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0" r:id="rId4"/>
    <p:sldId id="280" r:id="rId5"/>
    <p:sldId id="262" r:id="rId6"/>
    <p:sldId id="263" r:id="rId7"/>
    <p:sldId id="261" r:id="rId8"/>
    <p:sldId id="272" r:id="rId9"/>
    <p:sldId id="258" r:id="rId10"/>
    <p:sldId id="276" r:id="rId11"/>
    <p:sldId id="277" r:id="rId12"/>
    <p:sldId id="278" r:id="rId13"/>
    <p:sldId id="279" r:id="rId14"/>
    <p:sldId id="273" r:id="rId15"/>
    <p:sldId id="274" r:id="rId16"/>
    <p:sldId id="275" r:id="rId17"/>
    <p:sldId id="264" r:id="rId18"/>
    <p:sldId id="265" r:id="rId19"/>
    <p:sldId id="266" r:id="rId20"/>
    <p:sldId id="267" r:id="rId21"/>
    <p:sldId id="268" r:id="rId22"/>
    <p:sldId id="269" r:id="rId23"/>
    <p:sldId id="270" r:id="rId24"/>
    <p:sldId id="271" r:id="rId25"/>
    <p:sldId id="281" r:id="rId26"/>
    <p:sldId id="282" r:id="rId27"/>
    <p:sldId id="283" r:id="rId28"/>
    <p:sldId id="285" r:id="rId29"/>
    <p:sldId id="284" r:id="rId30"/>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7" autoAdjust="0"/>
    <p:restoredTop sz="94660"/>
  </p:normalViewPr>
  <p:slideViewPr>
    <p:cSldViewPr>
      <p:cViewPr varScale="1">
        <p:scale>
          <a:sx n="74" d="100"/>
          <a:sy n="74" d="100"/>
        </p:scale>
        <p:origin x="-4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fontAlgn="auto">
              <a:spcBef>
                <a:spcPts val="0"/>
              </a:spcBef>
              <a:spcAft>
                <a:spcPts val="0"/>
              </a:spcAft>
              <a:defRPr sz="1200">
                <a:latin typeface="+mn-lt"/>
                <a:cs typeface="+mn-cs"/>
              </a:defRPr>
            </a:lvl1pPr>
          </a:lstStyle>
          <a:p>
            <a:pPr>
              <a:defRPr/>
            </a:pPr>
            <a:fld id="{4379EF55-5058-4CC2-93DB-9666D8F3052D}" type="datetimeFigureOut">
              <a:rPr lang="en-US"/>
              <a:pPr>
                <a:defRPr/>
              </a:pPr>
              <a:t>11/24/2015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fontAlgn="auto">
              <a:spcBef>
                <a:spcPts val="0"/>
              </a:spcBef>
              <a:spcAft>
                <a:spcPts val="0"/>
              </a:spcAft>
              <a:defRPr sz="1200">
                <a:latin typeface="+mn-lt"/>
                <a:cs typeface="+mn-cs"/>
              </a:defRPr>
            </a:lvl1pPr>
          </a:lstStyle>
          <a:p>
            <a:pPr>
              <a:defRPr/>
            </a:pPr>
            <a:fld id="{229FE2E2-2312-4481-AA81-1C23B225AD8D}" type="slidenum">
              <a:rPr lang="en-US"/>
              <a:pPr>
                <a:defRPr/>
              </a:pPr>
              <a:t>‹#›</a:t>
            </a:fld>
            <a:endParaRPr lang="en-US"/>
          </a:p>
        </p:txBody>
      </p:sp>
    </p:spTree>
    <p:extLst>
      <p:ext uri="{BB962C8B-B14F-4D97-AF65-F5344CB8AC3E}">
        <p14:creationId xmlns:p14="http://schemas.microsoft.com/office/powerpoint/2010/main" val="1783995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JO" alt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C506D-53CC-404B-87A4-23713484516E}"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JO" alt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9E5F63-93A4-4C7B-8F52-9A7B80CD1D7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JO" alt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7F6DC0-F1D5-477E-BAD0-888189239CCF}"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79D76D4-92E4-4D76-B046-63284F95837F}" type="datetimeFigureOut">
              <a:rPr lang="en-US"/>
              <a:pPr>
                <a:defRPr/>
              </a:pPr>
              <a:t>11/24/2015</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EBFA3BD0-674C-4D78-A6CF-B943F43B8D07}" type="slidenum">
              <a:rPr lang="en-US"/>
              <a:pPr>
                <a:defRPr/>
              </a:pPr>
              <a:t>‹#›</a:t>
            </a:fld>
            <a:endParaRPr lang="en-US"/>
          </a:p>
        </p:txBody>
      </p:sp>
    </p:spTree>
    <p:extLst>
      <p:ext uri="{BB962C8B-B14F-4D97-AF65-F5344CB8AC3E}">
        <p14:creationId xmlns:p14="http://schemas.microsoft.com/office/powerpoint/2010/main" val="3488583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C92DB20-280A-405C-942B-83C7581968AA}" type="datetimeFigureOut">
              <a:rPr lang="en-US"/>
              <a:pPr>
                <a:defRPr/>
              </a:pPr>
              <a:t>11/24/2015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D6DC4-26D0-4494-8080-3F5F1F944E7F}" type="slidenum">
              <a:rPr lang="en-US"/>
              <a:pPr>
                <a:defRPr/>
              </a:pPr>
              <a:t>‹#›</a:t>
            </a:fld>
            <a:endParaRPr lang="en-US" dirty="0"/>
          </a:p>
        </p:txBody>
      </p:sp>
    </p:spTree>
    <p:extLst>
      <p:ext uri="{BB962C8B-B14F-4D97-AF65-F5344CB8AC3E}">
        <p14:creationId xmlns:p14="http://schemas.microsoft.com/office/powerpoint/2010/main" val="301121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490E089-F10C-4984-90A0-0F98142E3F1A}" type="datetimeFigureOut">
              <a:rPr lang="en-US"/>
              <a:pPr>
                <a:defRPr/>
              </a:pPr>
              <a:t>11/24/2015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CE792ED-154A-4E7C-BB46-41D313AC4903}" type="slidenum">
              <a:rPr lang="en-US"/>
              <a:pPr>
                <a:defRPr/>
              </a:pPr>
              <a:t>‹#›</a:t>
            </a:fld>
            <a:endParaRPr lang="en-US" dirty="0"/>
          </a:p>
        </p:txBody>
      </p:sp>
    </p:spTree>
    <p:extLst>
      <p:ext uri="{BB962C8B-B14F-4D97-AF65-F5344CB8AC3E}">
        <p14:creationId xmlns:p14="http://schemas.microsoft.com/office/powerpoint/2010/main" val="281216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AB98D09-BA3A-4E1C-A399-1AC4A6694F22}" type="datetimeFigureOut">
              <a:rPr lang="en-US"/>
              <a:pPr>
                <a:defRPr/>
              </a:pPr>
              <a:t>11/24/2015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2025807-F467-4815-AA45-E9D51FCED72C}" type="slidenum">
              <a:rPr lang="en-US"/>
              <a:pPr>
                <a:defRPr/>
              </a:pPr>
              <a:t>‹#›</a:t>
            </a:fld>
            <a:endParaRPr lang="en-US" dirty="0"/>
          </a:p>
        </p:txBody>
      </p:sp>
    </p:spTree>
    <p:extLst>
      <p:ext uri="{BB962C8B-B14F-4D97-AF65-F5344CB8AC3E}">
        <p14:creationId xmlns:p14="http://schemas.microsoft.com/office/powerpoint/2010/main" val="316671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6F0B947-A989-4AA4-ADB2-CBBF17A2FE24}" type="datetimeFigureOut">
              <a:rPr lang="en-US"/>
              <a:pPr>
                <a:defRPr/>
              </a:pPr>
              <a:t>11/24/2015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464BB7-C24B-4242-A225-72186D4D6EB2}" type="slidenum">
              <a:rPr lang="en-US"/>
              <a:pPr>
                <a:defRPr/>
              </a:pPr>
              <a:t>‹#›</a:t>
            </a:fld>
            <a:endParaRPr lang="en-US"/>
          </a:p>
        </p:txBody>
      </p:sp>
    </p:spTree>
    <p:extLst>
      <p:ext uri="{BB962C8B-B14F-4D97-AF65-F5344CB8AC3E}">
        <p14:creationId xmlns:p14="http://schemas.microsoft.com/office/powerpoint/2010/main" val="34354987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46E7833E-8E06-42D9-8DC5-C0C85C8F47D3}" type="datetimeFigureOut">
              <a:rPr lang="en-US"/>
              <a:pPr>
                <a:defRPr/>
              </a:pPr>
              <a:t>11/24/2015</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B3CB312-B886-45A4-87D1-BC341399303F}" type="slidenum">
              <a:rPr lang="en-US"/>
              <a:pPr>
                <a:defRPr/>
              </a:pPr>
              <a:t>‹#›</a:t>
            </a:fld>
            <a:endParaRPr lang="en-US" dirty="0"/>
          </a:p>
        </p:txBody>
      </p:sp>
    </p:spTree>
    <p:extLst>
      <p:ext uri="{BB962C8B-B14F-4D97-AF65-F5344CB8AC3E}">
        <p14:creationId xmlns:p14="http://schemas.microsoft.com/office/powerpoint/2010/main" val="323724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0A4A3D37-C4DB-4630-A1D1-D35C1799A45C}" type="datetimeFigureOut">
              <a:rPr lang="en-US"/>
              <a:pPr>
                <a:defRPr/>
              </a:pPr>
              <a:t>11/24/2015</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36A7107F-0D23-4B7F-93B9-3B2BDE909883}" type="slidenum">
              <a:rPr lang="en-US"/>
              <a:pPr>
                <a:defRPr/>
              </a:pPr>
              <a:t>‹#›</a:t>
            </a:fld>
            <a:endParaRPr lang="en-US" dirty="0"/>
          </a:p>
        </p:txBody>
      </p:sp>
    </p:spTree>
    <p:extLst>
      <p:ext uri="{BB962C8B-B14F-4D97-AF65-F5344CB8AC3E}">
        <p14:creationId xmlns:p14="http://schemas.microsoft.com/office/powerpoint/2010/main" val="142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2DA2499-8345-44A0-9446-251055E7B135}" type="datetimeFigureOut">
              <a:rPr lang="en-US"/>
              <a:pPr>
                <a:defRPr/>
              </a:pPr>
              <a:t>11/24/2015</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DAE1B582-3D82-4A62-854A-997DA63BE1FD}" type="slidenum">
              <a:rPr lang="en-US"/>
              <a:pPr>
                <a:defRPr/>
              </a:pPr>
              <a:t>‹#›</a:t>
            </a:fld>
            <a:endParaRPr lang="en-US" dirty="0"/>
          </a:p>
        </p:txBody>
      </p:sp>
    </p:spTree>
    <p:extLst>
      <p:ext uri="{BB962C8B-B14F-4D97-AF65-F5344CB8AC3E}">
        <p14:creationId xmlns:p14="http://schemas.microsoft.com/office/powerpoint/2010/main" val="164145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6FD7BB2-24F3-4E30-8A8C-49F0C125BBEE}" type="datetimeFigureOut">
              <a:rPr lang="en-US"/>
              <a:pPr>
                <a:defRPr/>
              </a:pPr>
              <a:t>11/24/2015</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C156A94-4C44-4EF8-B88D-A2B11D3D1E58}" type="slidenum">
              <a:rPr lang="en-US"/>
              <a:pPr>
                <a:defRPr/>
              </a:pPr>
              <a:t>‹#›</a:t>
            </a:fld>
            <a:endParaRPr lang="en-US" dirty="0"/>
          </a:p>
        </p:txBody>
      </p:sp>
    </p:spTree>
    <p:extLst>
      <p:ext uri="{BB962C8B-B14F-4D97-AF65-F5344CB8AC3E}">
        <p14:creationId xmlns:p14="http://schemas.microsoft.com/office/powerpoint/2010/main" val="355252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4440B41-3E4C-4623-A2E1-0D8B0532C070}" type="datetimeFigureOut">
              <a:rPr lang="en-US"/>
              <a:pPr>
                <a:defRPr/>
              </a:pPr>
              <a:t>11/24/2015</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B8B0FD55-6C90-4770-90B2-D9331386EFDA}" type="slidenum">
              <a:rPr lang="en-US"/>
              <a:pPr>
                <a:defRPr/>
              </a:pPr>
              <a:t>‹#›</a:t>
            </a:fld>
            <a:endParaRPr lang="en-US" dirty="0"/>
          </a:p>
        </p:txBody>
      </p:sp>
    </p:spTree>
    <p:extLst>
      <p:ext uri="{BB962C8B-B14F-4D97-AF65-F5344CB8AC3E}">
        <p14:creationId xmlns:p14="http://schemas.microsoft.com/office/powerpoint/2010/main" val="57839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15A06F0-1D07-4FCE-892B-78B2852AB822}" type="datetimeFigureOut">
              <a:rPr lang="en-US"/>
              <a:pPr>
                <a:defRPr/>
              </a:pPr>
              <a:t>11/24/2015</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B3CCD39-1C70-4F31-ABFA-D51DBBA0E07B}" type="slidenum">
              <a:rPr lang="en-US"/>
              <a:pPr>
                <a:defRPr/>
              </a:pPr>
              <a:t>‹#›</a:t>
            </a:fld>
            <a:endParaRPr lang="en-US"/>
          </a:p>
        </p:txBody>
      </p:sp>
    </p:spTree>
    <p:extLst>
      <p:ext uri="{BB962C8B-B14F-4D97-AF65-F5344CB8AC3E}">
        <p14:creationId xmlns:p14="http://schemas.microsoft.com/office/powerpoint/2010/main" val="283690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rtl="0"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3F64ED7C-877D-4FE5-A49F-5D225E2BA6B0}" type="datetimeFigureOut">
              <a:rPr lang="en-US"/>
              <a:pPr>
                <a:defRPr/>
              </a:pPr>
              <a:t>11/24/2015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rtl="0"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rtl="0"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2963435-C745-4C39-985E-45A7C6347501}" type="slidenum">
              <a:rPr lang="en-US"/>
              <a:pPr>
                <a:defRPr/>
              </a:pPr>
              <a:t>‹#›</a:t>
            </a:fld>
            <a:endParaRPr lang="en-US" dirty="0"/>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97" r:id="rId1"/>
    <p:sldLayoutId id="2147483689" r:id="rId2"/>
    <p:sldLayoutId id="2147483698" r:id="rId3"/>
    <p:sldLayoutId id="2147483690" r:id="rId4"/>
    <p:sldLayoutId id="2147483691" r:id="rId5"/>
    <p:sldLayoutId id="2147483692" r:id="rId6"/>
    <p:sldLayoutId id="2147483693" r:id="rId7"/>
    <p:sldLayoutId id="2147483694" r:id="rId8"/>
    <p:sldLayoutId id="2147483699" r:id="rId9"/>
    <p:sldLayoutId id="2147483695" r:id="rId10"/>
    <p:sldLayoutId id="214748369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Rate-monotonic_scheduling" TargetMode="External"/><Relationship Id="rId2" Type="http://schemas.openxmlformats.org/officeDocument/2006/relationships/hyperlink" Target="http://en.wikipedia.org/wiki/RTOS#Scheduling" TargetMode="External"/><Relationship Id="rId1" Type="http://schemas.openxmlformats.org/officeDocument/2006/relationships/slideLayout" Target="../slideLayouts/slideLayout2.xml"/><Relationship Id="rId4" Type="http://schemas.openxmlformats.org/officeDocument/2006/relationships/hyperlink" Target="http://www.netrino.com/Publications/Glossary/RMA.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828800"/>
          </a:xfrm>
          <a:ln>
            <a:miter lim="800000"/>
            <a:headEnd/>
            <a:tailEnd/>
          </a:ln>
        </p:spPr>
        <p:txBody>
          <a:bodyPr/>
          <a:lstStyle/>
          <a:p>
            <a:pPr algn="ctr" eaLnBrk="1" fontAlgn="auto" hangingPunct="1">
              <a:spcAft>
                <a:spcPts val="0"/>
              </a:spcAft>
              <a:defRPr/>
            </a:pPr>
            <a:r>
              <a:rPr lang="en-US" dirty="0" smtClean="0"/>
              <a:t>Real-Time Task Scheduling</a:t>
            </a:r>
            <a:endParaRPr lang="en-US" dirty="0"/>
          </a:p>
        </p:txBody>
      </p:sp>
      <p:sp>
        <p:nvSpPr>
          <p:cNvPr id="6147" name="Subtitle 2"/>
          <p:cNvSpPr>
            <a:spLocks noGrp="1"/>
          </p:cNvSpPr>
          <p:nvPr>
            <p:ph type="subTitle" idx="1"/>
          </p:nvPr>
        </p:nvSpPr>
        <p:spPr>
          <a:xfrm>
            <a:off x="533400" y="2286000"/>
            <a:ext cx="7854950" cy="2695575"/>
          </a:xfrm>
        </p:spPr>
        <p:txBody>
          <a:bodyPr/>
          <a:lstStyle/>
          <a:p>
            <a:pPr marR="0" algn="ctr" eaLnBrk="1" hangingPunct="1">
              <a:lnSpc>
                <a:spcPct val="90000"/>
              </a:lnSpc>
            </a:pPr>
            <a:r>
              <a:rPr lang="en-US" altLang="en-US" smtClean="0"/>
              <a:t>By Group:</a:t>
            </a:r>
          </a:p>
          <a:p>
            <a:pPr marR="0" algn="ctr" eaLnBrk="1" hangingPunct="1">
              <a:lnSpc>
                <a:spcPct val="90000"/>
              </a:lnSpc>
            </a:pPr>
            <a:r>
              <a:rPr lang="en-US" altLang="en-US" smtClean="0"/>
              <a:t>Ghassan Abdo Rayyashi</a:t>
            </a:r>
          </a:p>
          <a:p>
            <a:pPr marR="0" algn="ctr" eaLnBrk="1" hangingPunct="1">
              <a:lnSpc>
                <a:spcPct val="90000"/>
              </a:lnSpc>
            </a:pPr>
            <a:r>
              <a:rPr lang="en-US" altLang="en-US" smtClean="0"/>
              <a:t>Anas to’meh</a:t>
            </a:r>
          </a:p>
          <a:p>
            <a:pPr marR="0" algn="ctr" eaLnBrk="1" hangingPunct="1">
              <a:lnSpc>
                <a:spcPct val="90000"/>
              </a:lnSpc>
            </a:pPr>
            <a:endParaRPr lang="en-US" altLang="en-US" smtClean="0"/>
          </a:p>
          <a:p>
            <a:pPr marR="0" algn="ctr" eaLnBrk="1" hangingPunct="1">
              <a:lnSpc>
                <a:spcPct val="90000"/>
              </a:lnSpc>
            </a:pPr>
            <a:r>
              <a:rPr lang="en-US" altLang="en-US" smtClean="0"/>
              <a:t>Supervised by</a:t>
            </a:r>
          </a:p>
          <a:p>
            <a:pPr marR="0" algn="ctr" eaLnBrk="1" hangingPunct="1">
              <a:lnSpc>
                <a:spcPct val="90000"/>
              </a:lnSpc>
            </a:pPr>
            <a:r>
              <a:rPr lang="en-US" altLang="en-US" smtClean="0"/>
              <a:t>Dr. Lo’ai Tawalbeh</a:t>
            </a:r>
          </a:p>
          <a:p>
            <a:pPr marR="0" algn="ctr" eaLnBrk="1" hangingPunct="1">
              <a:lnSpc>
                <a:spcPct val="90000"/>
              </a:lnSpc>
            </a:pPr>
            <a:endParaRPr lang="en-US"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eaLnBrk="1" fontAlgn="auto" hangingPunct="1">
              <a:spcAft>
                <a:spcPts val="0"/>
              </a:spcAft>
              <a:defRPr/>
            </a:pPr>
            <a:r>
              <a:rPr lang="en-US" sz="5400" dirty="0" smtClean="0"/>
              <a:t>Scheduling Algorithm</a:t>
            </a:r>
            <a:br>
              <a:rPr lang="en-US" sz="5400" dirty="0" smtClean="0"/>
            </a:br>
            <a:r>
              <a:rPr lang="en-US" sz="3600" dirty="0" smtClean="0"/>
              <a:t>Static vs. Dynamic</a:t>
            </a:r>
            <a:endParaRPr lang="ar-JO"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Static Scheduling:</a:t>
            </a:r>
          </a:p>
          <a:p>
            <a:pPr marL="640080" lvl="1" indent="-246888" eaLnBrk="1" fontAlgn="auto" hangingPunct="1">
              <a:spcAft>
                <a:spcPts val="0"/>
              </a:spcAft>
              <a:buFont typeface="Wingdings 2"/>
              <a:buChar char=""/>
              <a:defRPr/>
            </a:pPr>
            <a:r>
              <a:rPr lang="en-US" dirty="0" smtClean="0"/>
              <a:t>All scheduling decisions at compile time. </a:t>
            </a:r>
          </a:p>
          <a:p>
            <a:pPr lvl="2" indent="-246888" eaLnBrk="1" fontAlgn="auto" hangingPunct="1">
              <a:spcAft>
                <a:spcPts val="0"/>
              </a:spcAft>
              <a:buFont typeface="Wingdings 2"/>
              <a:buChar char=""/>
              <a:defRPr/>
            </a:pPr>
            <a:r>
              <a:rPr lang="en-US" sz="2400" dirty="0" smtClean="0"/>
              <a:t>Temporal task structure fixed.</a:t>
            </a:r>
          </a:p>
          <a:p>
            <a:pPr lvl="2" indent="-246888" eaLnBrk="1" fontAlgn="auto" hangingPunct="1">
              <a:spcAft>
                <a:spcPts val="0"/>
              </a:spcAft>
              <a:buFont typeface="Wingdings 2"/>
              <a:buChar char=""/>
              <a:defRPr/>
            </a:pPr>
            <a:r>
              <a:rPr lang="en-US" sz="2400" dirty="0" smtClean="0"/>
              <a:t>Precedence and mutual exclusion satisfied by the schedule (implicit synchronization).</a:t>
            </a:r>
          </a:p>
          <a:p>
            <a:pPr lvl="2" indent="-246888" eaLnBrk="1" fontAlgn="auto" hangingPunct="1">
              <a:spcAft>
                <a:spcPts val="0"/>
              </a:spcAft>
              <a:buFont typeface="Wingdings 2"/>
              <a:buChar char=""/>
              <a:defRPr/>
            </a:pPr>
            <a:r>
              <a:rPr lang="en-US" sz="2400" dirty="0" smtClean="0"/>
              <a:t>One solution is sufficient.</a:t>
            </a:r>
          </a:p>
          <a:p>
            <a:pPr lvl="2" indent="-246888" eaLnBrk="1" fontAlgn="auto" hangingPunct="1">
              <a:spcAft>
                <a:spcPts val="0"/>
              </a:spcAft>
              <a:buFont typeface="Wingdings 2"/>
              <a:buChar char=""/>
              <a:defRPr/>
            </a:pPr>
            <a:r>
              <a:rPr lang="en-US" sz="2400" dirty="0" smtClean="0"/>
              <a:t>Any solution is a sufficient </a:t>
            </a:r>
            <a:r>
              <a:rPr lang="en-US" sz="2400" dirty="0" err="1" smtClean="0"/>
              <a:t>schedulability</a:t>
            </a:r>
            <a:r>
              <a:rPr lang="en-US" sz="2400" dirty="0" smtClean="0"/>
              <a:t> test.</a:t>
            </a:r>
          </a:p>
          <a:p>
            <a:pPr marL="274320" indent="-274320" eaLnBrk="1" fontAlgn="auto" hangingPunct="1">
              <a:spcAft>
                <a:spcPts val="0"/>
              </a:spcAft>
              <a:buClr>
                <a:schemeClr val="accent3"/>
              </a:buClr>
              <a:buFont typeface="Wingdings 2"/>
              <a:buChar char=""/>
              <a:defRPr/>
            </a:pPr>
            <a:r>
              <a:rPr lang="en-US" sz="2400" dirty="0" smtClean="0">
                <a:solidFill>
                  <a:schemeClr val="accent1">
                    <a:lumMod val="75000"/>
                  </a:schemeClr>
                </a:solidFill>
              </a:rPr>
              <a:t>Benefits</a:t>
            </a:r>
          </a:p>
          <a:p>
            <a:pPr marL="640080" lvl="1" indent="-246888" eaLnBrk="1" fontAlgn="auto" hangingPunct="1">
              <a:spcAft>
                <a:spcPts val="0"/>
              </a:spcAft>
              <a:buFont typeface="Wingdings 2"/>
              <a:buChar char=""/>
              <a:defRPr/>
            </a:pPr>
            <a:r>
              <a:rPr lang="en-US" sz="2200" dirty="0" smtClean="0"/>
              <a:t>Simplicity</a:t>
            </a:r>
          </a:p>
          <a:p>
            <a:pPr marL="640080" lvl="1" indent="-246888" eaLnBrk="1" fontAlgn="auto" hangingPunct="1">
              <a:spcAft>
                <a:spcPts val="0"/>
              </a:spcAft>
              <a:buFont typeface="Wingdings 2"/>
              <a:buNone/>
              <a:defRPr/>
            </a:pPr>
            <a:endParaRPr lang="ar-JO"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eaLnBrk="1" fontAlgn="auto" hangingPunct="1">
              <a:spcAft>
                <a:spcPts val="0"/>
              </a:spcAft>
              <a:defRPr/>
            </a:pPr>
            <a:r>
              <a:rPr lang="en-US" sz="4800" dirty="0" smtClean="0"/>
              <a:t>Scheduling Algorithm</a:t>
            </a:r>
            <a:br>
              <a:rPr lang="en-US" sz="4800" dirty="0" smtClean="0"/>
            </a:br>
            <a:r>
              <a:rPr lang="en-US" sz="3200" dirty="0" smtClean="0"/>
              <a:t>Static vs. Dynamic</a:t>
            </a:r>
            <a:endParaRPr lang="ar-JO" dirty="0"/>
          </a:p>
        </p:txBody>
      </p:sp>
      <p:sp>
        <p:nvSpPr>
          <p:cNvPr id="16387" name="Content Placeholder 2"/>
          <p:cNvSpPr>
            <a:spLocks noGrp="1"/>
          </p:cNvSpPr>
          <p:nvPr>
            <p:ph idx="1"/>
          </p:nvPr>
        </p:nvSpPr>
        <p:spPr/>
        <p:txBody>
          <a:bodyPr/>
          <a:lstStyle/>
          <a:p>
            <a:pPr eaLnBrk="1" hangingPunct="1">
              <a:lnSpc>
                <a:spcPct val="85000"/>
              </a:lnSpc>
            </a:pPr>
            <a:r>
              <a:rPr lang="en-US" altLang="en-US" sz="2400" smtClean="0"/>
              <a:t>Dynamic Scheduling:</a:t>
            </a:r>
          </a:p>
          <a:p>
            <a:pPr lvl="1" eaLnBrk="1" hangingPunct="1">
              <a:lnSpc>
                <a:spcPct val="85000"/>
              </a:lnSpc>
            </a:pPr>
            <a:r>
              <a:rPr lang="en-US" altLang="en-US" smtClean="0"/>
              <a:t>All scheduling decisions at run time. </a:t>
            </a:r>
          </a:p>
          <a:p>
            <a:pPr lvl="2" eaLnBrk="1" hangingPunct="1">
              <a:lnSpc>
                <a:spcPct val="85000"/>
              </a:lnSpc>
            </a:pPr>
            <a:r>
              <a:rPr lang="en-US" altLang="en-US" sz="2400" smtClean="0"/>
              <a:t>Based upon set of ready tasks.</a:t>
            </a:r>
          </a:p>
          <a:p>
            <a:pPr lvl="2" eaLnBrk="1" hangingPunct="1">
              <a:lnSpc>
                <a:spcPct val="85000"/>
              </a:lnSpc>
            </a:pPr>
            <a:r>
              <a:rPr lang="en-US" altLang="en-US" sz="2400" smtClean="0"/>
              <a:t>Mutual exclusion and synchronization enforced by explicit synchronization constructs.</a:t>
            </a:r>
          </a:p>
          <a:p>
            <a:pPr lvl="1" eaLnBrk="1" hangingPunct="1">
              <a:lnSpc>
                <a:spcPct val="85000"/>
              </a:lnSpc>
            </a:pPr>
            <a:r>
              <a:rPr lang="en-US" altLang="en-US" smtClean="0"/>
              <a:t>Benefits</a:t>
            </a:r>
          </a:p>
          <a:p>
            <a:pPr lvl="2" eaLnBrk="1" hangingPunct="1">
              <a:lnSpc>
                <a:spcPct val="85000"/>
              </a:lnSpc>
            </a:pPr>
            <a:r>
              <a:rPr lang="en-US" altLang="en-US" sz="2400" smtClean="0"/>
              <a:t>Flexibility.</a:t>
            </a:r>
          </a:p>
          <a:p>
            <a:pPr lvl="2" eaLnBrk="1" hangingPunct="1">
              <a:lnSpc>
                <a:spcPct val="85000"/>
              </a:lnSpc>
            </a:pPr>
            <a:r>
              <a:rPr lang="en-US" altLang="en-US" sz="2400" smtClean="0"/>
              <a:t>Only actually used resources are claimed.</a:t>
            </a:r>
          </a:p>
          <a:p>
            <a:pPr lvl="1" eaLnBrk="1" hangingPunct="1">
              <a:lnSpc>
                <a:spcPct val="85000"/>
              </a:lnSpc>
            </a:pPr>
            <a:r>
              <a:rPr lang="en-US" altLang="en-US" smtClean="0"/>
              <a:t>Disadvantages</a:t>
            </a:r>
          </a:p>
          <a:p>
            <a:pPr lvl="2" eaLnBrk="1" hangingPunct="1">
              <a:lnSpc>
                <a:spcPct val="85000"/>
              </a:lnSpc>
            </a:pPr>
            <a:r>
              <a:rPr lang="en-US" altLang="en-US" sz="2400" smtClean="0"/>
              <a:t>Guarantees difficult to support</a:t>
            </a:r>
          </a:p>
          <a:p>
            <a:pPr lvl="2" eaLnBrk="1" hangingPunct="1">
              <a:lnSpc>
                <a:spcPct val="85000"/>
              </a:lnSpc>
            </a:pPr>
            <a:r>
              <a:rPr lang="en-US" altLang="en-US" sz="2400" smtClean="0"/>
              <a:t>Computational resources required for scheduling</a:t>
            </a:r>
          </a:p>
          <a:p>
            <a:pPr eaLnBrk="1" hangingPunct="1"/>
            <a:endParaRPr lang="ar-JO" altLang="en-US" sz="2400" smtClean="0">
              <a:ea typeface="Majalla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900" dirty="0" smtClean="0"/>
              <a:t>Scheduling Algorithm</a:t>
            </a:r>
            <a:br>
              <a:rPr lang="en-US" sz="4900" dirty="0" smtClean="0"/>
            </a:br>
            <a:r>
              <a:rPr lang="en-US" sz="3200" dirty="0" smtClean="0"/>
              <a:t>Preemptive vs. </a:t>
            </a:r>
            <a:r>
              <a:rPr lang="en-US" sz="3200" dirty="0" err="1" smtClean="0"/>
              <a:t>Nonpreemptive</a:t>
            </a:r>
            <a:endParaRPr lang="ar-JO" sz="4800" dirty="0" smtClean="0"/>
          </a:p>
        </p:txBody>
      </p:sp>
      <p:sp>
        <p:nvSpPr>
          <p:cNvPr id="17411" name="Content Placeholder 2"/>
          <p:cNvSpPr>
            <a:spLocks noGrp="1"/>
          </p:cNvSpPr>
          <p:nvPr>
            <p:ph idx="1"/>
          </p:nvPr>
        </p:nvSpPr>
        <p:spPr/>
        <p:txBody>
          <a:bodyPr/>
          <a:lstStyle/>
          <a:p>
            <a:pPr eaLnBrk="1" hangingPunct="1">
              <a:lnSpc>
                <a:spcPct val="85000"/>
              </a:lnSpc>
            </a:pPr>
            <a:r>
              <a:rPr lang="en-US" altLang="en-US" smtClean="0">
                <a:solidFill>
                  <a:schemeClr val="tx2"/>
                </a:solidFill>
              </a:rPr>
              <a:t>Preemptive Scheduling:</a:t>
            </a:r>
          </a:p>
          <a:p>
            <a:pPr lvl="1" eaLnBrk="1" hangingPunct="1">
              <a:lnSpc>
                <a:spcPct val="85000"/>
              </a:lnSpc>
            </a:pPr>
            <a:r>
              <a:rPr lang="en-US" altLang="en-US" smtClean="0"/>
              <a:t>Event driven. </a:t>
            </a:r>
          </a:p>
          <a:p>
            <a:pPr lvl="2" eaLnBrk="1" hangingPunct="1">
              <a:lnSpc>
                <a:spcPct val="85000"/>
              </a:lnSpc>
            </a:pPr>
            <a:r>
              <a:rPr lang="en-US" altLang="en-US" smtClean="0"/>
              <a:t>Each event causes interruption of running tasks.</a:t>
            </a:r>
          </a:p>
          <a:p>
            <a:pPr lvl="2" eaLnBrk="1" hangingPunct="1">
              <a:lnSpc>
                <a:spcPct val="85000"/>
              </a:lnSpc>
            </a:pPr>
            <a:r>
              <a:rPr lang="en-US" altLang="en-US" smtClean="0"/>
              <a:t>Choice of running tasks reconsidered after each interruption.</a:t>
            </a:r>
          </a:p>
          <a:p>
            <a:pPr lvl="1" eaLnBrk="1" hangingPunct="1">
              <a:lnSpc>
                <a:spcPct val="85000"/>
              </a:lnSpc>
            </a:pPr>
            <a:r>
              <a:rPr lang="en-US" altLang="en-US" smtClean="0">
                <a:solidFill>
                  <a:srgbClr val="51DC00"/>
                </a:solidFill>
              </a:rPr>
              <a:t>Benefits:</a:t>
            </a:r>
          </a:p>
          <a:p>
            <a:pPr lvl="2" eaLnBrk="1" hangingPunct="1">
              <a:lnSpc>
                <a:spcPct val="85000"/>
              </a:lnSpc>
            </a:pPr>
            <a:r>
              <a:rPr lang="en-US" altLang="en-US" smtClean="0">
                <a:solidFill>
                  <a:srgbClr val="51DC00"/>
                </a:solidFill>
              </a:rPr>
              <a:t>Can minimize response time to events.</a:t>
            </a:r>
            <a:endParaRPr lang="en-US" altLang="en-US" smtClean="0">
              <a:solidFill>
                <a:schemeClr val="folHlink"/>
              </a:solidFill>
            </a:endParaRPr>
          </a:p>
          <a:p>
            <a:pPr lvl="1" eaLnBrk="1" hangingPunct="1">
              <a:lnSpc>
                <a:spcPct val="85000"/>
              </a:lnSpc>
            </a:pPr>
            <a:r>
              <a:rPr lang="en-US" altLang="en-US" smtClean="0">
                <a:solidFill>
                  <a:srgbClr val="F76681"/>
                </a:solidFill>
              </a:rPr>
              <a:t>Disadvantages:</a:t>
            </a:r>
          </a:p>
          <a:p>
            <a:pPr lvl="2" eaLnBrk="1" hangingPunct="1">
              <a:lnSpc>
                <a:spcPct val="85000"/>
              </a:lnSpc>
            </a:pPr>
            <a:r>
              <a:rPr lang="en-US" altLang="en-US" smtClean="0">
                <a:solidFill>
                  <a:srgbClr val="F76681"/>
                </a:solidFill>
              </a:rPr>
              <a:t>Requires considerable computational resources for scheduling</a:t>
            </a:r>
          </a:p>
          <a:p>
            <a:pPr eaLnBrk="1" hangingPunct="1"/>
            <a:endParaRPr lang="ar-JO" altLang="en-US" smtClean="0">
              <a:ea typeface="Majalla U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p:txBody>
          <a:bodyPr/>
          <a:lstStyle/>
          <a:p>
            <a:pPr eaLnBrk="1" hangingPunct="1">
              <a:lnSpc>
                <a:spcPct val="85000"/>
              </a:lnSpc>
            </a:pPr>
            <a:r>
              <a:rPr lang="en-US" altLang="en-US" smtClean="0">
                <a:solidFill>
                  <a:schemeClr val="tx2"/>
                </a:solidFill>
              </a:rPr>
              <a:t>Nonpreemptive Scheduling:</a:t>
            </a:r>
          </a:p>
          <a:p>
            <a:pPr lvl="1" eaLnBrk="1" hangingPunct="1"/>
            <a:r>
              <a:rPr lang="en-US" altLang="en-US" smtClean="0"/>
              <a:t>Tasks remain active till completion</a:t>
            </a:r>
          </a:p>
          <a:p>
            <a:pPr lvl="2" eaLnBrk="1" hangingPunct="1"/>
            <a:r>
              <a:rPr lang="en-US" altLang="en-US" smtClean="0"/>
              <a:t>Scheduling decisions only made after task completion. </a:t>
            </a:r>
          </a:p>
          <a:p>
            <a:pPr lvl="1" eaLnBrk="1" hangingPunct="1">
              <a:lnSpc>
                <a:spcPct val="85000"/>
              </a:lnSpc>
            </a:pPr>
            <a:r>
              <a:rPr lang="en-US" altLang="en-US" smtClean="0">
                <a:solidFill>
                  <a:srgbClr val="51DC00"/>
                </a:solidFill>
              </a:rPr>
              <a:t>Benefits:</a:t>
            </a:r>
          </a:p>
          <a:p>
            <a:pPr lvl="2" eaLnBrk="1" hangingPunct="1">
              <a:lnSpc>
                <a:spcPct val="85000"/>
              </a:lnSpc>
            </a:pPr>
            <a:r>
              <a:rPr lang="en-US" altLang="en-US" smtClean="0">
                <a:solidFill>
                  <a:srgbClr val="51DC00"/>
                </a:solidFill>
              </a:rPr>
              <a:t>Reasonable when </a:t>
            </a:r>
          </a:p>
          <a:p>
            <a:pPr lvl="2" eaLnBrk="1" hangingPunct="1">
              <a:lnSpc>
                <a:spcPct val="85000"/>
              </a:lnSpc>
              <a:buFontTx/>
              <a:buChar char=" "/>
            </a:pPr>
            <a:r>
              <a:rPr lang="en-US" altLang="en-US" smtClean="0">
                <a:solidFill>
                  <a:srgbClr val="51DC00"/>
                </a:solidFill>
              </a:rPr>
              <a:t>   task execution times ~= task switching times.</a:t>
            </a:r>
          </a:p>
          <a:p>
            <a:pPr lvl="2" eaLnBrk="1" hangingPunct="1">
              <a:lnSpc>
                <a:spcPct val="85000"/>
              </a:lnSpc>
            </a:pPr>
            <a:r>
              <a:rPr lang="en-US" altLang="en-US" smtClean="0">
                <a:solidFill>
                  <a:srgbClr val="51DC00"/>
                </a:solidFill>
              </a:rPr>
              <a:t>Less computational resources needed for scheduling</a:t>
            </a:r>
            <a:endParaRPr lang="en-US" altLang="en-US" smtClean="0">
              <a:solidFill>
                <a:schemeClr val="folHlink"/>
              </a:solidFill>
            </a:endParaRPr>
          </a:p>
          <a:p>
            <a:pPr lvl="1" eaLnBrk="1" hangingPunct="1">
              <a:lnSpc>
                <a:spcPct val="85000"/>
              </a:lnSpc>
            </a:pPr>
            <a:r>
              <a:rPr lang="en-US" altLang="en-US" smtClean="0">
                <a:solidFill>
                  <a:srgbClr val="F76681"/>
                </a:solidFill>
              </a:rPr>
              <a:t>Disadvantages:</a:t>
            </a:r>
          </a:p>
          <a:p>
            <a:pPr lvl="2" eaLnBrk="1" hangingPunct="1">
              <a:lnSpc>
                <a:spcPct val="85000"/>
              </a:lnSpc>
            </a:pPr>
            <a:r>
              <a:rPr lang="en-US" altLang="en-US" smtClean="0">
                <a:solidFill>
                  <a:srgbClr val="F76681"/>
                </a:solidFill>
              </a:rPr>
              <a:t>Can leads to starvation (not met the deadline) especially for those  real time tasks ( or high priority tasks).</a:t>
            </a:r>
          </a:p>
          <a:p>
            <a:pPr lvl="2" eaLnBrk="1" hangingPunct="1">
              <a:lnSpc>
                <a:spcPct val="85000"/>
              </a:lnSpc>
            </a:pPr>
            <a:endParaRPr lang="en-US" altLang="en-US" smtClean="0">
              <a:solidFill>
                <a:srgbClr val="F76681"/>
              </a:solidFill>
            </a:endParaRPr>
          </a:p>
          <a:p>
            <a:pPr eaLnBrk="1" hangingPunct="1"/>
            <a:endParaRPr lang="ar-JO" altLang="en-US" smtClean="0">
              <a:ea typeface="Majalla UI"/>
            </a:endParaRPr>
          </a:p>
        </p:txBody>
      </p:sp>
      <p:sp>
        <p:nvSpPr>
          <p:cNvPr id="5" name="Title 1"/>
          <p:cNvSpPr>
            <a:spLocks noGrp="1"/>
          </p:cNvSpPr>
          <p:nvPr>
            <p:ph type="title"/>
          </p:nvPr>
        </p:nvSpPr>
        <p:spPr/>
        <p:txBody>
          <a:bodyPr>
            <a:normAutofit fontScale="90000"/>
          </a:bodyPr>
          <a:lstStyle/>
          <a:p>
            <a:pPr eaLnBrk="1" fontAlgn="auto" hangingPunct="1">
              <a:spcAft>
                <a:spcPts val="0"/>
              </a:spcAft>
              <a:defRPr/>
            </a:pPr>
            <a:r>
              <a:rPr lang="en-US" sz="4900" dirty="0" smtClean="0"/>
              <a:t>Scheduling Algorithm</a:t>
            </a:r>
            <a:br>
              <a:rPr lang="en-US" sz="4900" dirty="0" smtClean="0"/>
            </a:br>
            <a:r>
              <a:rPr lang="en-US" sz="3200" dirty="0" smtClean="0"/>
              <a:t>Preemptive vs. </a:t>
            </a:r>
            <a:r>
              <a:rPr lang="en-US" sz="3200" dirty="0" err="1" smtClean="0"/>
              <a:t>Nonpreemptive</a:t>
            </a:r>
            <a:endParaRPr lang="ar-JO" sz="4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857250"/>
            <a:ext cx="8229600" cy="590550"/>
          </a:xfrm>
        </p:spPr>
        <p:txBody>
          <a:bodyPr/>
          <a:lstStyle/>
          <a:p>
            <a:pPr eaLnBrk="1" hangingPunct="1"/>
            <a:r>
              <a:rPr lang="en-US" altLang="en-US" sz="4400" smtClean="0"/>
              <a:t>Rate Monotonic scheduling</a:t>
            </a:r>
            <a:endParaRPr lang="ar-JO" altLang="en-US" sz="4400" smtClean="0"/>
          </a:p>
        </p:txBody>
      </p:sp>
      <p:sp>
        <p:nvSpPr>
          <p:cNvPr id="19459" name="Content Placeholder 2"/>
          <p:cNvSpPr>
            <a:spLocks noGrp="1"/>
          </p:cNvSpPr>
          <p:nvPr>
            <p:ph idx="1"/>
          </p:nvPr>
        </p:nvSpPr>
        <p:spPr>
          <a:xfrm>
            <a:off x="457200" y="1447800"/>
            <a:ext cx="8229600" cy="4876800"/>
          </a:xfrm>
        </p:spPr>
        <p:txBody>
          <a:bodyPr/>
          <a:lstStyle/>
          <a:p>
            <a:pPr eaLnBrk="1" hangingPunct="1"/>
            <a:r>
              <a:rPr lang="en-US" altLang="en-US" sz="2400" smtClean="0"/>
              <a:t>Priority assignment based on rates of tasks </a:t>
            </a:r>
          </a:p>
          <a:p>
            <a:pPr eaLnBrk="1" hangingPunct="1"/>
            <a:r>
              <a:rPr lang="en-US" altLang="en-US" sz="2400" smtClean="0"/>
              <a:t>Higher rate task assigned higher priority</a:t>
            </a:r>
          </a:p>
          <a:p>
            <a:pPr eaLnBrk="1" hangingPunct="1"/>
            <a:r>
              <a:rPr lang="en-US" altLang="en-US" sz="2400" smtClean="0"/>
              <a:t>Schedulable utilization = 0.693 (Liu and Leyland)</a:t>
            </a:r>
          </a:p>
          <a:p>
            <a:pPr eaLnBrk="1" hangingPunct="1"/>
            <a:endParaRPr lang="en-US" altLang="en-US" sz="2400" smtClean="0"/>
          </a:p>
          <a:p>
            <a:pPr eaLnBrk="1" hangingPunct="1">
              <a:buFont typeface="Wingdings 2" pitchFamily="18" charset="2"/>
              <a:buNone/>
            </a:pPr>
            <a:endParaRPr lang="en-US" altLang="en-US" sz="2400" smtClean="0"/>
          </a:p>
          <a:p>
            <a:pPr eaLnBrk="1" hangingPunct="1">
              <a:buFont typeface="Wingdings 2" pitchFamily="18" charset="2"/>
              <a:buNone/>
            </a:pPr>
            <a:r>
              <a:rPr lang="en-US" altLang="en-US" sz="2400" smtClean="0"/>
              <a:t>		</a:t>
            </a:r>
            <a:r>
              <a:rPr lang="en-US" altLang="en-US" sz="1200" smtClean="0"/>
              <a:t>Where </a:t>
            </a:r>
            <a:r>
              <a:rPr lang="en-US" altLang="en-US" sz="1200" i="1" smtClean="0"/>
              <a:t>C</a:t>
            </a:r>
            <a:r>
              <a:rPr lang="en-US" altLang="en-US" sz="1200" i="1" baseline="-25000" smtClean="0"/>
              <a:t>i</a:t>
            </a:r>
            <a:r>
              <a:rPr lang="en-US" altLang="en-US" sz="1200" smtClean="0"/>
              <a:t> is the computation time, and </a:t>
            </a:r>
            <a:r>
              <a:rPr lang="en-US" altLang="en-US" sz="1200" i="1" smtClean="0"/>
              <a:t>T</a:t>
            </a:r>
            <a:r>
              <a:rPr lang="en-US" altLang="en-US" sz="1200" i="1" baseline="-25000" smtClean="0"/>
              <a:t>i</a:t>
            </a:r>
            <a:r>
              <a:rPr lang="en-US" altLang="en-US" sz="1200" smtClean="0"/>
              <a:t> is the release period </a:t>
            </a:r>
          </a:p>
          <a:p>
            <a:pPr eaLnBrk="1" hangingPunct="1">
              <a:buFont typeface="Wingdings 2" pitchFamily="18" charset="2"/>
              <a:buNone/>
            </a:pPr>
            <a:endParaRPr lang="en-US" altLang="en-US" sz="1200" smtClean="0"/>
          </a:p>
          <a:p>
            <a:pPr eaLnBrk="1" hangingPunct="1">
              <a:buFont typeface="Wingdings 2" pitchFamily="18" charset="2"/>
              <a:buNone/>
            </a:pPr>
            <a:endParaRPr lang="en-US" altLang="en-US" sz="1200" smtClean="0"/>
          </a:p>
          <a:p>
            <a:pPr eaLnBrk="1" hangingPunct="1">
              <a:buFont typeface="Wingdings 2" pitchFamily="18" charset="2"/>
              <a:buNone/>
            </a:pPr>
            <a:endParaRPr lang="en-US" altLang="en-US" sz="1200" smtClean="0"/>
          </a:p>
          <a:p>
            <a:pPr eaLnBrk="1" hangingPunct="1">
              <a:buFont typeface="Wingdings 2" pitchFamily="18" charset="2"/>
              <a:buNone/>
            </a:pPr>
            <a:endParaRPr lang="en-US" altLang="en-US" sz="1200" smtClean="0"/>
          </a:p>
          <a:p>
            <a:pPr eaLnBrk="1" hangingPunct="1"/>
            <a:r>
              <a:rPr lang="en-US" altLang="en-US" sz="2400" smtClean="0"/>
              <a:t>If U &lt; 0.693, schedulability is guaranteed</a:t>
            </a:r>
          </a:p>
          <a:p>
            <a:pPr eaLnBrk="1" hangingPunct="1"/>
            <a:r>
              <a:rPr lang="en-US" altLang="en-US" sz="2400" smtClean="0"/>
              <a:t>Tasks may be schedulable even if U &gt; 0.693</a:t>
            </a:r>
          </a:p>
          <a:p>
            <a:pPr eaLnBrk="1" hangingPunct="1"/>
            <a:endParaRPr lang="ar-JO" altLang="en-US" smtClean="0">
              <a:ea typeface="Majalla UI"/>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3203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37512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742950"/>
          </a:xfrm>
        </p:spPr>
        <p:txBody>
          <a:bodyPr/>
          <a:lstStyle/>
          <a:p>
            <a:pPr eaLnBrk="1" hangingPunct="1"/>
            <a:r>
              <a:rPr lang="en-US" altLang="en-US" sz="4400" smtClean="0"/>
              <a:t>RM example</a:t>
            </a:r>
            <a:endParaRPr lang="ar-JO" altLang="en-US" sz="4400" smtClean="0"/>
          </a:p>
        </p:txBody>
      </p:sp>
      <p:graphicFrame>
        <p:nvGraphicFramePr>
          <p:cNvPr id="4" name="Content Placeholder 3"/>
          <p:cNvGraphicFramePr>
            <a:graphicFrameLocks noGrp="1"/>
          </p:cNvGraphicFramePr>
          <p:nvPr>
            <p:ph idx="1"/>
          </p:nvPr>
        </p:nvGraphicFramePr>
        <p:xfrm>
          <a:off x="762000" y="1828800"/>
          <a:ext cx="4991100" cy="1752600"/>
        </p:xfrm>
        <a:graphic>
          <a:graphicData uri="http://schemas.openxmlformats.org/drawingml/2006/table">
            <a:tbl>
              <a:tblPr rtl="1" firstRow="1" bandRow="1">
                <a:tableStyleId>{5C22544A-7EE6-4342-B048-85BDC9FD1C3A}</a:tableStyleId>
              </a:tblPr>
              <a:tblGrid>
                <a:gridCol w="1645920"/>
                <a:gridCol w="1645920"/>
                <a:gridCol w="1699260"/>
              </a:tblGrid>
              <a:tr h="370840">
                <a:tc>
                  <a:txBody>
                    <a:bodyPr/>
                    <a:lstStyle/>
                    <a:p>
                      <a:r>
                        <a:rPr lang="en-US" dirty="0"/>
                        <a:t>Period</a:t>
                      </a:r>
                    </a:p>
                  </a:txBody>
                  <a:tcPr anchor="ctr"/>
                </a:tc>
                <a:tc>
                  <a:txBody>
                    <a:bodyPr/>
                    <a:lstStyle/>
                    <a:p>
                      <a:r>
                        <a:rPr lang="en-US" dirty="0"/>
                        <a:t>Execution Time</a:t>
                      </a:r>
                    </a:p>
                  </a:txBody>
                  <a:tcPr anchor="ctr"/>
                </a:tc>
                <a:tc>
                  <a:txBody>
                    <a:bodyPr/>
                    <a:lstStyle/>
                    <a:p>
                      <a:r>
                        <a:rPr lang="en-US" dirty="0"/>
                        <a:t>Process</a:t>
                      </a:r>
                    </a:p>
                  </a:txBody>
                  <a:tcPr anchor="ctr"/>
                </a:tc>
              </a:tr>
              <a:tr h="370840">
                <a:tc>
                  <a:txBody>
                    <a:bodyPr/>
                    <a:lstStyle/>
                    <a:p>
                      <a:r>
                        <a:rPr lang="ar-JO"/>
                        <a:t>8</a:t>
                      </a:r>
                    </a:p>
                  </a:txBody>
                  <a:tcPr anchor="ctr"/>
                </a:tc>
                <a:tc>
                  <a:txBody>
                    <a:bodyPr/>
                    <a:lstStyle/>
                    <a:p>
                      <a:r>
                        <a:rPr lang="ar-JO" dirty="0"/>
                        <a:t>1</a:t>
                      </a:r>
                    </a:p>
                  </a:txBody>
                  <a:tcPr anchor="ctr"/>
                </a:tc>
                <a:tc>
                  <a:txBody>
                    <a:bodyPr/>
                    <a:lstStyle/>
                    <a:p>
                      <a:r>
                        <a:rPr lang="en-US" dirty="0"/>
                        <a:t>P1</a:t>
                      </a:r>
                    </a:p>
                  </a:txBody>
                  <a:tcPr anchor="ctr"/>
                </a:tc>
              </a:tr>
              <a:tr h="370840">
                <a:tc>
                  <a:txBody>
                    <a:bodyPr/>
                    <a:lstStyle/>
                    <a:p>
                      <a:r>
                        <a:rPr lang="ar-JO"/>
                        <a:t>5</a:t>
                      </a:r>
                    </a:p>
                  </a:txBody>
                  <a:tcPr anchor="ctr"/>
                </a:tc>
                <a:tc>
                  <a:txBody>
                    <a:bodyPr/>
                    <a:lstStyle/>
                    <a:p>
                      <a:r>
                        <a:rPr lang="ar-JO" dirty="0"/>
                        <a:t>2</a:t>
                      </a:r>
                    </a:p>
                  </a:txBody>
                  <a:tcPr anchor="ctr"/>
                </a:tc>
                <a:tc>
                  <a:txBody>
                    <a:bodyPr/>
                    <a:lstStyle/>
                    <a:p>
                      <a:r>
                        <a:rPr lang="en-US" dirty="0"/>
                        <a:t>P2</a:t>
                      </a:r>
                    </a:p>
                  </a:txBody>
                  <a:tcPr anchor="ctr"/>
                </a:tc>
              </a:tr>
              <a:tr h="370840">
                <a:tc>
                  <a:txBody>
                    <a:bodyPr/>
                    <a:lstStyle/>
                    <a:p>
                      <a:r>
                        <a:rPr lang="ar-JO" dirty="0"/>
                        <a:t>10</a:t>
                      </a:r>
                    </a:p>
                  </a:txBody>
                  <a:tcPr anchor="ctr"/>
                </a:tc>
                <a:tc>
                  <a:txBody>
                    <a:bodyPr/>
                    <a:lstStyle/>
                    <a:p>
                      <a:r>
                        <a:rPr lang="ar-JO" dirty="0"/>
                        <a:t>2</a:t>
                      </a:r>
                    </a:p>
                  </a:txBody>
                  <a:tcPr anchor="ctr"/>
                </a:tc>
                <a:tc>
                  <a:txBody>
                    <a:bodyPr/>
                    <a:lstStyle/>
                    <a:p>
                      <a:r>
                        <a:rPr lang="en-US" dirty="0"/>
                        <a:t>P3</a:t>
                      </a:r>
                    </a:p>
                  </a:txBody>
                  <a:tcPr anchor="ctr"/>
                </a:tc>
              </a:tr>
            </a:tbl>
          </a:graphicData>
        </a:graphic>
      </p:graphicFrame>
      <p:sp>
        <p:nvSpPr>
          <p:cNvPr id="20505" name="Rectangle 1"/>
          <p:cNvSpPr>
            <a:spLocks noChangeArrowheads="1"/>
          </p:cNvSpPr>
          <p:nvPr/>
        </p:nvSpPr>
        <p:spPr bwMode="auto">
          <a:xfrm>
            <a:off x="304800" y="3810000"/>
            <a:ext cx="7543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ar-JO" altLang="en-US"/>
              <a:t>The utilization will be:</a:t>
            </a:r>
            <a:endParaRPr lang="en-US" altLang="en-US"/>
          </a:p>
          <a:p>
            <a:pPr algn="l" rtl="0" eaLnBrk="1" hangingPunct="1"/>
            <a:endParaRPr lang="ar-JO" altLang="en-US"/>
          </a:p>
          <a:p>
            <a:pPr lvl="1" algn="l" rtl="0"/>
            <a:r>
              <a:rPr lang="ar-JO" altLang="en-US"/>
              <a:t>  </a:t>
            </a:r>
            <a:endParaRPr lang="ar-JO" altLang="en-US" sz="2500"/>
          </a:p>
          <a:p>
            <a:pPr algn="l" rtl="0"/>
            <a:r>
              <a:rPr lang="ar-JO" altLang="en-US"/>
              <a:t>The theoretical limit for   </a:t>
            </a:r>
            <a:r>
              <a:rPr lang="ar-JO" altLang="en-US" sz="900"/>
              <a:t> </a:t>
            </a:r>
            <a:r>
              <a:rPr lang="ar-JO" altLang="en-US"/>
              <a:t>processes, under which we can conclude that the system is schedulable is:</a:t>
            </a:r>
            <a:endParaRPr lang="en-US" altLang="en-US"/>
          </a:p>
          <a:p>
            <a:pPr algn="l" rtl="0"/>
            <a:endParaRPr lang="ar-JO" altLang="en-US"/>
          </a:p>
          <a:p>
            <a:pPr lvl="1" algn="l" rtl="0"/>
            <a:r>
              <a:rPr lang="ar-JO" altLang="en-US"/>
              <a:t>  </a:t>
            </a:r>
            <a:endParaRPr lang="ar-JO" altLang="en-US" sz="1600"/>
          </a:p>
          <a:p>
            <a:pPr algn="l" rtl="0"/>
            <a:r>
              <a:rPr lang="ar-JO" altLang="en-US"/>
              <a:t>Since                      </a:t>
            </a:r>
            <a:r>
              <a:rPr lang="ar-JO" altLang="en-US" sz="1000"/>
              <a:t>                             </a:t>
            </a:r>
            <a:r>
              <a:rPr lang="ar-JO" altLang="en-US"/>
              <a:t>the system is schedulable!</a:t>
            </a:r>
          </a:p>
        </p:txBody>
      </p:sp>
      <p:pic>
        <p:nvPicPr>
          <p:cNvPr id="20506" name="Picture 2" descr="\frac{1}{8} + \frac{2}{5} + \frac{2}{10} = 0.7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7200"/>
            <a:ext cx="1638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7"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92075"/>
            <a:ext cx="857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8" name="Picture 4" descr="U = 3(2^\frac{1}{3} - 1) = 0.77976\ldo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257800"/>
            <a:ext cx="2633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Picture 5" descr="0.725 &lt; 0.77976\ldo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675" y="5791200"/>
            <a:ext cx="22701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04850"/>
            <a:ext cx="8229600" cy="742950"/>
          </a:xfrm>
        </p:spPr>
        <p:txBody>
          <a:bodyPr/>
          <a:lstStyle/>
          <a:p>
            <a:pPr eaLnBrk="1" hangingPunct="1"/>
            <a:r>
              <a:rPr lang="en-US" altLang="en-US" sz="4400" smtClean="0"/>
              <a:t>Deadline Monotonic scheduling</a:t>
            </a:r>
            <a:endParaRPr lang="ar-JO" altLang="en-US" sz="4400" smtClean="0"/>
          </a:p>
        </p:txBody>
      </p:sp>
      <p:sp>
        <p:nvSpPr>
          <p:cNvPr id="21507" name="Content Placeholder 2"/>
          <p:cNvSpPr>
            <a:spLocks noGrp="1"/>
          </p:cNvSpPr>
          <p:nvPr>
            <p:ph idx="1"/>
          </p:nvPr>
        </p:nvSpPr>
        <p:spPr/>
        <p:txBody>
          <a:bodyPr/>
          <a:lstStyle/>
          <a:p>
            <a:pPr eaLnBrk="1" hangingPunct="1"/>
            <a:r>
              <a:rPr lang="en-US" altLang="en-US" sz="2400" smtClean="0"/>
              <a:t>Priority assignment based on relative deadlines of tasks </a:t>
            </a:r>
          </a:p>
          <a:p>
            <a:pPr eaLnBrk="1" hangingPunct="1"/>
            <a:r>
              <a:rPr lang="en-US" altLang="en-US" sz="2400" smtClean="0"/>
              <a:t>Shorter the relative deadline, higher the priority</a:t>
            </a:r>
          </a:p>
          <a:p>
            <a:pPr eaLnBrk="1" hangingPunct="1"/>
            <a:endParaRPr lang="ar-JO" altLang="en-US" smtClean="0">
              <a:ea typeface="Majalla U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819150"/>
          </a:xfrm>
        </p:spPr>
        <p:txBody>
          <a:bodyPr/>
          <a:lstStyle/>
          <a:p>
            <a:pPr eaLnBrk="1" hangingPunct="1"/>
            <a:r>
              <a:rPr lang="en-US" altLang="en-US" sz="4400" smtClean="0"/>
              <a:t>Earliest Deadline First (EDF)</a:t>
            </a:r>
            <a:endParaRPr lang="ar-JO" altLang="en-US" sz="4400" smtClean="0"/>
          </a:p>
        </p:txBody>
      </p:sp>
      <p:sp>
        <p:nvSpPr>
          <p:cNvPr id="22531" name="Content Placeholder 2"/>
          <p:cNvSpPr>
            <a:spLocks noGrp="1"/>
          </p:cNvSpPr>
          <p:nvPr>
            <p:ph idx="1"/>
          </p:nvPr>
        </p:nvSpPr>
        <p:spPr/>
        <p:txBody>
          <a:bodyPr/>
          <a:lstStyle/>
          <a:p>
            <a:pPr eaLnBrk="1" hangingPunct="1"/>
            <a:r>
              <a:rPr lang="en-US" altLang="en-US" sz="2400" smtClean="0"/>
              <a:t>Dynamic Priority Scheduling</a:t>
            </a:r>
          </a:p>
          <a:p>
            <a:pPr eaLnBrk="1" hangingPunct="1"/>
            <a:r>
              <a:rPr lang="en-US" altLang="en-US" sz="2400" smtClean="0"/>
              <a:t>Priorities are assigned according to deadlines:</a:t>
            </a:r>
          </a:p>
          <a:p>
            <a:pPr lvl="1" eaLnBrk="1" hangingPunct="1"/>
            <a:r>
              <a:rPr lang="en-US" altLang="en-US" smtClean="0"/>
              <a:t>Earlier deadline, higher priority</a:t>
            </a:r>
          </a:p>
          <a:p>
            <a:pPr lvl="1" eaLnBrk="1" hangingPunct="1"/>
            <a:r>
              <a:rPr lang="en-US" altLang="en-US" smtClean="0"/>
              <a:t>Later deadline, lower priority</a:t>
            </a:r>
          </a:p>
          <a:p>
            <a:pPr eaLnBrk="1" hangingPunct="1"/>
            <a:r>
              <a:rPr lang="en-US" altLang="en-US" sz="2400" smtClean="0"/>
              <a:t>The first and the most effectively widely used dynamic priority-driven scheduling algorithm.</a:t>
            </a:r>
          </a:p>
          <a:p>
            <a:pPr eaLnBrk="1" hangingPunct="1"/>
            <a:r>
              <a:rPr lang="en-US" altLang="en-US" sz="2400" smtClean="0"/>
              <a:t>Effective for both preemptive and non-preemptive scheduling.</a:t>
            </a:r>
          </a:p>
          <a:p>
            <a:pPr eaLnBrk="1" hangingPunct="1"/>
            <a:endParaRPr lang="ar-JO" altLang="en-US" sz="2400" smtClean="0">
              <a:ea typeface="Majalla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spect="1"/>
          </p:cNvSpPr>
          <p:nvPr>
            <p:ph type="title"/>
          </p:nvPr>
        </p:nvSpPr>
        <p:spPr>
          <a:xfrm>
            <a:off x="457200" y="781050"/>
            <a:ext cx="8229600" cy="666750"/>
          </a:xfrm>
        </p:spPr>
        <p:txBody>
          <a:bodyPr/>
          <a:lstStyle/>
          <a:p>
            <a:pPr eaLnBrk="1" hangingPunct="1"/>
            <a:r>
              <a:rPr lang="en-US" altLang="en-US" sz="4400" smtClean="0"/>
              <a:t>Two Periodic Tasks</a:t>
            </a:r>
            <a:endParaRPr lang="ar-JO" altLang="en-US" sz="4400" smtClean="0"/>
          </a:p>
        </p:txBody>
      </p:sp>
      <p:sp>
        <p:nvSpPr>
          <p:cNvPr id="23555" name="Content Placeholder 2"/>
          <p:cNvSpPr>
            <a:spLocks noGrp="1"/>
          </p:cNvSpPr>
          <p:nvPr>
            <p:ph idx="1"/>
          </p:nvPr>
        </p:nvSpPr>
        <p:spPr/>
        <p:txBody>
          <a:bodyPr/>
          <a:lstStyle/>
          <a:p>
            <a:pPr eaLnBrk="1" hangingPunct="1"/>
            <a:r>
              <a:rPr lang="en-US" altLang="en-US" sz="2000" smtClean="0">
                <a:latin typeface="Arial" pitchFamily="34" charset="0"/>
              </a:rPr>
              <a:t>Execution profile of two periodic tasks</a:t>
            </a:r>
          </a:p>
          <a:p>
            <a:pPr lvl="1" eaLnBrk="1" hangingPunct="1"/>
            <a:r>
              <a:rPr lang="en-US" altLang="en-US" sz="2000" smtClean="0">
                <a:latin typeface="Arial" pitchFamily="34" charset="0"/>
              </a:rPr>
              <a:t>Process A</a:t>
            </a:r>
          </a:p>
          <a:p>
            <a:pPr lvl="2" eaLnBrk="1" hangingPunct="1"/>
            <a:r>
              <a:rPr lang="en-US" altLang="en-US" sz="2000" smtClean="0">
                <a:latin typeface="Arial" pitchFamily="34" charset="0"/>
              </a:rPr>
              <a:t>Arrives		0	20	40	…</a:t>
            </a:r>
          </a:p>
          <a:p>
            <a:pPr lvl="2" eaLnBrk="1" hangingPunct="1"/>
            <a:r>
              <a:rPr lang="en-US" altLang="en-US" sz="2000" smtClean="0">
                <a:latin typeface="Arial" pitchFamily="34" charset="0"/>
              </a:rPr>
              <a:t>Execution Time	10	10	10	…</a:t>
            </a:r>
          </a:p>
          <a:p>
            <a:pPr lvl="2" eaLnBrk="1" hangingPunct="1"/>
            <a:r>
              <a:rPr lang="en-US" altLang="en-US" sz="2000" smtClean="0">
                <a:latin typeface="Arial" pitchFamily="34" charset="0"/>
              </a:rPr>
              <a:t>End by		20	40	60	…</a:t>
            </a:r>
          </a:p>
          <a:p>
            <a:pPr lvl="1" eaLnBrk="1" hangingPunct="1"/>
            <a:r>
              <a:rPr lang="en-US" altLang="en-US" sz="2000" smtClean="0">
                <a:latin typeface="Arial" pitchFamily="34" charset="0"/>
              </a:rPr>
              <a:t>Process B</a:t>
            </a:r>
          </a:p>
          <a:p>
            <a:pPr lvl="2" eaLnBrk="1" hangingPunct="1"/>
            <a:r>
              <a:rPr lang="en-US" altLang="en-US" sz="2000" smtClean="0">
                <a:latin typeface="Arial" pitchFamily="34" charset="0"/>
              </a:rPr>
              <a:t>Arrives		0	50	100	…</a:t>
            </a:r>
          </a:p>
          <a:p>
            <a:pPr lvl="2" eaLnBrk="1" hangingPunct="1"/>
            <a:r>
              <a:rPr lang="en-US" altLang="en-US" sz="2000" smtClean="0">
                <a:latin typeface="Arial" pitchFamily="34" charset="0"/>
              </a:rPr>
              <a:t>Execution Time	25	25	25	…</a:t>
            </a:r>
          </a:p>
          <a:p>
            <a:pPr lvl="2" eaLnBrk="1" hangingPunct="1"/>
            <a:r>
              <a:rPr lang="en-US" altLang="en-US" sz="2000" smtClean="0">
                <a:latin typeface="Arial" pitchFamily="34" charset="0"/>
              </a:rPr>
              <a:t>End by		50	100	150	…</a:t>
            </a:r>
          </a:p>
          <a:p>
            <a:pPr eaLnBrk="1" hangingPunct="1"/>
            <a:r>
              <a:rPr lang="en-US" altLang="en-US" sz="2000" smtClean="0">
                <a:latin typeface="Arial" pitchFamily="34" charset="0"/>
              </a:rPr>
              <a:t>Question: Is there enough time for the execution of two periodic tasks?</a:t>
            </a:r>
          </a:p>
          <a:p>
            <a:pPr eaLnBrk="1" hangingPunct="1"/>
            <a:endParaRPr lang="ar-JO" altLang="en-US" sz="2000" smtClean="0">
              <a:ea typeface="Majalla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ar-JO" altLang="en-US" smtClean="0"/>
          </a:p>
        </p:txBody>
      </p:sp>
      <p:sp>
        <p:nvSpPr>
          <p:cNvPr id="24579" name="Content Placeholder 2"/>
          <p:cNvSpPr>
            <a:spLocks noGrp="1"/>
          </p:cNvSpPr>
          <p:nvPr>
            <p:ph idx="1"/>
          </p:nvPr>
        </p:nvSpPr>
        <p:spPr/>
        <p:txBody>
          <a:bodyPr/>
          <a:lstStyle/>
          <a:p>
            <a:pPr eaLnBrk="1" hangingPunct="1"/>
            <a:endParaRPr lang="ar-JO" altLang="en-US" smtClean="0">
              <a:ea typeface="Majalla UI"/>
            </a:endParaRPr>
          </a:p>
        </p:txBody>
      </p:sp>
      <p:pic>
        <p:nvPicPr>
          <p:cNvPr id="24580" name="Picture 4" descr="10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28600"/>
            <a:ext cx="8229600" cy="1143000"/>
          </a:xfrm>
        </p:spPr>
        <p:txBody>
          <a:bodyPr/>
          <a:lstStyle/>
          <a:p>
            <a:pPr eaLnBrk="1" hangingPunct="1"/>
            <a:r>
              <a:rPr lang="en-US" altLang="en-US" sz="4400" smtClean="0"/>
              <a:t>Outline</a:t>
            </a:r>
          </a:p>
        </p:txBody>
      </p:sp>
      <p:sp>
        <p:nvSpPr>
          <p:cNvPr id="3"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r>
              <a:rPr lang="en-US" sz="2800" dirty="0" smtClean="0"/>
              <a:t>Real-Time System</a:t>
            </a:r>
          </a:p>
          <a:p>
            <a:pPr marL="274320" indent="-274320" eaLnBrk="1" fontAlgn="auto" hangingPunct="1">
              <a:spcAft>
                <a:spcPts val="0"/>
              </a:spcAft>
              <a:buClr>
                <a:schemeClr val="accent3"/>
              </a:buClr>
              <a:buFont typeface="Wingdings 2"/>
              <a:buChar char=""/>
              <a:defRPr/>
            </a:pPr>
            <a:r>
              <a:rPr lang="en-US" dirty="0" smtClean="0"/>
              <a:t>Task categories </a:t>
            </a:r>
          </a:p>
          <a:p>
            <a:pPr marL="274320" indent="-274320" eaLnBrk="1" fontAlgn="auto" hangingPunct="1">
              <a:spcAft>
                <a:spcPts val="0"/>
              </a:spcAft>
              <a:buClr>
                <a:schemeClr val="accent3"/>
              </a:buClr>
              <a:buFont typeface="Wingdings 2"/>
              <a:buChar char=""/>
              <a:defRPr/>
            </a:pPr>
            <a:r>
              <a:rPr lang="en-US" dirty="0" smtClean="0"/>
              <a:t>Why we need scheduling</a:t>
            </a:r>
          </a:p>
          <a:p>
            <a:pPr marL="274320" indent="-274320" eaLnBrk="1" fontAlgn="auto" hangingPunct="1">
              <a:spcAft>
                <a:spcPts val="0"/>
              </a:spcAft>
              <a:buClr>
                <a:schemeClr val="accent3"/>
              </a:buClr>
              <a:buFont typeface="Wingdings 2"/>
              <a:buChar char=""/>
              <a:defRPr/>
            </a:pPr>
            <a:r>
              <a:rPr lang="en-US" dirty="0" smtClean="0"/>
              <a:t>Real time scheduling taxonomies</a:t>
            </a:r>
          </a:p>
          <a:p>
            <a:pPr marL="274320" indent="-274320" eaLnBrk="1" fontAlgn="auto" hangingPunct="1">
              <a:spcAft>
                <a:spcPts val="0"/>
              </a:spcAft>
              <a:buClr>
                <a:schemeClr val="accent3"/>
              </a:buClr>
              <a:buFont typeface="Wingdings 2"/>
              <a:buChar char=""/>
              <a:defRPr/>
            </a:pPr>
            <a:r>
              <a:rPr lang="en-US" sz="2800" dirty="0" smtClean="0"/>
              <a:t>Scheduling Periodic Tasks</a:t>
            </a:r>
          </a:p>
          <a:p>
            <a:pPr marL="274320" indent="-274320" eaLnBrk="1" fontAlgn="auto" hangingPunct="1">
              <a:spcAft>
                <a:spcPts val="0"/>
              </a:spcAft>
              <a:buClr>
                <a:schemeClr val="accent3"/>
              </a:buClr>
              <a:buFont typeface="Wingdings 2"/>
              <a:buChar char=""/>
              <a:defRPr/>
            </a:pPr>
            <a:r>
              <a:rPr lang="en-US" dirty="0" smtClean="0"/>
              <a:t>  </a:t>
            </a:r>
            <a:r>
              <a:rPr lang="en-US" sz="2800" dirty="0" smtClean="0"/>
              <a:t>Real-Time Scheduling Algorithms</a:t>
            </a:r>
          </a:p>
          <a:p>
            <a:pPr marL="640080" lvl="1" indent="-246888" eaLnBrk="1" fontAlgn="auto" hangingPunct="1">
              <a:spcAft>
                <a:spcPts val="0"/>
              </a:spcAft>
              <a:buFont typeface="Wingdings 2"/>
              <a:buChar char=""/>
              <a:defRPr/>
            </a:pPr>
            <a:r>
              <a:rPr lang="en-US" dirty="0" smtClean="0"/>
              <a:t>Static scheduling algorithms</a:t>
            </a:r>
          </a:p>
          <a:p>
            <a:pPr marL="640080" lvl="1" indent="-246888" eaLnBrk="1" fontAlgn="auto" hangingPunct="1">
              <a:spcAft>
                <a:spcPts val="0"/>
              </a:spcAft>
              <a:buFont typeface="Wingdings 2"/>
              <a:buChar char=""/>
              <a:defRPr/>
            </a:pPr>
            <a:r>
              <a:rPr lang="en-US" dirty="0" smtClean="0"/>
              <a:t>Dynamic scheduling algorithms</a:t>
            </a:r>
          </a:p>
          <a:p>
            <a:pPr marL="640080" lvl="1" indent="-246888" eaLnBrk="1" fontAlgn="auto" hangingPunct="1">
              <a:spcAft>
                <a:spcPts val="0"/>
              </a:spcAft>
              <a:buFont typeface="Wingdings 2"/>
              <a:buChar char=""/>
              <a:defRPr/>
            </a:pPr>
            <a:r>
              <a:rPr lang="en-US" dirty="0" smtClean="0"/>
              <a:t>Hybrid algorithm </a:t>
            </a:r>
          </a:p>
          <a:p>
            <a:pPr marL="274320" indent="-274320" eaLnBrk="1" fontAlgn="auto" hangingPunct="1">
              <a:spcAft>
                <a:spcPts val="0"/>
              </a:spcAft>
              <a:buClr>
                <a:schemeClr val="accent3"/>
              </a:buClr>
              <a:buFont typeface="Wingdings 2"/>
              <a:buChar char=""/>
              <a:defRPr/>
            </a:pPr>
            <a:r>
              <a:rPr lang="en-US" dirty="0" err="1" smtClean="0"/>
              <a:t>referances</a:t>
            </a:r>
            <a:endParaRPr lang="en-US" dirty="0" smtClean="0"/>
          </a:p>
          <a:p>
            <a:pPr marL="640080" lvl="1" indent="-246888" eaLnBrk="1" fontAlgn="auto" hangingPunct="1">
              <a:spcAft>
                <a:spcPts val="0"/>
              </a:spcAft>
              <a:buFont typeface="Wingdings 2"/>
              <a:buChar char=""/>
              <a:defRPr/>
            </a:pPr>
            <a:endParaRPr lang="en-US" dirty="0" smtClean="0"/>
          </a:p>
          <a:p>
            <a:pPr marL="640080" lvl="1" indent="-246888" eaLnBrk="1" fontAlgn="auto" hangingPunct="1">
              <a:spcAft>
                <a:spcPts val="0"/>
              </a:spcAft>
              <a:buFont typeface="Wingdings 2"/>
              <a:buChar char=""/>
              <a:defRPr/>
            </a:pPr>
            <a:endParaRPr lang="en-US" dirty="0" smtClean="0"/>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857250"/>
            <a:ext cx="8229600" cy="590550"/>
          </a:xfrm>
        </p:spPr>
        <p:txBody>
          <a:bodyPr/>
          <a:lstStyle/>
          <a:p>
            <a:pPr eaLnBrk="1" hangingPunct="1"/>
            <a:r>
              <a:rPr lang="en-US" altLang="en-US" sz="4400" smtClean="0"/>
              <a:t>Five Periodic Tasks</a:t>
            </a:r>
            <a:endParaRPr lang="ar-JO" altLang="en-US" sz="4400" smtClean="0"/>
          </a:p>
        </p:txBody>
      </p:sp>
      <p:sp>
        <p:nvSpPr>
          <p:cNvPr id="25603" name="Content Placeholder 2"/>
          <p:cNvSpPr>
            <a:spLocks noGrp="1"/>
          </p:cNvSpPr>
          <p:nvPr>
            <p:ph idx="1"/>
          </p:nvPr>
        </p:nvSpPr>
        <p:spPr/>
        <p:txBody>
          <a:bodyPr/>
          <a:lstStyle/>
          <a:p>
            <a:pPr eaLnBrk="1" hangingPunct="1"/>
            <a:r>
              <a:rPr lang="en-US" altLang="en-US" smtClean="0">
                <a:latin typeface="Arial" pitchFamily="34" charset="0"/>
              </a:rPr>
              <a:t>Execution profile of five periodic tasks</a:t>
            </a:r>
          </a:p>
          <a:p>
            <a:pPr eaLnBrk="1" hangingPunct="1"/>
            <a:endParaRPr lang="ar-JO" altLang="en-US" smtClean="0">
              <a:ea typeface="Majalla UI"/>
            </a:endParaRPr>
          </a:p>
        </p:txBody>
      </p:sp>
      <p:graphicFrame>
        <p:nvGraphicFramePr>
          <p:cNvPr id="4" name="Group 5"/>
          <p:cNvGraphicFramePr>
            <a:graphicFrameLocks noGrp="1"/>
          </p:cNvGraphicFramePr>
          <p:nvPr/>
        </p:nvGraphicFramePr>
        <p:xfrm>
          <a:off x="990600" y="2819400"/>
          <a:ext cx="6969125" cy="3362325"/>
        </p:xfrm>
        <a:graphic>
          <a:graphicData uri="http://schemas.openxmlformats.org/drawingml/2006/table">
            <a:tbl>
              <a:tblPr/>
              <a:tblGrid>
                <a:gridCol w="1371600"/>
                <a:gridCol w="1914525"/>
                <a:gridCol w="1782763"/>
                <a:gridCol w="1900237"/>
              </a:tblGrid>
              <a:tr h="863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Process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Arrival Time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Execution Time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Starting Deadline</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smtClean="0">
                          <a:ln>
                            <a:noFill/>
                          </a:ln>
                          <a:solidFill>
                            <a:schemeClr val="tx1"/>
                          </a:solidFill>
                          <a:effectLst/>
                          <a:latin typeface="Arial Narrow" pitchFamily="34" charset="0"/>
                          <a:cs typeface="Arial"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endParaRPr lang="ar-JO" altLang="en-US" smtClean="0"/>
          </a:p>
        </p:txBody>
      </p:sp>
      <p:sp>
        <p:nvSpPr>
          <p:cNvPr id="1028" name="Content Placeholder 2"/>
          <p:cNvSpPr>
            <a:spLocks noGrp="1"/>
          </p:cNvSpPr>
          <p:nvPr>
            <p:ph idx="1"/>
          </p:nvPr>
        </p:nvSpPr>
        <p:spPr/>
        <p:txBody>
          <a:bodyPr/>
          <a:lstStyle/>
          <a:p>
            <a:pPr eaLnBrk="1" hangingPunct="1"/>
            <a:endParaRPr lang="ar-JO" altLang="en-US" smtClean="0">
              <a:ea typeface="Majalla UI"/>
            </a:endParaRPr>
          </a:p>
        </p:txBody>
      </p:sp>
      <p:graphicFrame>
        <p:nvGraphicFramePr>
          <p:cNvPr id="1026" name="Object 2"/>
          <p:cNvGraphicFramePr>
            <a:graphicFrameLocks noChangeAspect="1"/>
          </p:cNvGraphicFramePr>
          <p:nvPr/>
        </p:nvGraphicFramePr>
        <p:xfrm>
          <a:off x="0" y="0"/>
          <a:ext cx="9144000" cy="6553200"/>
        </p:xfrm>
        <a:graphic>
          <a:graphicData uri="http://schemas.openxmlformats.org/presentationml/2006/ole">
            <mc:AlternateContent xmlns:mc="http://schemas.openxmlformats.org/markup-compatibility/2006">
              <mc:Choice xmlns:v="urn:schemas-microsoft-com:vml" Requires="v">
                <p:oleObj spid="_x0000_s1029" name="Photo Editor Photo" r:id="rId3" imgW="13342857" imgH="9228571" progId="MSPhotoEd.3">
                  <p:embed/>
                </p:oleObj>
              </mc:Choice>
              <mc:Fallback>
                <p:oleObj name="Photo Editor Photo" r:id="rId3" imgW="13342857" imgH="9228571"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609600"/>
            <a:ext cx="8229600" cy="819150"/>
          </a:xfrm>
        </p:spPr>
        <p:txBody>
          <a:bodyPr/>
          <a:lstStyle/>
          <a:p>
            <a:pPr eaLnBrk="1" hangingPunct="1"/>
            <a:r>
              <a:rPr lang="en-US" altLang="en-US" sz="4400" smtClean="0"/>
              <a:t>Least</a:t>
            </a:r>
            <a:r>
              <a:rPr lang="en-US" altLang="en-US" smtClean="0">
                <a:solidFill>
                  <a:schemeClr val="tx1"/>
                </a:solidFill>
              </a:rPr>
              <a:t> </a:t>
            </a:r>
            <a:r>
              <a:rPr lang="en-US" altLang="en-US" sz="4400" smtClean="0"/>
              <a:t>Laxity First (LLF)</a:t>
            </a:r>
            <a:endParaRPr lang="ar-JO" altLang="en-US" sz="4400" smtClean="0"/>
          </a:p>
        </p:txBody>
      </p:sp>
      <p:sp>
        <p:nvSpPr>
          <p:cNvPr id="26627" name="Content Placeholder 2"/>
          <p:cNvSpPr>
            <a:spLocks noGrp="1"/>
          </p:cNvSpPr>
          <p:nvPr>
            <p:ph idx="1"/>
          </p:nvPr>
        </p:nvSpPr>
        <p:spPr/>
        <p:txBody>
          <a:bodyPr/>
          <a:lstStyle/>
          <a:p>
            <a:pPr eaLnBrk="1" hangingPunct="1"/>
            <a:r>
              <a:rPr lang="en-US" altLang="en-US" sz="2400" smtClean="0"/>
              <a:t>Dynamic preemptive scheduling with dynamic priorities</a:t>
            </a:r>
          </a:p>
          <a:p>
            <a:pPr eaLnBrk="1" hangingPunct="1"/>
            <a:r>
              <a:rPr lang="en-US" altLang="en-US" sz="2400" smtClean="0"/>
              <a:t>Laxity : The difference between the time until a tasks completion deadline and its remaining processing time requirement.</a:t>
            </a:r>
          </a:p>
          <a:p>
            <a:pPr eaLnBrk="1" hangingPunct="1"/>
            <a:r>
              <a:rPr lang="en-US" altLang="en-US" sz="2400" smtClean="0"/>
              <a:t>a laxity is assigned to each task in the system and minimum laxity tasks are executed first.</a:t>
            </a:r>
          </a:p>
          <a:p>
            <a:pPr eaLnBrk="1" hangingPunct="1"/>
            <a:r>
              <a:rPr lang="en-US" altLang="en-US" sz="2400" smtClean="0"/>
              <a:t>Larger overhead than EDF due to higher number of context switches caused by laxity changes at run time</a:t>
            </a:r>
          </a:p>
          <a:p>
            <a:pPr lvl="1" eaLnBrk="1" hangingPunct="1"/>
            <a:r>
              <a:rPr lang="en-US" altLang="en-US" smtClean="0"/>
              <a:t>Less studies than EDF due to this reason</a:t>
            </a:r>
          </a:p>
          <a:p>
            <a:pPr eaLnBrk="1" hangingPunct="1"/>
            <a:endParaRPr lang="en-US" altLang="en-US" sz="2400" smtClean="0"/>
          </a:p>
          <a:p>
            <a:pPr eaLnBrk="1" hangingPunct="1"/>
            <a:endParaRPr lang="ar-JO" altLang="en-US" sz="2400" smtClean="0">
              <a:ea typeface="Majalla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609600"/>
            <a:ext cx="8229600" cy="781050"/>
          </a:xfrm>
        </p:spPr>
        <p:txBody>
          <a:bodyPr/>
          <a:lstStyle/>
          <a:p>
            <a:pPr eaLnBrk="1" hangingPunct="1"/>
            <a:r>
              <a:rPr lang="en-US" altLang="en-US" sz="4400" smtClean="0"/>
              <a:t>Least Laxity First Cont</a:t>
            </a:r>
            <a:endParaRPr lang="ar-JO" altLang="en-US" sz="4400" smtClean="0"/>
          </a:p>
        </p:txBody>
      </p:sp>
      <p:sp>
        <p:nvSpPr>
          <p:cNvPr id="27651" name="Content Placeholder 2"/>
          <p:cNvSpPr>
            <a:spLocks noGrp="1"/>
          </p:cNvSpPr>
          <p:nvPr>
            <p:ph idx="1"/>
          </p:nvPr>
        </p:nvSpPr>
        <p:spPr/>
        <p:txBody>
          <a:bodyPr/>
          <a:lstStyle/>
          <a:p>
            <a:pPr eaLnBrk="1" hangingPunct="1">
              <a:lnSpc>
                <a:spcPct val="90000"/>
              </a:lnSpc>
            </a:pPr>
            <a:r>
              <a:rPr lang="en-US" altLang="en-US" sz="2400" smtClean="0"/>
              <a:t>LLF considers the execution time of a task, which EDF does not.</a:t>
            </a:r>
          </a:p>
          <a:p>
            <a:pPr eaLnBrk="1" hangingPunct="1">
              <a:lnSpc>
                <a:spcPct val="90000"/>
              </a:lnSpc>
            </a:pPr>
            <a:r>
              <a:rPr lang="en-US" altLang="en-US" sz="2400" smtClean="0"/>
              <a:t>LLF assigns higher priority to a task with the least laxity.</a:t>
            </a:r>
          </a:p>
          <a:p>
            <a:pPr eaLnBrk="1" hangingPunct="1">
              <a:lnSpc>
                <a:spcPct val="90000"/>
              </a:lnSpc>
            </a:pPr>
            <a:r>
              <a:rPr lang="en-US" altLang="en-US" sz="2400" smtClean="0"/>
              <a:t>A task with zero laxity must be scheduled right away and executed without preemption or it will fail to meet its deadline.</a:t>
            </a:r>
            <a:endParaRPr lang="ar-SA" altLang="en-US" sz="2400" smtClean="0">
              <a:ea typeface="Majalla UI"/>
            </a:endParaRPr>
          </a:p>
          <a:p>
            <a:pPr eaLnBrk="1" hangingPunct="1">
              <a:lnSpc>
                <a:spcPct val="90000"/>
              </a:lnSpc>
            </a:pPr>
            <a:r>
              <a:rPr lang="en-US" altLang="en-US" sz="2400" smtClean="0"/>
              <a:t>The negative laxity indicates that the task will miss the deadline, no matter when it is picked up for execution.</a:t>
            </a:r>
          </a:p>
          <a:p>
            <a:pPr eaLnBrk="1" hangingPunct="1">
              <a:buFont typeface="Wingdings 2" pitchFamily="18" charset="2"/>
              <a:buNone/>
            </a:pPr>
            <a:endParaRPr lang="ar-JO" altLang="en-US" smtClean="0">
              <a:ea typeface="Majalla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04800"/>
            <a:ext cx="8229600" cy="1143000"/>
          </a:xfrm>
        </p:spPr>
        <p:txBody>
          <a:bodyPr/>
          <a:lstStyle/>
          <a:p>
            <a:pPr eaLnBrk="1" hangingPunct="1"/>
            <a:r>
              <a:rPr lang="en-US" altLang="en-US" sz="4400" smtClean="0"/>
              <a:t>Least Laxity First Example</a:t>
            </a:r>
            <a:endParaRPr lang="ar-JO" altLang="en-US" sz="4400" smtClean="0"/>
          </a:p>
        </p:txBody>
      </p:sp>
      <p:sp>
        <p:nvSpPr>
          <p:cNvPr id="28675" name="Content Placeholder 2"/>
          <p:cNvSpPr>
            <a:spLocks noGrp="1"/>
          </p:cNvSpPr>
          <p:nvPr>
            <p:ph idx="1"/>
          </p:nvPr>
        </p:nvSpPr>
        <p:spPr/>
        <p:txBody>
          <a:bodyPr/>
          <a:lstStyle/>
          <a:p>
            <a:pPr eaLnBrk="1" hangingPunct="1"/>
            <a:endParaRPr lang="ar-JO" altLang="en-US" smtClean="0">
              <a:ea typeface="Majalla UI"/>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l="10634" t="32304" r="48203" b="16470"/>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533400"/>
            <a:ext cx="8229600" cy="895350"/>
          </a:xfrm>
        </p:spPr>
        <p:txBody>
          <a:bodyPr/>
          <a:lstStyle/>
          <a:p>
            <a:pPr eaLnBrk="1" hangingPunct="1"/>
            <a:r>
              <a:rPr lang="en-US" altLang="en-US" sz="4400" smtClean="0"/>
              <a:t>Maximum Urgency First Algorithm</a:t>
            </a:r>
            <a:endParaRPr lang="ar-JO" altLang="en-US" sz="4400" smtClean="0"/>
          </a:p>
        </p:txBody>
      </p:sp>
      <p:sp>
        <p:nvSpPr>
          <p:cNvPr id="29699" name="Content Placeholder 2"/>
          <p:cNvSpPr>
            <a:spLocks noGrp="1"/>
          </p:cNvSpPr>
          <p:nvPr>
            <p:ph idx="1"/>
          </p:nvPr>
        </p:nvSpPr>
        <p:spPr/>
        <p:txBody>
          <a:bodyPr/>
          <a:lstStyle/>
          <a:p>
            <a:pPr eaLnBrk="1" hangingPunct="1">
              <a:lnSpc>
                <a:spcPct val="90000"/>
              </a:lnSpc>
            </a:pPr>
            <a:r>
              <a:rPr lang="en-US" altLang="en-US" sz="2400" smtClean="0"/>
              <a:t>This algorithm is a combination of fixed and dynamic priority scheduling, also called mixed priority scheduling.</a:t>
            </a:r>
          </a:p>
          <a:p>
            <a:pPr eaLnBrk="1" hangingPunct="1">
              <a:lnSpc>
                <a:spcPct val="90000"/>
              </a:lnSpc>
            </a:pPr>
            <a:r>
              <a:rPr lang="en-US" altLang="en-US" sz="2400" smtClean="0"/>
              <a:t> With this algorithm, each task is given an urgency  which is defined as a combination of two fixed priorities (criticality and user priority) and a dynamic priority that is inversely proportional to the laxity. </a:t>
            </a:r>
          </a:p>
          <a:p>
            <a:pPr eaLnBrk="1" hangingPunct="1">
              <a:lnSpc>
                <a:spcPct val="90000"/>
              </a:lnSpc>
            </a:pPr>
            <a:r>
              <a:rPr lang="en-US" altLang="en-US" sz="2400" smtClean="0"/>
              <a:t>The MUF algorithm assigns priorities in two phases</a:t>
            </a:r>
          </a:p>
          <a:p>
            <a:pPr eaLnBrk="1" hangingPunct="1">
              <a:lnSpc>
                <a:spcPct val="90000"/>
              </a:lnSpc>
            </a:pPr>
            <a:r>
              <a:rPr lang="en-US" altLang="en-US" sz="2400" smtClean="0">
                <a:solidFill>
                  <a:srgbClr val="0070C0"/>
                </a:solidFill>
              </a:rPr>
              <a:t>Phase One </a:t>
            </a:r>
            <a:r>
              <a:rPr lang="en-US" altLang="en-US" sz="2400" smtClean="0"/>
              <a:t>concerns the assignment of static priorities to tasks</a:t>
            </a:r>
          </a:p>
          <a:p>
            <a:pPr eaLnBrk="1" hangingPunct="1">
              <a:lnSpc>
                <a:spcPct val="90000"/>
              </a:lnSpc>
            </a:pPr>
            <a:r>
              <a:rPr lang="en-US" altLang="en-US" sz="2400" smtClean="0">
                <a:solidFill>
                  <a:srgbClr val="0070C0"/>
                </a:solidFill>
              </a:rPr>
              <a:t>Phase Two </a:t>
            </a:r>
            <a:r>
              <a:rPr lang="en-US" altLang="en-US" sz="2400" smtClean="0"/>
              <a:t>deals with the run-time behavior of the MUF scheduler </a:t>
            </a:r>
          </a:p>
          <a:p>
            <a:pPr eaLnBrk="1" hangingPunct="1">
              <a:lnSpc>
                <a:spcPct val="90000"/>
              </a:lnSpc>
            </a:pPr>
            <a:endParaRPr lang="ar-JO" altLang="en-US" sz="2400" smtClean="0">
              <a:ea typeface="Majalla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lnSpc>
                <a:spcPct val="90000"/>
              </a:lnSpc>
              <a:spcAft>
                <a:spcPts val="0"/>
              </a:spcAft>
              <a:buClr>
                <a:schemeClr val="accent3"/>
              </a:buClr>
              <a:buFont typeface="Wingdings 2"/>
              <a:buNone/>
              <a:defRPr/>
            </a:pPr>
            <a:r>
              <a:rPr lang="en-US" sz="2400" dirty="0" smtClean="0"/>
              <a:t>The first phase consists of these steps :</a:t>
            </a:r>
          </a:p>
          <a:p>
            <a:pPr marL="274320" indent="-274320" eaLnBrk="1" fontAlgn="auto" hangingPunct="1">
              <a:lnSpc>
                <a:spcPct val="90000"/>
              </a:lnSpc>
              <a:spcAft>
                <a:spcPts val="0"/>
              </a:spcAft>
              <a:buClr>
                <a:schemeClr val="accent3"/>
              </a:buClr>
              <a:buFont typeface="Wingdings 2"/>
              <a:buNone/>
              <a:defRPr/>
            </a:pPr>
            <a:r>
              <a:rPr lang="en-US" sz="2400" dirty="0" smtClean="0"/>
              <a:t>1) It sorts the tasks from the shortest period to the longest period. Then it defines the critical set as the first N tasks such that the total CPU load factor does not exceed 100%. These tasks are guaranteed not to fail even during a transient overload.</a:t>
            </a:r>
          </a:p>
          <a:p>
            <a:pPr marL="274320" indent="-274320" eaLnBrk="1" fontAlgn="auto" hangingPunct="1">
              <a:lnSpc>
                <a:spcPct val="90000"/>
              </a:lnSpc>
              <a:spcAft>
                <a:spcPts val="0"/>
              </a:spcAft>
              <a:buClr>
                <a:schemeClr val="accent3"/>
              </a:buClr>
              <a:buFont typeface="Wingdings 2"/>
              <a:buNone/>
              <a:defRPr/>
            </a:pPr>
            <a:endParaRPr lang="en-US" sz="2400" dirty="0" smtClean="0"/>
          </a:p>
          <a:p>
            <a:pPr marL="274320" indent="-274320" eaLnBrk="1" fontAlgn="auto" hangingPunct="1">
              <a:lnSpc>
                <a:spcPct val="90000"/>
              </a:lnSpc>
              <a:spcAft>
                <a:spcPts val="0"/>
              </a:spcAft>
              <a:buClr>
                <a:schemeClr val="accent3"/>
              </a:buClr>
              <a:buFont typeface="Wingdings 2"/>
              <a:buNone/>
              <a:defRPr/>
            </a:pPr>
            <a:r>
              <a:rPr lang="en-US" sz="2400" dirty="0" smtClean="0"/>
              <a:t>2) All tasks in the critical set are assigned high criticality. The remaining tasks are considered to have low criticality.</a:t>
            </a:r>
          </a:p>
          <a:p>
            <a:pPr marL="274320" indent="-274320" eaLnBrk="1" fontAlgn="auto" hangingPunct="1">
              <a:lnSpc>
                <a:spcPct val="90000"/>
              </a:lnSpc>
              <a:spcAft>
                <a:spcPts val="0"/>
              </a:spcAft>
              <a:buClr>
                <a:schemeClr val="accent3"/>
              </a:buClr>
              <a:buFont typeface="Wingdings 2"/>
              <a:buNone/>
              <a:defRPr/>
            </a:pPr>
            <a:endParaRPr lang="en-US" sz="2400" dirty="0" smtClean="0"/>
          </a:p>
          <a:p>
            <a:pPr marL="274320" indent="-274320" eaLnBrk="1" fontAlgn="auto" hangingPunct="1">
              <a:lnSpc>
                <a:spcPct val="90000"/>
              </a:lnSpc>
              <a:spcAft>
                <a:spcPts val="0"/>
              </a:spcAft>
              <a:buClr>
                <a:schemeClr val="accent3"/>
              </a:buClr>
              <a:buFont typeface="Wingdings 2"/>
              <a:buNone/>
              <a:defRPr/>
            </a:pPr>
            <a:r>
              <a:rPr lang="en-US" sz="2400" dirty="0" smtClean="0"/>
              <a:t>3) Every task in the system is assigned an optional unique user priority </a:t>
            </a:r>
          </a:p>
        </p:txBody>
      </p:sp>
      <p:sp>
        <p:nvSpPr>
          <p:cNvPr id="30723" name="Title 1"/>
          <p:cNvSpPr>
            <a:spLocks noGrp="1"/>
          </p:cNvSpPr>
          <p:nvPr>
            <p:ph type="title"/>
          </p:nvPr>
        </p:nvSpPr>
        <p:spPr>
          <a:xfrm>
            <a:off x="457200" y="381000"/>
            <a:ext cx="8229600" cy="895350"/>
          </a:xfrm>
        </p:spPr>
        <p:txBody>
          <a:bodyPr/>
          <a:lstStyle/>
          <a:p>
            <a:pPr eaLnBrk="1" hangingPunct="1"/>
            <a:r>
              <a:rPr lang="en-US" altLang="en-US" sz="3200" smtClean="0"/>
              <a:t>Maximum Urgency First Algorithm phase 1</a:t>
            </a:r>
            <a:endParaRPr lang="ar-JO" altLang="en-US" sz="32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229600" cy="4389438"/>
          </a:xfrm>
        </p:spPr>
        <p:txBody>
          <a:bodyPr>
            <a:normAutofit fontScale="85000" lnSpcReduction="20000"/>
          </a:bodyPr>
          <a:lstStyle/>
          <a:p>
            <a:pPr marL="274320" indent="-274320" eaLnBrk="1" fontAlgn="auto" hangingPunct="1">
              <a:lnSpc>
                <a:spcPct val="90000"/>
              </a:lnSpc>
              <a:spcAft>
                <a:spcPts val="0"/>
              </a:spcAft>
              <a:buClr>
                <a:schemeClr val="accent3"/>
              </a:buClr>
              <a:buFont typeface="Wingdings 2"/>
              <a:buChar char=""/>
              <a:defRPr/>
            </a:pPr>
            <a:r>
              <a:rPr lang="en-US" sz="2800" dirty="0" smtClean="0"/>
              <a:t>In the second phase, the MUF scheduler follows an algorithm to select a task for execution. </a:t>
            </a:r>
          </a:p>
          <a:p>
            <a:pPr marL="274320" indent="-274320" eaLnBrk="1" fontAlgn="auto" hangingPunct="1">
              <a:lnSpc>
                <a:spcPct val="90000"/>
              </a:lnSpc>
              <a:spcAft>
                <a:spcPts val="0"/>
              </a:spcAft>
              <a:buClr>
                <a:schemeClr val="accent3"/>
              </a:buClr>
              <a:buFont typeface="Wingdings 2"/>
              <a:buChar char=""/>
              <a:defRPr/>
            </a:pPr>
            <a:r>
              <a:rPr lang="en-US" sz="2800" dirty="0" smtClean="0">
                <a:solidFill>
                  <a:srgbClr val="C00000"/>
                </a:solidFill>
              </a:rPr>
              <a:t>This algorithm is executed whenever a new task is arrived to the ready queue.</a:t>
            </a:r>
          </a:p>
          <a:p>
            <a:pPr marL="274320" indent="-274320" eaLnBrk="1" fontAlgn="auto" hangingPunct="1">
              <a:lnSpc>
                <a:spcPct val="90000"/>
              </a:lnSpc>
              <a:spcAft>
                <a:spcPts val="0"/>
              </a:spcAft>
              <a:buClr>
                <a:schemeClr val="accent3"/>
              </a:buClr>
              <a:buFont typeface="Wingdings 2"/>
              <a:buChar char=""/>
              <a:defRPr/>
            </a:pPr>
            <a:r>
              <a:rPr lang="en-US" sz="2800" dirty="0" smtClean="0"/>
              <a:t>The algorithm is as follows:</a:t>
            </a:r>
          </a:p>
          <a:p>
            <a:pPr marL="274320" indent="-274320" eaLnBrk="1" fontAlgn="auto" hangingPunct="1">
              <a:lnSpc>
                <a:spcPct val="90000"/>
              </a:lnSpc>
              <a:spcAft>
                <a:spcPts val="0"/>
              </a:spcAft>
              <a:buClr>
                <a:schemeClr val="accent3"/>
              </a:buClr>
              <a:buFont typeface="Wingdings" pitchFamily="2" charset="2"/>
              <a:buNone/>
              <a:defRPr/>
            </a:pPr>
            <a:endParaRPr lang="en-US" sz="2800" dirty="0" smtClean="0"/>
          </a:p>
          <a:p>
            <a:pPr marL="274320" indent="-274320" eaLnBrk="1" fontAlgn="auto" hangingPunct="1">
              <a:lnSpc>
                <a:spcPct val="90000"/>
              </a:lnSpc>
              <a:spcAft>
                <a:spcPts val="0"/>
              </a:spcAft>
              <a:buClr>
                <a:schemeClr val="accent3"/>
              </a:buClr>
              <a:buFont typeface="Wingdings" pitchFamily="2" charset="2"/>
              <a:buNone/>
              <a:defRPr/>
            </a:pPr>
            <a:r>
              <a:rPr lang="en-US" sz="2800" dirty="0" smtClean="0"/>
              <a:t>1) If there is only one highly critical task, pick it up and execute it.</a:t>
            </a:r>
          </a:p>
          <a:p>
            <a:pPr marL="274320" indent="-274320" eaLnBrk="1" fontAlgn="auto" hangingPunct="1">
              <a:lnSpc>
                <a:spcPct val="90000"/>
              </a:lnSpc>
              <a:spcAft>
                <a:spcPts val="0"/>
              </a:spcAft>
              <a:buClr>
                <a:schemeClr val="accent3"/>
              </a:buClr>
              <a:buFont typeface="Wingdings" pitchFamily="2" charset="2"/>
              <a:buNone/>
              <a:defRPr/>
            </a:pPr>
            <a:r>
              <a:rPr lang="en-US" sz="2800" dirty="0" smtClean="0"/>
              <a:t>2) If there are more than one highly critical task, select the one with the highest dynamic priority. Here, the task with the least laxity is considered to be the one with the highest priority.</a:t>
            </a:r>
          </a:p>
          <a:p>
            <a:pPr marL="274320" indent="-274320" eaLnBrk="1" fontAlgn="auto" hangingPunct="1">
              <a:lnSpc>
                <a:spcPct val="90000"/>
              </a:lnSpc>
              <a:spcAft>
                <a:spcPts val="0"/>
              </a:spcAft>
              <a:buClr>
                <a:schemeClr val="accent3"/>
              </a:buClr>
              <a:buFont typeface="Wingdings" pitchFamily="2" charset="2"/>
              <a:buNone/>
              <a:defRPr/>
            </a:pPr>
            <a:r>
              <a:rPr lang="en-US" sz="2800" dirty="0" smtClean="0"/>
              <a:t>3) If there is more than one task with the same laxity, select the one with the highest user priority. </a:t>
            </a:r>
          </a:p>
          <a:p>
            <a:pPr marL="274320" indent="-274320" eaLnBrk="1" fontAlgn="auto" hangingPunct="1">
              <a:spcAft>
                <a:spcPts val="0"/>
              </a:spcAft>
              <a:buClr>
                <a:schemeClr val="accent3"/>
              </a:buClr>
              <a:buFont typeface="Wingdings 2"/>
              <a:buChar char=""/>
              <a:defRPr/>
            </a:pPr>
            <a:endParaRPr lang="ar-JO" dirty="0"/>
          </a:p>
        </p:txBody>
      </p:sp>
      <p:sp>
        <p:nvSpPr>
          <p:cNvPr id="31747" name="Title 1"/>
          <p:cNvSpPr>
            <a:spLocks noGrp="1"/>
          </p:cNvSpPr>
          <p:nvPr>
            <p:ph type="title"/>
          </p:nvPr>
        </p:nvSpPr>
        <p:spPr>
          <a:xfrm>
            <a:off x="457200" y="457200"/>
            <a:ext cx="8229600" cy="895350"/>
          </a:xfrm>
        </p:spPr>
        <p:txBody>
          <a:bodyPr/>
          <a:lstStyle/>
          <a:p>
            <a:pPr eaLnBrk="1" hangingPunct="1"/>
            <a:r>
              <a:rPr lang="en-US" altLang="en-US" sz="3200" smtClean="0"/>
              <a:t>Maximum Urgency First Algorithm phase 2</a:t>
            </a:r>
            <a:endParaRPr lang="ar-JO" altLang="en-US" sz="32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752600"/>
            <a:ext cx="8229600" cy="1143000"/>
          </a:xfrm>
        </p:spPr>
        <p:txBody>
          <a:bodyPr/>
          <a:lstStyle/>
          <a:p>
            <a:pPr algn="ctr" eaLnBrk="1" hangingPunct="1"/>
            <a:r>
              <a:rPr lang="en-US" altLang="en-US" smtClean="0"/>
              <a:t>Questions ??</a:t>
            </a:r>
            <a:endParaRPr lang="ar-JO"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Referances</a:t>
            </a:r>
            <a:endParaRPr lang="ar-JO" altLang="en-US" smtClean="0"/>
          </a:p>
        </p:txBody>
      </p:sp>
      <p:sp>
        <p:nvSpPr>
          <p:cNvPr id="33795" name="Content Placeholder 2"/>
          <p:cNvSpPr>
            <a:spLocks noGrp="1"/>
          </p:cNvSpPr>
          <p:nvPr>
            <p:ph idx="1"/>
          </p:nvPr>
        </p:nvSpPr>
        <p:spPr/>
        <p:txBody>
          <a:bodyPr/>
          <a:lstStyle/>
          <a:p>
            <a:pPr eaLnBrk="1" hangingPunct="1"/>
            <a:r>
              <a:rPr lang="en-US" altLang="en-US" smtClean="0">
                <a:hlinkClick r:id="rId2"/>
              </a:rPr>
              <a:t>http://en.wikipedia.org/wiki/RTOS#Scheduling</a:t>
            </a:r>
            <a:endParaRPr lang="en-US" altLang="en-US" smtClean="0"/>
          </a:p>
          <a:p>
            <a:pPr eaLnBrk="1" hangingPunct="1"/>
            <a:r>
              <a:rPr lang="en-US" altLang="en-US" smtClean="0">
                <a:hlinkClick r:id="rId3"/>
              </a:rPr>
              <a:t>http://en.wikipedia.org/wiki/Rate-monotonic_scheduling</a:t>
            </a:r>
            <a:endParaRPr lang="en-US" altLang="en-US" smtClean="0"/>
          </a:p>
          <a:p>
            <a:pPr eaLnBrk="1" hangingPunct="1"/>
            <a:r>
              <a:rPr lang="en-US" altLang="en-US" smtClean="0">
                <a:hlinkClick r:id="rId4"/>
              </a:rPr>
              <a:t>http://www.netrino.com/Publications/Glossary/RMA.php</a:t>
            </a:r>
            <a:endParaRPr lang="en-US" altLang="en-US" smtClean="0"/>
          </a:p>
          <a:p>
            <a:pPr eaLnBrk="1" hangingPunct="1"/>
            <a:endParaRPr lang="ar-JO" altLang="en-US" smtClean="0">
              <a:ea typeface="Majalla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838200"/>
            <a:ext cx="8229600" cy="609600"/>
          </a:xfrm>
        </p:spPr>
        <p:txBody>
          <a:bodyPr/>
          <a:lstStyle/>
          <a:p>
            <a:pPr eaLnBrk="1" hangingPunct="1"/>
            <a:r>
              <a:rPr lang="en-US" altLang="en-US" sz="4400" smtClean="0"/>
              <a:t>Real-Time System</a:t>
            </a:r>
            <a:endParaRPr lang="ar-JO" altLang="en-US" sz="4400" smtClean="0"/>
          </a:p>
        </p:txBody>
      </p:sp>
      <p:sp>
        <p:nvSpPr>
          <p:cNvPr id="8195" name="Content Placeholder 2"/>
          <p:cNvSpPr>
            <a:spLocks noGrp="1"/>
          </p:cNvSpPr>
          <p:nvPr>
            <p:ph idx="1"/>
          </p:nvPr>
        </p:nvSpPr>
        <p:spPr/>
        <p:txBody>
          <a:bodyPr/>
          <a:lstStyle/>
          <a:p>
            <a:pPr eaLnBrk="1" hangingPunct="1"/>
            <a:r>
              <a:rPr lang="en-US" altLang="en-US" sz="2400" smtClean="0"/>
              <a:t>Real-time systems have been defined as: “</a:t>
            </a:r>
            <a:r>
              <a:rPr lang="en-US" altLang="en-US" sz="2400" i="1" smtClean="0"/>
              <a:t>those systems in which the correctness of the system </a:t>
            </a:r>
            <a:r>
              <a:rPr lang="en-US" altLang="en-US" sz="2400" i="1" smtClean="0">
                <a:solidFill>
                  <a:srgbClr val="FF0000"/>
                </a:solidFill>
              </a:rPr>
              <a:t>depends not only </a:t>
            </a:r>
            <a:r>
              <a:rPr lang="en-US" altLang="en-US" sz="2400" i="1" smtClean="0"/>
              <a:t>on the logical result of the computation, </a:t>
            </a:r>
            <a:r>
              <a:rPr lang="en-US" altLang="en-US" sz="2400" i="1" smtClean="0">
                <a:solidFill>
                  <a:srgbClr val="FF0000"/>
                </a:solidFill>
              </a:rPr>
              <a:t>but also</a:t>
            </a:r>
            <a:r>
              <a:rPr lang="en-US" altLang="en-US" sz="2400" i="1" smtClean="0"/>
              <a:t> on the time at which the results are produced</a:t>
            </a:r>
            <a:r>
              <a:rPr lang="en-US" altLang="en-US" sz="2400" smtClean="0"/>
              <a:t>“</a:t>
            </a:r>
          </a:p>
          <a:p>
            <a:pPr eaLnBrk="1" hangingPunct="1"/>
            <a:r>
              <a:rPr lang="sv-SE" altLang="en-US" sz="2400" smtClean="0"/>
              <a:t>Correct function </a:t>
            </a:r>
            <a:r>
              <a:rPr lang="sv-SE" altLang="en-US" sz="2400" smtClean="0">
                <a:solidFill>
                  <a:srgbClr val="FF0000"/>
                </a:solidFill>
              </a:rPr>
              <a:t>at</a:t>
            </a:r>
            <a:r>
              <a:rPr lang="sv-SE" altLang="en-US" sz="2400" smtClean="0"/>
              <a:t> correct time</a:t>
            </a:r>
          </a:p>
          <a:p>
            <a:pPr eaLnBrk="1" hangingPunct="1"/>
            <a:r>
              <a:rPr lang="sv-SE" altLang="en-US" sz="2400" smtClean="0"/>
              <a:t>Usually embedded</a:t>
            </a:r>
          </a:p>
          <a:p>
            <a:pPr eaLnBrk="1" hangingPunct="1"/>
            <a:r>
              <a:rPr lang="sv-SE" altLang="en-US" sz="2400" smtClean="0"/>
              <a:t>Deadlines</a:t>
            </a:r>
          </a:p>
          <a:p>
            <a:pPr lvl="1" eaLnBrk="1" hangingPunct="1"/>
            <a:r>
              <a:rPr lang="sv-SE" altLang="en-US" smtClean="0"/>
              <a:t>Hard real-time systems</a:t>
            </a:r>
          </a:p>
          <a:p>
            <a:pPr lvl="1" eaLnBrk="1" hangingPunct="1"/>
            <a:r>
              <a:rPr lang="sv-SE" altLang="en-US" smtClean="0"/>
              <a:t>Soft real-time systems</a:t>
            </a:r>
            <a:endParaRPr lang="en-GB" altLang="en-US" smtClean="0"/>
          </a:p>
          <a:p>
            <a:pPr eaLnBrk="1" hangingPunct="1">
              <a:buFont typeface="Wingdings 2" pitchFamily="18" charset="2"/>
              <a:buNone/>
            </a:pPr>
            <a:endParaRPr lang="ar-JO" altLang="en-US" sz="2400" smtClean="0">
              <a:ea typeface="Majalla U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1143000"/>
          </a:xfrm>
        </p:spPr>
        <p:txBody>
          <a:bodyPr/>
          <a:lstStyle/>
          <a:p>
            <a:pPr eaLnBrk="1" hangingPunct="1"/>
            <a:r>
              <a:rPr lang="en-US" altLang="en-US" sz="4400" smtClean="0"/>
              <a:t>Real-Time System </a:t>
            </a:r>
            <a:r>
              <a:rPr lang="en-US" altLang="en-US" sz="1200" smtClean="0">
                <a:solidFill>
                  <a:srgbClr val="C00000"/>
                </a:solidFill>
              </a:rPr>
              <a:t>continue</a:t>
            </a:r>
            <a:endParaRPr lang="ar-JO" altLang="en-US" sz="4400" smtClean="0">
              <a:solidFill>
                <a:srgbClr val="C00000"/>
              </a:solidFill>
            </a:endParaRPr>
          </a:p>
        </p:txBody>
      </p:sp>
      <p:sp>
        <p:nvSpPr>
          <p:cNvPr id="9219" name="Content Placeholder 2"/>
          <p:cNvSpPr>
            <a:spLocks noGrp="1"/>
          </p:cNvSpPr>
          <p:nvPr>
            <p:ph idx="1"/>
          </p:nvPr>
        </p:nvSpPr>
        <p:spPr/>
        <p:txBody>
          <a:bodyPr/>
          <a:lstStyle/>
          <a:p>
            <a:pPr eaLnBrk="1" hangingPunct="1"/>
            <a:r>
              <a:rPr lang="en-US" altLang="en-US" sz="2400" smtClean="0"/>
              <a:t>Soft RTS: meet timing constraints most of the time, it is not necessary that every time constraint be met. Some deadline miss is tolerated.</a:t>
            </a:r>
          </a:p>
          <a:p>
            <a:pPr eaLnBrk="1" hangingPunct="1"/>
            <a:endParaRPr lang="en-US" altLang="en-US" sz="2400" smtClean="0"/>
          </a:p>
          <a:p>
            <a:pPr eaLnBrk="1" hangingPunct="1"/>
            <a:r>
              <a:rPr lang="en-US" altLang="en-US" sz="2400" smtClean="0"/>
              <a:t>Hard RTS: meet all time constraints exactly, Every resource management system must work in the correct order to meet time constraints. No deadline miss is allowed. </a:t>
            </a:r>
          </a:p>
          <a:p>
            <a:pPr eaLnBrk="1" hangingPunct="1"/>
            <a:endParaRPr lang="ar-JO" altLang="en-US" sz="2400" smtClean="0">
              <a:ea typeface="Majalla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895350"/>
            <a:ext cx="8229600" cy="552450"/>
          </a:xfrm>
        </p:spPr>
        <p:txBody>
          <a:bodyPr/>
          <a:lstStyle/>
          <a:p>
            <a:pPr eaLnBrk="1" hangingPunct="1"/>
            <a:r>
              <a:rPr lang="sv-SE" altLang="en-US" sz="4400" smtClean="0"/>
              <a:t>Tasks Categories</a:t>
            </a:r>
            <a:endParaRPr lang="ar-JO" altLang="en-US" sz="4400" smtClean="0"/>
          </a:p>
        </p:txBody>
      </p:sp>
      <p:sp>
        <p:nvSpPr>
          <p:cNvPr id="10243" name="Content Placeholder 2"/>
          <p:cNvSpPr>
            <a:spLocks noGrp="1"/>
          </p:cNvSpPr>
          <p:nvPr>
            <p:ph idx="1"/>
          </p:nvPr>
        </p:nvSpPr>
        <p:spPr>
          <a:xfrm>
            <a:off x="457200" y="1371600"/>
            <a:ext cx="8229600" cy="4953000"/>
          </a:xfrm>
        </p:spPr>
        <p:txBody>
          <a:bodyPr/>
          <a:lstStyle/>
          <a:p>
            <a:pPr eaLnBrk="1" hangingPunct="1"/>
            <a:r>
              <a:rPr lang="sv-SE" altLang="en-US" sz="2400" smtClean="0"/>
              <a:t>Invocation</a:t>
            </a:r>
          </a:p>
          <a:p>
            <a:pPr lvl="1" eaLnBrk="1" hangingPunct="1"/>
            <a:r>
              <a:rPr lang="sv-SE" altLang="en-US" smtClean="0"/>
              <a:t>Periodic (time-triggered)</a:t>
            </a:r>
          </a:p>
          <a:p>
            <a:pPr lvl="1" eaLnBrk="1" hangingPunct="1"/>
            <a:r>
              <a:rPr lang="sv-SE" altLang="en-US" smtClean="0"/>
              <a:t>Aperiodic (event-triggered)</a:t>
            </a:r>
          </a:p>
          <a:p>
            <a:pPr eaLnBrk="1" hangingPunct="1"/>
            <a:r>
              <a:rPr lang="sv-SE" altLang="en-US" sz="2400" smtClean="0"/>
              <a:t>Creation</a:t>
            </a:r>
          </a:p>
          <a:p>
            <a:pPr lvl="1" eaLnBrk="1" hangingPunct="1"/>
            <a:r>
              <a:rPr lang="sv-SE" altLang="en-US" smtClean="0"/>
              <a:t>Static</a:t>
            </a:r>
          </a:p>
          <a:p>
            <a:pPr lvl="1" eaLnBrk="1" hangingPunct="1"/>
            <a:r>
              <a:rPr lang="sv-SE" altLang="en-US" smtClean="0"/>
              <a:t>Dynamic</a:t>
            </a:r>
          </a:p>
          <a:p>
            <a:pPr eaLnBrk="1" hangingPunct="1"/>
            <a:r>
              <a:rPr lang="en-US" altLang="en-US" sz="2400" smtClean="0"/>
              <a:t>Multi-Tasking System</a:t>
            </a:r>
          </a:p>
          <a:p>
            <a:pPr lvl="1" eaLnBrk="1" hangingPunct="1"/>
            <a:r>
              <a:rPr lang="en-US" altLang="en-US" smtClean="0"/>
              <a:t>Preemptive: higher-priority process taking control of the processor from a lower-priority</a:t>
            </a:r>
          </a:p>
          <a:p>
            <a:pPr lvl="1" eaLnBrk="1" hangingPunct="1"/>
            <a:r>
              <a:rPr lang="en-US" altLang="en-US" smtClean="0"/>
              <a:t>Non-Preemptive : Each task can control the CPU for as long as it needs it.</a:t>
            </a:r>
            <a:endParaRPr lang="sv-SE" altLang="en-US" smtClean="0"/>
          </a:p>
          <a:p>
            <a:pPr eaLnBrk="1" hangingPunct="1"/>
            <a:endParaRPr lang="en-GB" altLang="en-US" sz="2400" smtClean="0"/>
          </a:p>
          <a:p>
            <a:pPr eaLnBrk="1" hangingPunct="1"/>
            <a:endParaRPr lang="ar-JO" altLang="en-US" sz="2400" smtClean="0">
              <a:ea typeface="Majalla UI"/>
            </a:endParaRPr>
          </a:p>
        </p:txBody>
      </p:sp>
      <p:sp>
        <p:nvSpPr>
          <p:cNvPr id="4" name="Rectangle 2"/>
          <p:cNvSpPr txBox="1">
            <a:spLocks noChangeArrowheads="1"/>
          </p:cNvSpPr>
          <p:nvPr/>
        </p:nvSpPr>
        <p:spPr bwMode="auto">
          <a:xfrm>
            <a:off x="685800" y="609600"/>
            <a:ext cx="7772400" cy="1143000"/>
          </a:xfrm>
          <a:prstGeom prst="rect">
            <a:avLst/>
          </a:prstGeom>
          <a:noFill/>
          <a:ln>
            <a:miter lim="800000"/>
            <a:headEnd/>
            <a:tailEnd/>
          </a:ln>
        </p:spPr>
        <p:txBody>
          <a:bodyPr>
            <a:normAutofit/>
          </a:bodyPr>
          <a:lstStyle/>
          <a:p>
            <a:pPr algn="l" rtl="0" fontAlgn="auto">
              <a:spcAft>
                <a:spcPts val="0"/>
              </a:spcAft>
              <a:defRPr/>
            </a:pPr>
            <a:endParaRPr lang="en-GB" sz="5000" dirty="0">
              <a:solidFill>
                <a:schemeClr val="tx2"/>
              </a:solidFill>
              <a:latin typeface="+mj-lt"/>
              <a:ea typeface="+mj-ea"/>
              <a:cs typeface="+mj-cs"/>
            </a:endParaRPr>
          </a:p>
        </p:txBody>
      </p:sp>
      <p:sp>
        <p:nvSpPr>
          <p:cNvPr id="5" name="Rectangle 3"/>
          <p:cNvSpPr txBox="1">
            <a:spLocks noChangeArrowheads="1"/>
          </p:cNvSpPr>
          <p:nvPr/>
        </p:nvSpPr>
        <p:spPr bwMode="auto">
          <a:xfrm>
            <a:off x="685800" y="1981200"/>
            <a:ext cx="7772400" cy="4114800"/>
          </a:xfrm>
          <a:prstGeom prst="rect">
            <a:avLst/>
          </a:prstGeom>
          <a:noFill/>
          <a:ln>
            <a:miter lim="800000"/>
            <a:headEnd/>
            <a:tailEnd/>
          </a:ln>
        </p:spPr>
        <p:txBody>
          <a:bodyPr>
            <a:normAutofit/>
          </a:bodyPr>
          <a:lstStyle/>
          <a:p>
            <a:pPr marL="274320" indent="-274320" algn="l" rtl="0" fontAlgn="auto">
              <a:spcBef>
                <a:spcPct val="20000"/>
              </a:spcBef>
              <a:spcAft>
                <a:spcPts val="0"/>
              </a:spcAft>
              <a:buClr>
                <a:schemeClr val="accent3"/>
              </a:buClr>
              <a:buSzPct val="95000"/>
              <a:buFont typeface="Wingdings 2"/>
              <a:buChar char=""/>
              <a:defRPr/>
            </a:pPr>
            <a:endParaRPr lang="en-GB" sz="2600" dirty="0">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0"/>
            <a:ext cx="8229600" cy="685800"/>
          </a:xfrm>
        </p:spPr>
        <p:txBody>
          <a:bodyPr/>
          <a:lstStyle/>
          <a:p>
            <a:pPr eaLnBrk="1" hangingPunct="1"/>
            <a:r>
              <a:rPr lang="en-US" altLang="en-US" sz="4400" smtClean="0"/>
              <a:t>Why we need scheduling ?!</a:t>
            </a:r>
            <a:endParaRPr lang="ar-JO" altLang="en-US" sz="4400" smtClean="0"/>
          </a:p>
        </p:txBody>
      </p:sp>
      <p:sp>
        <p:nvSpPr>
          <p:cNvPr id="11267" name="Content Placeholder 2"/>
          <p:cNvSpPr>
            <a:spLocks noGrp="1"/>
          </p:cNvSpPr>
          <p:nvPr>
            <p:ph idx="1"/>
          </p:nvPr>
        </p:nvSpPr>
        <p:spPr>
          <a:xfrm>
            <a:off x="457200" y="1676400"/>
            <a:ext cx="8229600" cy="4389438"/>
          </a:xfrm>
        </p:spPr>
        <p:txBody>
          <a:bodyPr/>
          <a:lstStyle/>
          <a:p>
            <a:pPr eaLnBrk="1" hangingPunct="1"/>
            <a:r>
              <a:rPr lang="en-GB" altLang="en-US" sz="2400" smtClean="0"/>
              <a:t>each computation (task) we want to execute needs resources </a:t>
            </a:r>
          </a:p>
          <a:p>
            <a:pPr eaLnBrk="1" hangingPunct="1"/>
            <a:r>
              <a:rPr lang="en-GB" altLang="en-US" sz="2400" smtClean="0"/>
              <a:t>resources: processor, memory segments, communication, I/O devices etc.)</a:t>
            </a:r>
          </a:p>
          <a:p>
            <a:pPr eaLnBrk="1" hangingPunct="1"/>
            <a:r>
              <a:rPr lang="en-GB" altLang="en-US" sz="2400" smtClean="0"/>
              <a:t>the computation must be executed in particular order (relative to each other and/or relative to time)</a:t>
            </a:r>
          </a:p>
          <a:p>
            <a:pPr eaLnBrk="1" hangingPunct="1"/>
            <a:r>
              <a:rPr lang="en-GB" altLang="en-US" sz="2400" smtClean="0"/>
              <a:t>the possible ordering is either completely or statistically a priori known (described) </a:t>
            </a:r>
          </a:p>
          <a:p>
            <a:pPr eaLnBrk="1" hangingPunct="1"/>
            <a:r>
              <a:rPr lang="en-GB" altLang="en-US" sz="2400" smtClean="0"/>
              <a:t>scheduling: assignment of processor to  computations;</a:t>
            </a:r>
          </a:p>
          <a:p>
            <a:pPr eaLnBrk="1" hangingPunct="1"/>
            <a:r>
              <a:rPr lang="en-GB" altLang="en-US" sz="2400" smtClean="0"/>
              <a:t>allocation: assignment of other resources to computations;</a:t>
            </a:r>
          </a:p>
          <a:p>
            <a:pPr eaLnBrk="1" hangingPunct="1"/>
            <a:endParaRPr lang="ar-JO" altLang="en-US" sz="2400" smtClean="0">
              <a:ea typeface="Majalla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325563"/>
            <a:ext cx="8229600" cy="4389437"/>
          </a:xfrm>
        </p:spPr>
        <p:txBody>
          <a:bodyPr/>
          <a:lstStyle/>
          <a:p>
            <a:pPr eaLnBrk="1" hangingPunct="1"/>
            <a:r>
              <a:rPr lang="en-US" altLang="en-US" sz="2400" b="1" smtClean="0">
                <a:cs typeface="Times New Roman" pitchFamily="18" charset="0"/>
              </a:rPr>
              <a:t>Job (</a:t>
            </a:r>
            <a:r>
              <a:rPr lang="en-US" altLang="en-US" sz="2400" b="1" i="1" smtClean="0">
                <a:cs typeface="Times New Roman" pitchFamily="18" charset="0"/>
              </a:rPr>
              <a:t>J</a:t>
            </a:r>
            <a:r>
              <a:rPr lang="en-US" altLang="en-US" sz="2400" b="1" i="1" baseline="-25000" smtClean="0">
                <a:cs typeface="Times New Roman" pitchFamily="18" charset="0"/>
              </a:rPr>
              <a:t>ij</a:t>
            </a:r>
            <a:r>
              <a:rPr lang="en-US" altLang="en-US" sz="2400" b="1" smtClean="0">
                <a:cs typeface="Times New Roman" pitchFamily="18" charset="0"/>
              </a:rPr>
              <a:t>)</a:t>
            </a:r>
            <a:r>
              <a:rPr lang="en-US" altLang="en-US" sz="2400" smtClean="0">
                <a:cs typeface="Times New Roman" pitchFamily="18" charset="0"/>
              </a:rPr>
              <a:t>: Unit of work, scheduled and executed by system. </a:t>
            </a:r>
            <a:r>
              <a:rPr lang="en-US" altLang="en-US" sz="2400" smtClean="0"/>
              <a:t>Jobs repeated at regular or semi-regular intervals modeled as periodic</a:t>
            </a:r>
            <a:endParaRPr lang="en-US" altLang="en-US" sz="2400" i="1" smtClean="0"/>
          </a:p>
          <a:p>
            <a:pPr eaLnBrk="1" hangingPunct="1"/>
            <a:r>
              <a:rPr lang="en-US" altLang="en-US" sz="2400" b="1" smtClean="0">
                <a:cs typeface="Times New Roman" pitchFamily="18" charset="0"/>
              </a:rPr>
              <a:t>Task (</a:t>
            </a:r>
            <a:r>
              <a:rPr lang="en-US" altLang="en-US" sz="2400" b="1" i="1" smtClean="0">
                <a:cs typeface="Times New Roman" pitchFamily="18" charset="0"/>
              </a:rPr>
              <a:t>T</a:t>
            </a:r>
            <a:r>
              <a:rPr lang="en-US" altLang="en-US" sz="2400" b="1" i="1" baseline="-25000" smtClean="0">
                <a:cs typeface="Times New Roman" pitchFamily="18" charset="0"/>
              </a:rPr>
              <a:t>i</a:t>
            </a:r>
            <a:r>
              <a:rPr lang="en-US" altLang="en-US" sz="2400" b="1" smtClean="0">
                <a:cs typeface="Times New Roman" pitchFamily="18" charset="0"/>
              </a:rPr>
              <a:t>)</a:t>
            </a:r>
            <a:r>
              <a:rPr lang="en-US" altLang="en-US" sz="2400" smtClean="0">
                <a:cs typeface="Times New Roman" pitchFamily="18" charset="0"/>
              </a:rPr>
              <a:t>: Set of related jobs.</a:t>
            </a:r>
            <a:endParaRPr lang="en-US" altLang="en-US" sz="2400" smtClean="0"/>
          </a:p>
          <a:p>
            <a:pPr eaLnBrk="1" hangingPunct="1"/>
            <a:r>
              <a:rPr lang="en-US" altLang="en-US" sz="2400" smtClean="0"/>
              <a:t>Jobs scheduled and allocated resources based on a set of scheduling algorithms and access control protocols</a:t>
            </a:r>
            <a:r>
              <a:rPr lang="en-US" altLang="en-US" sz="2400" b="1" smtClean="0"/>
              <a:t>.</a:t>
            </a:r>
          </a:p>
          <a:p>
            <a:pPr eaLnBrk="1" hangingPunct="1"/>
            <a:r>
              <a:rPr lang="en-US" altLang="en-US" sz="2400" b="1" i="1" smtClean="0"/>
              <a:t>Scheduler</a:t>
            </a:r>
            <a:r>
              <a:rPr lang="en-US" altLang="en-US" sz="2400" smtClean="0"/>
              <a:t>: Module implementing scheduling algorithms</a:t>
            </a:r>
          </a:p>
          <a:p>
            <a:pPr eaLnBrk="1" hangingPunct="1"/>
            <a:r>
              <a:rPr lang="en-US" altLang="en-US" sz="2400" b="1" i="1" smtClean="0"/>
              <a:t>Schedule</a:t>
            </a:r>
            <a:r>
              <a:rPr lang="en-US" altLang="en-US" sz="2400" smtClean="0"/>
              <a:t>: assignment of all jobs to available processors, produced by </a:t>
            </a:r>
            <a:r>
              <a:rPr lang="en-US" altLang="en-US" sz="2400" i="1" smtClean="0"/>
              <a:t>scheduler</a:t>
            </a:r>
            <a:r>
              <a:rPr lang="en-US" altLang="en-US" sz="2400" smtClean="0"/>
              <a:t>.</a:t>
            </a:r>
          </a:p>
          <a:p>
            <a:pPr eaLnBrk="1" hangingPunct="1"/>
            <a:r>
              <a:rPr lang="en-US" altLang="en-US" sz="2400" b="1" i="1" smtClean="0"/>
              <a:t>Valid schedule</a:t>
            </a:r>
            <a:r>
              <a:rPr lang="en-US" altLang="en-US" sz="2400" smtClean="0"/>
              <a:t>: All jobs meet their deadline</a:t>
            </a:r>
          </a:p>
          <a:p>
            <a:pPr eaLnBrk="1" hangingPunct="1"/>
            <a:r>
              <a:rPr lang="en-US" altLang="en-US" sz="2400" smtClean="0"/>
              <a:t>Clock-driven scheduling vs Event(priority)-driven scheduling</a:t>
            </a:r>
          </a:p>
          <a:p>
            <a:pPr eaLnBrk="1" hangingPunct="1"/>
            <a:r>
              <a:rPr lang="en-US" altLang="en-US" sz="2400" smtClean="0"/>
              <a:t>Fixed Priority vs Dynamic Priority assignment</a:t>
            </a:r>
          </a:p>
          <a:p>
            <a:pPr eaLnBrk="1" hangingPunct="1"/>
            <a:endParaRPr lang="en-US" altLang="en-US" sz="2400" smtClean="0"/>
          </a:p>
          <a:p>
            <a:pPr eaLnBrk="1" hangingPunct="1"/>
            <a:endParaRPr lang="ar-JO" altLang="en-US" sz="2400" smtClean="0">
              <a:ea typeface="Majalla UI"/>
            </a:endParaRPr>
          </a:p>
        </p:txBody>
      </p:sp>
      <p:sp>
        <p:nvSpPr>
          <p:cNvPr id="12291" name="Rectangle 2"/>
          <p:cNvSpPr>
            <a:spLocks noGrp="1" noChangeArrowheads="1"/>
          </p:cNvSpPr>
          <p:nvPr>
            <p:ph type="title"/>
          </p:nvPr>
        </p:nvSpPr>
        <p:spPr>
          <a:xfrm>
            <a:off x="609600" y="685800"/>
            <a:ext cx="7772400" cy="609600"/>
          </a:xfrm>
        </p:spPr>
        <p:txBody>
          <a:bodyPr/>
          <a:lstStyle/>
          <a:p>
            <a:pPr eaLnBrk="1" hangingPunct="1"/>
            <a:r>
              <a:rPr lang="en-US" altLang="en-US" sz="4400" smtClean="0"/>
              <a:t>Real-time Scheduling Taxonomy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85800"/>
            <a:ext cx="8229600" cy="762000"/>
          </a:xfrm>
        </p:spPr>
        <p:txBody>
          <a:bodyPr/>
          <a:lstStyle/>
          <a:p>
            <a:pPr eaLnBrk="1" hangingPunct="1"/>
            <a:r>
              <a:rPr lang="en-US" altLang="en-US" sz="4400" smtClean="0"/>
              <a:t>Scheduling Periodic Tasks</a:t>
            </a:r>
            <a:endParaRPr lang="ar-JO" altLang="en-US" sz="4400" smtClean="0"/>
          </a:p>
        </p:txBody>
      </p:sp>
      <p:sp>
        <p:nvSpPr>
          <p:cNvPr id="3" name="Content Placeholder 2"/>
          <p:cNvSpPr>
            <a:spLocks noGrp="1"/>
          </p:cNvSpPr>
          <p:nvPr>
            <p:ph idx="1"/>
          </p:nvPr>
        </p:nvSpPr>
        <p:spPr>
          <a:xfrm>
            <a:off x="457200" y="1676400"/>
            <a:ext cx="8229600" cy="4648200"/>
          </a:xfrm>
        </p:spPr>
        <p:txBody>
          <a:bodyPr>
            <a:normAutofit fontScale="85000" lnSpcReduction="20000"/>
          </a:bodyPr>
          <a:lstStyle/>
          <a:p>
            <a:pPr marL="274320" indent="-274320" eaLnBrk="1" fontAlgn="auto" hangingPunct="1">
              <a:spcAft>
                <a:spcPts val="0"/>
              </a:spcAft>
              <a:buClr>
                <a:schemeClr val="accent3"/>
              </a:buClr>
              <a:buFont typeface="Wingdings 2"/>
              <a:buChar char=""/>
              <a:defRPr/>
            </a:pPr>
            <a:r>
              <a:rPr lang="en-US" dirty="0" smtClean="0"/>
              <a:t>In hard real-time systems, set of tasks are known </a:t>
            </a:r>
            <a:r>
              <a:rPr lang="en-US" i="1" dirty="0" err="1" smtClean="0"/>
              <a:t>apriori</a:t>
            </a:r>
            <a:r>
              <a:rPr lang="en-US" i="1" dirty="0" smtClean="0"/>
              <a:t> </a:t>
            </a:r>
          </a:p>
          <a:p>
            <a:pPr marL="274320" indent="-274320" eaLnBrk="1" fontAlgn="auto" hangingPunct="1">
              <a:spcAft>
                <a:spcPts val="0"/>
              </a:spcAft>
              <a:buClr>
                <a:schemeClr val="accent3"/>
              </a:buClr>
              <a:buFont typeface="Wingdings 2"/>
              <a:buChar char=""/>
              <a:defRPr/>
            </a:pPr>
            <a:r>
              <a:rPr lang="en-US" dirty="0" smtClean="0"/>
              <a:t>Task </a:t>
            </a:r>
            <a:r>
              <a:rPr lang="en-US" dirty="0" smtClean="0">
                <a:solidFill>
                  <a:srgbClr val="FF0000"/>
                </a:solidFill>
              </a:rPr>
              <a:t>T</a:t>
            </a:r>
            <a:r>
              <a:rPr lang="en-US" baseline="-25000" dirty="0" smtClean="0">
                <a:solidFill>
                  <a:srgbClr val="FF0000"/>
                </a:solidFill>
              </a:rPr>
              <a:t>i</a:t>
            </a:r>
            <a:r>
              <a:rPr lang="en-US" dirty="0" smtClean="0"/>
              <a:t> is a series of periodic Jobs </a:t>
            </a:r>
            <a:r>
              <a:rPr lang="en-US" dirty="0" err="1" smtClean="0">
                <a:solidFill>
                  <a:srgbClr val="FF0000"/>
                </a:solidFill>
              </a:rPr>
              <a:t>J</a:t>
            </a:r>
            <a:r>
              <a:rPr lang="en-US" baseline="-25000" dirty="0" err="1" smtClean="0">
                <a:solidFill>
                  <a:srgbClr val="FF0000"/>
                </a:solidFill>
              </a:rPr>
              <a:t>ij</a:t>
            </a:r>
            <a:r>
              <a:rPr lang="en-US" dirty="0" smtClean="0"/>
              <a:t>. Each task has the following parameters</a:t>
            </a:r>
          </a:p>
          <a:p>
            <a:pPr marL="640080" lvl="1" indent="-246888" eaLnBrk="1" fontAlgn="auto" hangingPunct="1">
              <a:spcAft>
                <a:spcPts val="0"/>
              </a:spcAft>
              <a:buFont typeface="Wingdings 2"/>
              <a:buChar char=""/>
              <a:defRPr/>
            </a:pPr>
            <a:r>
              <a:rPr lang="en-US" dirty="0" err="1" smtClean="0">
                <a:solidFill>
                  <a:srgbClr val="FF0000"/>
                </a:solidFill>
              </a:rPr>
              <a:t>t</a:t>
            </a:r>
            <a:r>
              <a:rPr lang="en-US" baseline="-25000" dirty="0" err="1" smtClean="0">
                <a:solidFill>
                  <a:srgbClr val="FF0000"/>
                </a:solidFill>
              </a:rPr>
              <a:t>i</a:t>
            </a:r>
            <a:r>
              <a:rPr lang="en-US" dirty="0" smtClean="0">
                <a:solidFill>
                  <a:srgbClr val="FF0000"/>
                </a:solidFill>
              </a:rPr>
              <a:t> </a:t>
            </a:r>
            <a:r>
              <a:rPr lang="en-US" dirty="0" smtClean="0"/>
              <a:t>- period, minimum </a:t>
            </a:r>
            <a:r>
              <a:rPr lang="en-US" dirty="0" err="1" smtClean="0"/>
              <a:t>interrelease</a:t>
            </a:r>
            <a:r>
              <a:rPr lang="en-US" dirty="0" smtClean="0"/>
              <a:t> interval between jobs in Task T</a:t>
            </a:r>
            <a:r>
              <a:rPr lang="en-US" baseline="-25000" dirty="0" smtClean="0"/>
              <a:t>i</a:t>
            </a:r>
            <a:r>
              <a:rPr lang="en-US" dirty="0" smtClean="0"/>
              <a:t>. </a:t>
            </a:r>
          </a:p>
          <a:p>
            <a:pPr marL="640080" lvl="1" indent="-246888" eaLnBrk="1" fontAlgn="auto" hangingPunct="1">
              <a:spcAft>
                <a:spcPts val="0"/>
              </a:spcAft>
              <a:buFont typeface="Wingdings 2"/>
              <a:buChar char=""/>
              <a:defRPr/>
            </a:pPr>
            <a:r>
              <a:rPr lang="en-US" dirty="0" err="1" smtClean="0">
                <a:solidFill>
                  <a:srgbClr val="FF0000"/>
                </a:solidFill>
              </a:rPr>
              <a:t>c</a:t>
            </a:r>
            <a:r>
              <a:rPr lang="en-US" baseline="-25000" dirty="0" err="1" smtClean="0">
                <a:solidFill>
                  <a:srgbClr val="FF0000"/>
                </a:solidFill>
              </a:rPr>
              <a:t>i</a:t>
            </a:r>
            <a:r>
              <a:rPr lang="en-US" dirty="0" smtClean="0"/>
              <a:t> - maximum execution time for jobs in task T</a:t>
            </a:r>
            <a:r>
              <a:rPr lang="en-US" baseline="-25000" dirty="0" smtClean="0"/>
              <a:t>i</a:t>
            </a:r>
            <a:r>
              <a:rPr lang="en-US" dirty="0" smtClean="0"/>
              <a:t>.</a:t>
            </a:r>
          </a:p>
          <a:p>
            <a:pPr marL="640080" lvl="1" indent="-246888" eaLnBrk="1" fontAlgn="auto" hangingPunct="1">
              <a:spcAft>
                <a:spcPts val="0"/>
              </a:spcAft>
              <a:buFont typeface="Wingdings 2"/>
              <a:buChar char=""/>
              <a:defRPr/>
            </a:pPr>
            <a:r>
              <a:rPr lang="en-US" dirty="0" err="1" smtClean="0">
                <a:solidFill>
                  <a:srgbClr val="FF0000"/>
                </a:solidFill>
              </a:rPr>
              <a:t>r</a:t>
            </a:r>
            <a:r>
              <a:rPr lang="en-US" baseline="-25000" dirty="0" err="1" smtClean="0">
                <a:solidFill>
                  <a:srgbClr val="FF0000"/>
                </a:solidFill>
              </a:rPr>
              <a:t>ij</a:t>
            </a:r>
            <a:r>
              <a:rPr lang="en-US" dirty="0" smtClean="0"/>
              <a:t> - release time of the </a:t>
            </a:r>
            <a:r>
              <a:rPr lang="en-US" dirty="0" err="1" smtClean="0"/>
              <a:t>j</a:t>
            </a:r>
            <a:r>
              <a:rPr lang="en-US" baseline="30000" dirty="0" err="1" smtClean="0"/>
              <a:t>th</a:t>
            </a:r>
            <a:r>
              <a:rPr lang="en-US" dirty="0" smtClean="0"/>
              <a:t> Job in Task </a:t>
            </a:r>
            <a:r>
              <a:rPr lang="en-US" dirty="0" err="1" smtClean="0"/>
              <a:t>i</a:t>
            </a:r>
            <a:r>
              <a:rPr lang="en-US" dirty="0" smtClean="0"/>
              <a:t> (</a:t>
            </a:r>
            <a:r>
              <a:rPr lang="en-US" dirty="0" err="1" smtClean="0"/>
              <a:t>J</a:t>
            </a:r>
            <a:r>
              <a:rPr lang="en-US" baseline="-25000" dirty="0" err="1" smtClean="0"/>
              <a:t>ij</a:t>
            </a:r>
            <a:r>
              <a:rPr lang="en-US" dirty="0" smtClean="0"/>
              <a:t> in T</a:t>
            </a:r>
            <a:r>
              <a:rPr lang="en-US" baseline="-25000" dirty="0" smtClean="0"/>
              <a:t>i</a:t>
            </a:r>
            <a:r>
              <a:rPr lang="en-US" dirty="0" smtClean="0"/>
              <a:t>).</a:t>
            </a:r>
          </a:p>
          <a:p>
            <a:pPr marL="640080" lvl="1" indent="-246888" eaLnBrk="1" fontAlgn="auto" hangingPunct="1">
              <a:spcAft>
                <a:spcPts val="0"/>
              </a:spcAft>
              <a:buFont typeface="Wingdings 2"/>
              <a:buChar char=""/>
              <a:defRPr/>
            </a:pPr>
            <a:r>
              <a:rPr lang="en-US" dirty="0" smtClean="0">
                <a:solidFill>
                  <a:srgbClr val="FF0000"/>
                </a:solidFill>
                <a:sym typeface="Symbol" pitchFamily="18" charset="2"/>
              </a:rPr>
              <a:t></a:t>
            </a:r>
            <a:r>
              <a:rPr lang="en-US" baseline="-25000" dirty="0" err="1" smtClean="0">
                <a:solidFill>
                  <a:srgbClr val="FF0000"/>
                </a:solidFill>
                <a:sym typeface="Symbol" pitchFamily="18" charset="2"/>
              </a:rPr>
              <a:t>i</a:t>
            </a:r>
            <a:r>
              <a:rPr lang="en-US" dirty="0" smtClean="0">
                <a:solidFill>
                  <a:srgbClr val="FF0000"/>
                </a:solidFill>
                <a:sym typeface="Symbol" pitchFamily="18" charset="2"/>
              </a:rPr>
              <a:t> </a:t>
            </a:r>
            <a:r>
              <a:rPr lang="en-US" dirty="0" smtClean="0">
                <a:sym typeface="Symbol" pitchFamily="18" charset="2"/>
              </a:rPr>
              <a:t>- phase of Task T</a:t>
            </a:r>
            <a:r>
              <a:rPr lang="en-US" baseline="-25000" dirty="0" smtClean="0">
                <a:sym typeface="Symbol" pitchFamily="18" charset="2"/>
              </a:rPr>
              <a:t>i</a:t>
            </a:r>
            <a:r>
              <a:rPr lang="en-US" dirty="0" smtClean="0">
                <a:sym typeface="Symbol" pitchFamily="18" charset="2"/>
              </a:rPr>
              <a:t>, equal to r</a:t>
            </a:r>
            <a:r>
              <a:rPr lang="en-US" baseline="-25000" dirty="0" smtClean="0">
                <a:sym typeface="Symbol" pitchFamily="18" charset="2"/>
              </a:rPr>
              <a:t>i1</a:t>
            </a:r>
            <a:r>
              <a:rPr lang="en-US" dirty="0" smtClean="0">
                <a:sym typeface="Symbol" pitchFamily="18" charset="2"/>
              </a:rPr>
              <a:t>.</a:t>
            </a:r>
            <a:endParaRPr lang="en-US" dirty="0" smtClean="0"/>
          </a:p>
          <a:p>
            <a:pPr marL="640080" lvl="1" indent="-246888" eaLnBrk="1" fontAlgn="auto" hangingPunct="1">
              <a:spcAft>
                <a:spcPts val="0"/>
              </a:spcAft>
              <a:buFont typeface="Wingdings 2"/>
              <a:buChar char=""/>
              <a:defRPr/>
            </a:pPr>
            <a:r>
              <a:rPr lang="en-US" dirty="0" err="1" smtClean="0">
                <a:solidFill>
                  <a:srgbClr val="FF0000"/>
                </a:solidFill>
              </a:rPr>
              <a:t>u</a:t>
            </a:r>
            <a:r>
              <a:rPr lang="en-US" baseline="-25000" dirty="0" err="1" smtClean="0">
                <a:solidFill>
                  <a:srgbClr val="FF0000"/>
                </a:solidFill>
              </a:rPr>
              <a:t>i</a:t>
            </a:r>
            <a:r>
              <a:rPr lang="en-US" dirty="0" smtClean="0"/>
              <a:t> - utilization of Task T</a:t>
            </a:r>
            <a:r>
              <a:rPr lang="en-US" baseline="-25000" dirty="0" smtClean="0"/>
              <a:t>i</a:t>
            </a:r>
            <a:r>
              <a:rPr lang="en-US" dirty="0" smtClean="0"/>
              <a:t> = </a:t>
            </a:r>
            <a:r>
              <a:rPr lang="en-US" dirty="0" err="1" smtClean="0"/>
              <a:t>c</a:t>
            </a:r>
            <a:r>
              <a:rPr lang="en-US" baseline="-25000" dirty="0" err="1" smtClean="0"/>
              <a:t>i</a:t>
            </a:r>
            <a:r>
              <a:rPr lang="en-US" dirty="0" smtClean="0"/>
              <a:t> / </a:t>
            </a:r>
            <a:r>
              <a:rPr lang="en-US" dirty="0" err="1" smtClean="0"/>
              <a:t>t</a:t>
            </a:r>
            <a:r>
              <a:rPr lang="en-US" baseline="-25000" dirty="0" err="1" smtClean="0"/>
              <a:t>i</a:t>
            </a:r>
            <a:endParaRPr lang="en-US" baseline="-25000" dirty="0" smtClean="0"/>
          </a:p>
          <a:p>
            <a:pPr marL="274320" indent="-274320" eaLnBrk="1" fontAlgn="auto" hangingPunct="1">
              <a:spcAft>
                <a:spcPts val="0"/>
              </a:spcAft>
              <a:buClr>
                <a:schemeClr val="accent3"/>
              </a:buClr>
              <a:buFont typeface="Wingdings 2"/>
              <a:buChar char=""/>
              <a:defRPr/>
            </a:pPr>
            <a:r>
              <a:rPr lang="en-US" dirty="0" smtClean="0"/>
              <a:t>In addition the following parameters apply to a set of tasks</a:t>
            </a:r>
          </a:p>
          <a:p>
            <a:pPr marL="640080" lvl="1" indent="-246888" eaLnBrk="1" fontAlgn="auto" hangingPunct="1">
              <a:spcAft>
                <a:spcPts val="0"/>
              </a:spcAft>
              <a:buFont typeface="Wingdings 2"/>
              <a:buChar char=""/>
              <a:defRPr/>
            </a:pPr>
            <a:r>
              <a:rPr lang="en-US" dirty="0" smtClean="0">
                <a:solidFill>
                  <a:srgbClr val="FF0000"/>
                </a:solidFill>
              </a:rPr>
              <a:t>H</a:t>
            </a:r>
            <a:r>
              <a:rPr lang="en-US" dirty="0" smtClean="0"/>
              <a:t> - </a:t>
            </a:r>
            <a:r>
              <a:rPr lang="en-US" dirty="0" err="1" smtClean="0"/>
              <a:t>Hyperperiod</a:t>
            </a:r>
            <a:r>
              <a:rPr lang="en-US" dirty="0" smtClean="0"/>
              <a:t> = Least Common Multiple of p</a:t>
            </a:r>
            <a:r>
              <a:rPr lang="en-US" baseline="-25000" dirty="0" smtClean="0"/>
              <a:t>i</a:t>
            </a:r>
            <a:r>
              <a:rPr lang="en-US" dirty="0" smtClean="0"/>
              <a:t> for all </a:t>
            </a:r>
            <a:r>
              <a:rPr lang="en-US" dirty="0" err="1" smtClean="0"/>
              <a:t>i</a:t>
            </a:r>
            <a:r>
              <a:rPr lang="en-US" dirty="0" smtClean="0"/>
              <a:t>: H = lcm(p</a:t>
            </a:r>
            <a:r>
              <a:rPr lang="en-US" baseline="-25000" dirty="0" smtClean="0"/>
              <a:t>i</a:t>
            </a:r>
            <a:r>
              <a:rPr lang="en-US" dirty="0" smtClean="0"/>
              <a:t>), for all </a:t>
            </a:r>
            <a:r>
              <a:rPr lang="en-US" dirty="0" err="1" smtClean="0"/>
              <a:t>i</a:t>
            </a:r>
            <a:r>
              <a:rPr lang="en-US" dirty="0" smtClean="0"/>
              <a:t>. </a:t>
            </a:r>
          </a:p>
          <a:p>
            <a:pPr marL="640080" lvl="1" indent="-246888" eaLnBrk="1" fontAlgn="auto" hangingPunct="1">
              <a:spcAft>
                <a:spcPts val="0"/>
              </a:spcAft>
              <a:buFont typeface="Wingdings 2"/>
              <a:buChar char=""/>
              <a:defRPr/>
            </a:pPr>
            <a:r>
              <a:rPr lang="en-US" dirty="0" smtClean="0">
                <a:solidFill>
                  <a:srgbClr val="FF0000"/>
                </a:solidFill>
              </a:rPr>
              <a:t>U</a:t>
            </a:r>
            <a:r>
              <a:rPr lang="en-US" dirty="0" smtClean="0"/>
              <a:t> - Total utilization = Sum over all </a:t>
            </a:r>
            <a:r>
              <a:rPr lang="en-US" dirty="0" err="1" smtClean="0"/>
              <a:t>u</a:t>
            </a:r>
            <a:r>
              <a:rPr lang="en-US" baseline="-25000" dirty="0" err="1" smtClean="0"/>
              <a:t>i</a:t>
            </a:r>
            <a:r>
              <a:rPr lang="en-US" dirty="0" smtClean="0"/>
              <a:t>.</a:t>
            </a:r>
          </a:p>
          <a:p>
            <a:pPr marL="274320" indent="-274320" eaLnBrk="1" fontAlgn="auto" hangingPunct="1">
              <a:spcAft>
                <a:spcPts val="0"/>
              </a:spcAft>
              <a:buClr>
                <a:schemeClr val="accent3"/>
              </a:buClr>
              <a:buFont typeface="Wingdings 2"/>
              <a:buChar char=""/>
              <a:defRPr/>
            </a:pPr>
            <a:r>
              <a:rPr lang="en-US" dirty="0" smtClean="0"/>
              <a:t>Schedulable utilization of an algorithm U</a:t>
            </a:r>
            <a:r>
              <a:rPr lang="en-US" baseline="-25000" dirty="0" smtClean="0"/>
              <a:t>s</a:t>
            </a:r>
          </a:p>
          <a:p>
            <a:pPr marL="640080" lvl="1" indent="-246888" eaLnBrk="1" fontAlgn="auto" hangingPunct="1">
              <a:spcAft>
                <a:spcPts val="0"/>
              </a:spcAft>
              <a:buFont typeface="Wingdings 2"/>
              <a:buChar char=""/>
              <a:defRPr/>
            </a:pPr>
            <a:r>
              <a:rPr lang="en-US" dirty="0" smtClean="0"/>
              <a:t>If </a:t>
            </a:r>
            <a:r>
              <a:rPr lang="en-US" dirty="0" smtClean="0">
                <a:solidFill>
                  <a:srgbClr val="FF0000"/>
                </a:solidFill>
              </a:rPr>
              <a:t>U &lt; U</a:t>
            </a:r>
            <a:r>
              <a:rPr lang="en-US" baseline="-20000" dirty="0" smtClean="0">
                <a:solidFill>
                  <a:srgbClr val="FF0000"/>
                </a:solidFill>
              </a:rPr>
              <a:t>s</a:t>
            </a:r>
            <a:r>
              <a:rPr lang="en-US" dirty="0" smtClean="0">
                <a:solidFill>
                  <a:srgbClr val="FF0000"/>
                </a:solidFill>
              </a:rPr>
              <a:t> </a:t>
            </a:r>
            <a:r>
              <a:rPr lang="en-US" dirty="0" smtClean="0"/>
              <a:t>the set of tasks can be guaranteed to be scheduled</a:t>
            </a:r>
          </a:p>
          <a:p>
            <a:pPr marL="274320" indent="-274320" eaLnBrk="1" fontAlgn="auto" hangingPunct="1">
              <a:spcAft>
                <a:spcPts val="0"/>
              </a:spcAft>
              <a:buClr>
                <a:schemeClr val="accent3"/>
              </a:buClr>
              <a:buFont typeface="Wingdings 2"/>
              <a:buChar char=""/>
              <a:defRPr/>
            </a:pPr>
            <a:endParaRPr lang="ar-J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85800"/>
            <a:ext cx="8229600" cy="685800"/>
          </a:xfrm>
        </p:spPr>
        <p:txBody>
          <a:bodyPr/>
          <a:lstStyle/>
          <a:p>
            <a:pPr algn="ctr" eaLnBrk="1" hangingPunct="1"/>
            <a:r>
              <a:rPr lang="en-US" altLang="en-US" sz="4400" smtClean="0"/>
              <a:t>Real-Time Scheduling Algorithms</a:t>
            </a:r>
          </a:p>
        </p:txBody>
      </p:sp>
      <p:sp>
        <p:nvSpPr>
          <p:cNvPr id="4" name="Rectangle 3"/>
          <p:cNvSpPr/>
          <p:nvPr/>
        </p:nvSpPr>
        <p:spPr>
          <a:xfrm>
            <a:off x="381000" y="3200400"/>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fontAlgn="auto">
              <a:spcBef>
                <a:spcPts val="0"/>
              </a:spcBef>
              <a:spcAft>
                <a:spcPts val="0"/>
              </a:spcAft>
              <a:defRPr/>
            </a:pPr>
            <a:r>
              <a:rPr lang="en-US" sz="1600" dirty="0">
                <a:solidFill>
                  <a:schemeClr val="tx1"/>
                </a:solidFill>
              </a:rPr>
              <a:t>Fixed Priority Algorithms</a:t>
            </a:r>
            <a:endParaRPr lang="ar-JO" sz="1600" dirty="0">
              <a:solidFill>
                <a:schemeClr val="tx1"/>
              </a:solidFill>
            </a:endParaRPr>
          </a:p>
        </p:txBody>
      </p:sp>
      <p:sp>
        <p:nvSpPr>
          <p:cNvPr id="5" name="Rectangle 4"/>
          <p:cNvSpPr/>
          <p:nvPr/>
        </p:nvSpPr>
        <p:spPr>
          <a:xfrm>
            <a:off x="3276600" y="3200400"/>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fontAlgn="auto">
              <a:spcBef>
                <a:spcPts val="0"/>
              </a:spcBef>
              <a:spcAft>
                <a:spcPts val="0"/>
              </a:spcAft>
              <a:defRPr/>
            </a:pPr>
            <a:r>
              <a:rPr lang="en-US" sz="1400" dirty="0">
                <a:solidFill>
                  <a:schemeClr val="tx1"/>
                </a:solidFill>
              </a:rPr>
              <a:t>Dynamic Priority Algorithms</a:t>
            </a:r>
            <a:endParaRPr lang="ar-JO" sz="1400" dirty="0">
              <a:solidFill>
                <a:schemeClr val="tx1"/>
              </a:solidFill>
            </a:endParaRPr>
          </a:p>
        </p:txBody>
      </p:sp>
      <p:sp>
        <p:nvSpPr>
          <p:cNvPr id="6" name="Rectangle 5"/>
          <p:cNvSpPr/>
          <p:nvPr/>
        </p:nvSpPr>
        <p:spPr>
          <a:xfrm>
            <a:off x="6324600" y="3200400"/>
            <a:ext cx="2667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fontAlgn="auto">
              <a:spcBef>
                <a:spcPts val="0"/>
              </a:spcBef>
              <a:spcAft>
                <a:spcPts val="0"/>
              </a:spcAft>
              <a:defRPr/>
            </a:pPr>
            <a:r>
              <a:rPr lang="en-US" sz="1600" dirty="0">
                <a:solidFill>
                  <a:schemeClr val="tx1"/>
                </a:solidFill>
              </a:rPr>
              <a:t>Hybrid algorithms</a:t>
            </a:r>
            <a:endParaRPr lang="ar-JO" sz="1600" dirty="0">
              <a:solidFill>
                <a:schemeClr val="tx1"/>
              </a:solidFill>
            </a:endParaRPr>
          </a:p>
        </p:txBody>
      </p:sp>
      <p:cxnSp>
        <p:nvCxnSpPr>
          <p:cNvPr id="8" name="Elbow Connector 7"/>
          <p:cNvCxnSpPr>
            <a:stCxn id="14338" idx="2"/>
            <a:endCxn id="4" idx="0"/>
          </p:cNvCxnSpPr>
          <p:nvPr/>
        </p:nvCxnSpPr>
        <p:spPr>
          <a:xfrm rot="5400000">
            <a:off x="2228850" y="857250"/>
            <a:ext cx="1828800" cy="2857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6" idx="0"/>
          </p:cNvCxnSpPr>
          <p:nvPr/>
        </p:nvCxnSpPr>
        <p:spPr>
          <a:xfrm>
            <a:off x="4572000" y="2286000"/>
            <a:ext cx="3086100" cy="914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5" idx="0"/>
          </p:cNvCxnSpPr>
          <p:nvPr/>
        </p:nvCxnSpPr>
        <p:spPr>
          <a:xfrm rot="16200000" flipH="1">
            <a:off x="4095750" y="2686050"/>
            <a:ext cx="990600" cy="38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09600" y="44958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fontAlgn="auto">
              <a:spcBef>
                <a:spcPts val="0"/>
              </a:spcBef>
              <a:spcAft>
                <a:spcPts val="0"/>
              </a:spcAft>
              <a:defRPr/>
            </a:pPr>
            <a:r>
              <a:rPr lang="en-US" sz="1200" dirty="0">
                <a:solidFill>
                  <a:schemeClr val="tx1"/>
                </a:solidFill>
              </a:rPr>
              <a:t>Rate Monotonic scheduling</a:t>
            </a:r>
          </a:p>
        </p:txBody>
      </p:sp>
      <p:sp>
        <p:nvSpPr>
          <p:cNvPr id="19" name="Rounded Rectangle 18"/>
          <p:cNvSpPr/>
          <p:nvPr/>
        </p:nvSpPr>
        <p:spPr>
          <a:xfrm>
            <a:off x="1828800" y="44958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fontAlgn="auto">
              <a:spcBef>
                <a:spcPts val="0"/>
              </a:spcBef>
              <a:spcAft>
                <a:spcPts val="0"/>
              </a:spcAft>
              <a:defRPr/>
            </a:pPr>
            <a:r>
              <a:rPr lang="en-US" sz="1200" dirty="0">
                <a:solidFill>
                  <a:schemeClr val="tx1"/>
                </a:solidFill>
              </a:rPr>
              <a:t>Deadline Monotonic scheduling</a:t>
            </a:r>
          </a:p>
        </p:txBody>
      </p:sp>
      <p:sp>
        <p:nvSpPr>
          <p:cNvPr id="20" name="Rounded Rectangle 19"/>
          <p:cNvSpPr/>
          <p:nvPr/>
        </p:nvSpPr>
        <p:spPr>
          <a:xfrm>
            <a:off x="3581400" y="44958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fontAlgn="auto">
              <a:spcBef>
                <a:spcPts val="0"/>
              </a:spcBef>
              <a:spcAft>
                <a:spcPts val="0"/>
              </a:spcAft>
              <a:defRPr/>
            </a:pPr>
            <a:r>
              <a:rPr lang="en-US" sz="1200" dirty="0">
                <a:solidFill>
                  <a:schemeClr val="tx1"/>
                </a:solidFill>
              </a:rPr>
              <a:t>Earliest Deadline First</a:t>
            </a:r>
          </a:p>
        </p:txBody>
      </p:sp>
      <p:sp>
        <p:nvSpPr>
          <p:cNvPr id="21" name="Rounded Rectangle 20"/>
          <p:cNvSpPr/>
          <p:nvPr/>
        </p:nvSpPr>
        <p:spPr>
          <a:xfrm>
            <a:off x="4800600" y="44958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fontAlgn="auto">
              <a:spcBef>
                <a:spcPts val="0"/>
              </a:spcBef>
              <a:spcAft>
                <a:spcPts val="0"/>
              </a:spcAft>
              <a:defRPr/>
            </a:pPr>
            <a:r>
              <a:rPr lang="en-US" sz="1200" dirty="0">
                <a:solidFill>
                  <a:schemeClr val="tx1"/>
                </a:solidFill>
              </a:rPr>
              <a:t>Least Laxity First</a:t>
            </a:r>
          </a:p>
        </p:txBody>
      </p:sp>
      <p:sp>
        <p:nvSpPr>
          <p:cNvPr id="22" name="Rounded Rectangle 21"/>
          <p:cNvSpPr/>
          <p:nvPr/>
        </p:nvSpPr>
        <p:spPr>
          <a:xfrm>
            <a:off x="7162800" y="44958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fontAlgn="auto">
              <a:spcBef>
                <a:spcPts val="0"/>
              </a:spcBef>
              <a:spcAft>
                <a:spcPts val="0"/>
              </a:spcAft>
              <a:defRPr/>
            </a:pPr>
            <a:r>
              <a:rPr lang="en-US" sz="1200" dirty="0">
                <a:solidFill>
                  <a:schemeClr val="tx1"/>
                </a:solidFill>
              </a:rPr>
              <a:t>Maximum Urgency First</a:t>
            </a:r>
          </a:p>
        </p:txBody>
      </p:sp>
      <p:cxnSp>
        <p:nvCxnSpPr>
          <p:cNvPr id="16" name="Elbow Connector 15"/>
          <p:cNvCxnSpPr>
            <a:stCxn id="4" idx="2"/>
            <a:endCxn id="18" idx="0"/>
          </p:cNvCxnSpPr>
          <p:nvPr/>
        </p:nvCxnSpPr>
        <p:spPr>
          <a:xfrm rot="5400000">
            <a:off x="1028700" y="3810000"/>
            <a:ext cx="7620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2"/>
            <a:endCxn id="19" idx="0"/>
          </p:cNvCxnSpPr>
          <p:nvPr/>
        </p:nvCxnSpPr>
        <p:spPr>
          <a:xfrm rot="16200000" flipH="1">
            <a:off x="1638300" y="3810000"/>
            <a:ext cx="7620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2"/>
            <a:endCxn id="21" idx="0"/>
          </p:cNvCxnSpPr>
          <p:nvPr/>
        </p:nvCxnSpPr>
        <p:spPr>
          <a:xfrm rot="16200000" flipH="1">
            <a:off x="4572000" y="3771900"/>
            <a:ext cx="7620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2"/>
            <a:endCxn id="20" idx="0"/>
          </p:cNvCxnSpPr>
          <p:nvPr/>
        </p:nvCxnSpPr>
        <p:spPr>
          <a:xfrm rot="5400000">
            <a:off x="3962400" y="38481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2"/>
            <a:endCxn id="22" idx="0"/>
          </p:cNvCxnSpPr>
          <p:nvPr/>
        </p:nvCxnSpPr>
        <p:spPr>
          <a:xfrm rot="5400000">
            <a:off x="7277101" y="4114800"/>
            <a:ext cx="762000" cy="31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1038</TotalTime>
  <Words>1427</Words>
  <Application>Microsoft Office PowerPoint</Application>
  <PresentationFormat>On-screen Show (4:3)</PresentationFormat>
  <Paragraphs>239</Paragraphs>
  <Slides>29</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Arial</vt:lpstr>
      <vt:lpstr>Calibri</vt:lpstr>
      <vt:lpstr>Constantia</vt:lpstr>
      <vt:lpstr>Wingdings 2</vt:lpstr>
      <vt:lpstr>Traditional Arabic</vt:lpstr>
      <vt:lpstr>Majalla UI</vt:lpstr>
      <vt:lpstr>Times New Roman</vt:lpstr>
      <vt:lpstr>Symbol</vt:lpstr>
      <vt:lpstr>Arial Narrow</vt:lpstr>
      <vt:lpstr>Wingdings</vt:lpstr>
      <vt:lpstr>Default Theme</vt:lpstr>
      <vt:lpstr>Microsoft Photo Editor 3.0 Photo</vt:lpstr>
      <vt:lpstr>Real-Time Task Scheduling</vt:lpstr>
      <vt:lpstr>Outline</vt:lpstr>
      <vt:lpstr>Real-Time System</vt:lpstr>
      <vt:lpstr>Real-Time System continue</vt:lpstr>
      <vt:lpstr>Tasks Categories</vt:lpstr>
      <vt:lpstr>Why we need scheduling ?!</vt:lpstr>
      <vt:lpstr>Real-time Scheduling Taxonomy </vt:lpstr>
      <vt:lpstr>Scheduling Periodic Tasks</vt:lpstr>
      <vt:lpstr>Real-Time Scheduling Algorithms</vt:lpstr>
      <vt:lpstr>Scheduling Algorithm Static vs. Dynamic</vt:lpstr>
      <vt:lpstr>Scheduling Algorithm Static vs. Dynamic</vt:lpstr>
      <vt:lpstr>Scheduling Algorithm Preemptive vs. Nonpreemptive</vt:lpstr>
      <vt:lpstr>Scheduling Algorithm Preemptive vs. Nonpreemptive</vt:lpstr>
      <vt:lpstr>Rate Monotonic scheduling</vt:lpstr>
      <vt:lpstr>RM example</vt:lpstr>
      <vt:lpstr>Deadline Monotonic scheduling</vt:lpstr>
      <vt:lpstr>Earliest Deadline First (EDF)</vt:lpstr>
      <vt:lpstr>Two Periodic Tasks</vt:lpstr>
      <vt:lpstr>PowerPoint Presentation</vt:lpstr>
      <vt:lpstr>Five Periodic Tasks</vt:lpstr>
      <vt:lpstr>PowerPoint Presentation</vt:lpstr>
      <vt:lpstr>Least Laxity First (LLF)</vt:lpstr>
      <vt:lpstr>Least Laxity First Cont</vt:lpstr>
      <vt:lpstr>Least Laxity First Example</vt:lpstr>
      <vt:lpstr>Maximum Urgency First Algorithm</vt:lpstr>
      <vt:lpstr>Maximum Urgency First Algorithm phase 1</vt:lpstr>
      <vt:lpstr>Maximum Urgency First Algorithm phase 2</vt:lpstr>
      <vt:lpstr>Questions ??</vt:lpstr>
      <vt:lpstr>Referances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Task Scheduling</dc:title>
  <dc:creator>Rayyashi</dc:creator>
  <cp:lastModifiedBy>Dr.Daudi</cp:lastModifiedBy>
  <cp:revision>114</cp:revision>
  <dcterms:created xsi:type="dcterms:W3CDTF">2007-10-20T09:32:25Z</dcterms:created>
  <dcterms:modified xsi:type="dcterms:W3CDTF">2015-11-24T08:31:58Z</dcterms:modified>
</cp:coreProperties>
</file>