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jpeg" ContentType="image/jpeg"/>
  <Override PartName="/ppt/media/image2.jpeg" ContentType="image/jpeg"/>
  <Override PartName="/ppt/media/image1.png" ContentType="image/png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/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/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CH"/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CH"/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6C81682-7425-4C93-8F48-9FBF4FD85366}" type="slidenum">
              <a:rPr lang="de-CH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Vorstellen wie wir zu den eben gezeigten Resultaten gekommen sind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Arzt war Benutzer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Sehr im Zentrum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- Prozess fliessend, festgestellt in der Überarbeitung.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  </a:t>
            </a:r>
            <a:r>
              <a:rPr lang="de-CH"/>
              <a:t>Diskussionen sind übergreifend.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- Teilweise Schwierig zuzuordnen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D179EA2-6600-4079-B54F-6B92B7909032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Seiler hat ein Interview gemacht,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F03DF99-9AFE-4D16-9641-0DF09FFFB021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Besprechen der resultate aus dem Interview. </a:t>
            </a:r>
            <a:endParaRPr/>
          </a:p>
          <a:p>
            <a:endParaRPr/>
          </a:p>
          <a:p>
            <a:r>
              <a:rPr lang="de-CH"/>
              <a:t>Besondere Punkte: </a:t>
            </a:r>
            <a:endParaRPr/>
          </a:p>
          <a:p>
            <a:r>
              <a:rPr lang="de-CH"/>
              <a:t>Achtung nicht zu viele Warning, weil solche schon zu Hauf in Spitälern vorhanden sind und merheitlich ignoriert werden.</a:t>
            </a:r>
            <a:endParaRPr/>
          </a:p>
          <a:p>
            <a:r>
              <a:rPr lang="de-CH"/>
              <a:t>Diagnose / Krankenblatt</a:t>
            </a:r>
            <a:endParaRPr/>
          </a:p>
          <a:p>
            <a:r>
              <a:rPr lang="de-CH"/>
              <a:t>Bericht &gt; Standartisiert. </a:t>
            </a:r>
            <a:endParaRPr/>
          </a:p>
          <a:p>
            <a:r>
              <a:rPr lang="de-CH"/>
              <a:t>Rechnung &gt; zeiterfasseung pro behandlung.</a:t>
            </a:r>
            <a:endParaRPr/>
          </a:p>
          <a:p>
            <a:r>
              <a:rPr lang="de-CH"/>
              <a:t>Allergien sind wichtig wegen Medikamenten veschreibungen</a:t>
            </a:r>
            <a:endParaRPr/>
          </a:p>
          <a:p>
            <a:r>
              <a:rPr lang="de-CH"/>
              <a:t>Medikamenten Dosiergun &gt; Auswahlmöglichkeiten / welche meds nicht zusammengehen</a:t>
            </a:r>
            <a:endParaRPr/>
          </a:p>
          <a:p>
            <a:r>
              <a:rPr lang="de-CH"/>
              <a:t>Gewichtung der Informationen</a:t>
            </a:r>
            <a:endParaRPr/>
          </a:p>
          <a:p>
            <a:r>
              <a:rPr lang="de-CH"/>
              <a:t>Gefährdung selbstgefährdung</a:t>
            </a:r>
            <a:endParaRPr/>
          </a:p>
          <a:p>
            <a:r>
              <a:rPr lang="de-CH"/>
              <a:t>Nimmt er die medis oder nicht </a:t>
            </a:r>
            <a:endParaRPr/>
          </a:p>
          <a:p>
            <a:r>
              <a:rPr lang="de-CH"/>
              <a:t>Eingabe: neurales interface / copy pasete wichtig.</a:t>
            </a:r>
            <a:endParaRPr/>
          </a:p>
          <a:p>
            <a:r>
              <a:rPr lang="de-CH"/>
              <a:t>Dokumente anhängen, notizen erfassen</a:t>
            </a:r>
            <a:endParaRPr/>
          </a:p>
          <a:p>
            <a:r>
              <a:rPr lang="de-CH"/>
              <a:t>Berichte</a:t>
            </a:r>
            <a:endParaRPr/>
          </a:p>
          <a:p>
            <a:r>
              <a:rPr lang="de-CH"/>
              <a:t>Blutwerte, berichte von Laborne etc. Die unguten werte hervorheben.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E1AA12A-09E3-4BE5-B36A-21C1493FE9FF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Zurück zum Scoping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A21EF77-41FA-4FCB-B0A5-B9B23C3CD8E1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- Feedback aus dem Interview ins Scoping eingebunden. </a:t>
            </a:r>
            <a:endParaRPr/>
          </a:p>
          <a:p>
            <a:r>
              <a:rPr lang="de-CH"/>
              <a:t>- Genauer Spezifiziert was wir machen wollen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BA07ED8-2308-485C-B82A-DB60B67416C1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- Zurück zu Sythesize,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- Die die drei Personas erstellt, versucht uns usecases vorzustellen, 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35DB5C6-A70A-480C-84E1-2F2CA94842C1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Design 2:</a:t>
            </a:r>
            <a:endParaRPr/>
          </a:p>
          <a:p>
            <a:r>
              <a:rPr lang="de-CH"/>
              <a:t>Storyboards erweitert, wie von Bregi vorgestellt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EFD44D-DD23-440B-AD70-F33B93626492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Prototype 2:</a:t>
            </a:r>
            <a:endParaRPr/>
          </a:p>
          <a:p>
            <a:endParaRPr/>
          </a:p>
          <a:p>
            <a:r>
              <a:rPr lang="de-CH"/>
              <a:t>- Jeder Hat einen Prototyp gezeichnet, </a:t>
            </a:r>
            <a:endParaRPr/>
          </a:p>
          <a:p>
            <a:r>
              <a:rPr lang="de-CH"/>
              <a:t>- Bregi wird die nachher noch kurz vorstellen. 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0125690-5CBB-4D72-983F-E880167D50B7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Validate 2:</a:t>
            </a:r>
            <a:endParaRPr/>
          </a:p>
          <a:p>
            <a:endParaRPr/>
          </a:p>
          <a:p>
            <a:r>
              <a:rPr lang="de-CH"/>
              <a:t>- Die 4 Prototypen besprochen und versucht das beste von allen herauszunehmen.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So weit sind wir gekommen.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Bregi stellt noch das Resultat vor.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ED8F870-AC4C-4B74-8A67-3B331A019F96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Scoping 1: 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Limitations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1 Week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Out of Scope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Keine eigetnliche Patientenverwaltung, (patient adden , termine etc.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Erfolg 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Mehr Information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Weniger Nachforschungs Zeit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Weniger Fehler bei Medikamenten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In Scope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Informationsverlinkung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Add/Edit Informationene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Arzt in der Mitte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Übersicht Patient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Medikamente 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Vorgeschichte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Kompakte Informatio über den Patienten dem arzt zur verfügung stellen.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6C9FD86-A741-4356-9D2A-9D9BCADD774F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Was wollen wir machen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Information für den Arzt im Mittelpunkt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Arzt in der Mitte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Übersicht Patient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Medikamente 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Vorgeschichte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Kompakte Informatio über den Patienten dem arzt zur verfügung stellen.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Limitations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1 Week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Out of Scope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Keine eigetnliche Patientenverwaltung, (patient adden , termine etc.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Erfolg (Schwierig zu messen)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Mehr Information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Weniger Nachforschungs Zeit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Weniger Fehler bei Medikamenten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In Scope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Informationsverlinkung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Add/Edit Informationene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ABE5FCD-678A-49AA-96FE-18F3854B9F9F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Research 1: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Schwierig am ersten Abend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Fragen für Interview definiert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de-CH"/>
              <a:t>Internetrecherche (bericht über Tagesablauf) &gt; Gruppentherapie, Schreibarbeit berichte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Fragen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Welche Patienten Informationen Werden benötigt?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Weil weit zurück muss die History sofort Sichtbar sein?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Wie ist die bevorzugte Interaktion mit dem System?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E85D112-5341-49CC-9D5F-CDE4CFF47212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Synthesize 1</a:t>
            </a:r>
            <a:endParaRPr/>
          </a:p>
          <a:p>
            <a:pPr>
              <a:lnSpc>
                <a:spcPct val="100000"/>
              </a:lnSpc>
            </a:pPr>
            <a:r>
              <a:rPr lang="de-CH"/>
              <a:t>Uns vorgestellt wie der Arzt Arbeiten könnte (hypothetisch)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D807C3C-A628-4593-BD70-9E71434890A2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Erstes Userscenrario- Storyboard, voher von Bregi vorgestellt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A19EE15-0A9D-4D3D-95A5-1D52DE172DC8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CH"/>
              <a:t>Erstes Userscenrario- Storyboard, voher von Bregi vorgestellt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2C6D12D-DC83-4E21-B4CC-EE4730E09C7C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B11D6D5-3E11-432F-9B25-AFE47F13174D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de-CH"/>
              <a:t>Diskussion über erste Prototypen </a:t>
            </a:r>
            <a:endParaRPr/>
          </a:p>
          <a:p>
            <a:r>
              <a:rPr lang="de-CH"/>
              <a:t>Ende erste Lektionen Mittwoch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3F0098B-0887-419F-A81F-1F24B9E32170}" type="slidenum">
              <a:rPr lang="de-CH">
                <a:solidFill>
                  <a:srgbClr val="4a4449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f6438f"/>
          </a:solidFill>
        </p:spPr>
      </p:sp>
      <p:sp>
        <p:nvSpPr>
          <p:cNvPr id="1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5e565d"/>
          </a:solidFill>
        </p:spPr>
      </p:sp>
      <p:sp>
        <p:nvSpPr>
          <p:cNvPr id="2" name="CustomShape 3"/>
          <p:cNvSpPr/>
          <p:nvPr/>
        </p:nvSpPr>
        <p:spPr>
          <a:xfrm>
            <a:off x="0" y="2647800"/>
            <a:ext cx="3571560" cy="4209840"/>
          </a:xfrm>
          <a:prstGeom prst="rtTriangle">
            <a:avLst/>
          </a:prstGeom>
          <a:solidFill>
            <a:srgbClr val="f6438f"/>
          </a:solidFill>
        </p:spPr>
      </p:sp>
      <p:sp>
        <p:nvSpPr>
          <p:cNvPr id="3" name="CustomShape 4"/>
          <p:cNvSpPr/>
          <p:nvPr/>
        </p:nvSpPr>
        <p:spPr>
          <a:xfrm>
            <a:off x="-2520" y="-1080"/>
            <a:ext cx="9146160" cy="6858720"/>
          </a:xfrm>
          <a:prstGeom prst="rect">
            <a:avLst/>
          </a:prstGeom>
          <a:solidFill>
            <a:srgbClr val="5e565d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114920" y="3731040"/>
            <a:ext cx="5648400" cy="1203840"/>
          </a:xfrm>
          <a:prstGeom prst="rect">
            <a:avLst/>
          </a:prstGeom>
        </p:spPr>
        <p:txBody>
          <a:bodyPr anchor="b" bIns="9000"/>
          <a:p>
            <a:pPr>
              <a:lnSpc>
                <a:spcPct val="100000"/>
              </a:lnSpc>
            </a:pPr>
            <a:r>
              <a:rPr lang="de-CH" sz="3200">
                <a:solidFill>
                  <a:srgbClr val="4a444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0311544-A3C3-4C89-834E-890170286E64}" type="slidenum">
              <a:rPr lang="de-CH">
                <a:solidFill>
                  <a:srgbClr val="4a444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f6438f"/>
          </a:solidFill>
        </p:spPr>
      </p:sp>
      <p:sp>
        <p:nvSpPr>
          <p:cNvPr id="42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5e565d"/>
          </a:solidFill>
        </p:spPr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8275695-8ADE-4729-87D4-9BDEC60140F7}" type="slidenum">
              <a:rPr lang="de-CH">
                <a:solidFill>
                  <a:srgbClr val="4a444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Click to edit the title text format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114920" y="3731040"/>
            <a:ext cx="5648400" cy="1203840"/>
          </a:xfrm>
          <a:prstGeom prst="rect">
            <a:avLst/>
          </a:prstGeom>
        </p:spPr>
        <p:txBody>
          <a:bodyPr anchor="b" bIns="9000"/>
          <a:p>
            <a:pPr>
              <a:lnSpc>
                <a:spcPct val="100000"/>
              </a:lnSpc>
            </a:pPr>
            <a:r>
              <a:rPr lang="de-CH" sz="3200">
                <a:solidFill>
                  <a:srgbClr val="4a4449"/>
                </a:solidFill>
                <a:latin typeface="Arial"/>
              </a:rPr>
              <a:t>Design Thinking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902960" y="4647240"/>
            <a:ext cx="6510600" cy="329040"/>
          </a:xfrm>
          <a:prstGeom prst="rect">
            <a:avLst/>
          </a:prstGeom>
        </p:spPr>
        <p:txBody>
          <a:bodyPr tIns="9000"/>
          <a:p>
            <a:pPr>
              <a:lnSpc>
                <a:spcPct val="100000"/>
              </a:lnSpc>
            </a:pPr>
            <a:r>
              <a:rPr lang="de-CH" sz="1400">
                <a:solidFill>
                  <a:srgbClr val="4a4449"/>
                </a:solidFill>
                <a:latin typeface="Arial"/>
              </a:rPr>
              <a:t>Project Pink MHC-PMS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32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34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139104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2269800" y="2935440"/>
            <a:ext cx="69228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3299040" y="1599120"/>
            <a:ext cx="2568600" cy="402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42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44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46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147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48" name="CustomShape 10"/>
          <p:cNvSpPr/>
          <p:nvPr/>
        </p:nvSpPr>
        <p:spPr>
          <a:xfrm>
            <a:off x="139104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sp>
        <p:nvSpPr>
          <p:cNvPr id="149" name="CustomShape 11"/>
          <p:cNvSpPr/>
          <p:nvPr/>
        </p:nvSpPr>
        <p:spPr>
          <a:xfrm>
            <a:off x="2269800" y="2935440"/>
            <a:ext cx="69228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50" name="CustomShape 12"/>
          <p:cNvSpPr/>
          <p:nvPr/>
        </p:nvSpPr>
        <p:spPr>
          <a:xfrm>
            <a:off x="3299040" y="1599120"/>
            <a:ext cx="2568600" cy="402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151" name="CustomShape 13"/>
          <p:cNvSpPr/>
          <p:nvPr/>
        </p:nvSpPr>
        <p:spPr>
          <a:xfrm>
            <a:off x="6722280" y="2296080"/>
            <a:ext cx="575640" cy="349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55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57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158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59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160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61" name="CustomShape 10"/>
          <p:cNvSpPr/>
          <p:nvPr/>
        </p:nvSpPr>
        <p:spPr>
          <a:xfrm>
            <a:off x="139104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sp>
        <p:nvSpPr>
          <p:cNvPr id="162" name="CustomShape 11"/>
          <p:cNvSpPr/>
          <p:nvPr/>
        </p:nvSpPr>
        <p:spPr>
          <a:xfrm>
            <a:off x="2269800" y="2935440"/>
            <a:ext cx="69228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63" name="CustomShape 12"/>
          <p:cNvSpPr/>
          <p:nvPr/>
        </p:nvSpPr>
        <p:spPr>
          <a:xfrm>
            <a:off x="3299040" y="1599120"/>
            <a:ext cx="2568600" cy="402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164" name="CustomShape 13"/>
          <p:cNvSpPr/>
          <p:nvPr/>
        </p:nvSpPr>
        <p:spPr>
          <a:xfrm>
            <a:off x="6722280" y="2296080"/>
            <a:ext cx="575640" cy="349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165" name="CustomShape 14"/>
          <p:cNvSpPr/>
          <p:nvPr/>
        </p:nvSpPr>
        <p:spPr>
          <a:xfrm>
            <a:off x="5908680" y="3090960"/>
            <a:ext cx="200196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6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450000" y="188640"/>
            <a:ext cx="8226000" cy="463176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70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72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74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175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76" name="CustomShape 10"/>
          <p:cNvSpPr/>
          <p:nvPr/>
        </p:nvSpPr>
        <p:spPr>
          <a:xfrm>
            <a:off x="139104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sp>
        <p:nvSpPr>
          <p:cNvPr id="177" name="CustomShape 11"/>
          <p:cNvSpPr/>
          <p:nvPr/>
        </p:nvSpPr>
        <p:spPr>
          <a:xfrm>
            <a:off x="2269800" y="2935440"/>
            <a:ext cx="69228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78" name="CustomShape 12"/>
          <p:cNvSpPr/>
          <p:nvPr/>
        </p:nvSpPr>
        <p:spPr>
          <a:xfrm>
            <a:off x="3299040" y="1599120"/>
            <a:ext cx="2568600" cy="402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179" name="CustomShape 13"/>
          <p:cNvSpPr/>
          <p:nvPr/>
        </p:nvSpPr>
        <p:spPr>
          <a:xfrm>
            <a:off x="6722280" y="2296080"/>
            <a:ext cx="575640" cy="349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180" name="CustomShape 14"/>
          <p:cNvSpPr/>
          <p:nvPr/>
        </p:nvSpPr>
        <p:spPr>
          <a:xfrm>
            <a:off x="5908680" y="3090960"/>
            <a:ext cx="200196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  <p:sp>
        <p:nvSpPr>
          <p:cNvPr id="181" name="CustomShape 15"/>
          <p:cNvSpPr/>
          <p:nvPr/>
        </p:nvSpPr>
        <p:spPr>
          <a:xfrm>
            <a:off x="4535640" y="1355400"/>
            <a:ext cx="2448000" cy="31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85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87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188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89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190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91" name="CustomShape 10"/>
          <p:cNvSpPr/>
          <p:nvPr/>
        </p:nvSpPr>
        <p:spPr>
          <a:xfrm>
            <a:off x="139104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sp>
        <p:nvSpPr>
          <p:cNvPr id="192" name="CustomShape 11"/>
          <p:cNvSpPr/>
          <p:nvPr/>
        </p:nvSpPr>
        <p:spPr>
          <a:xfrm>
            <a:off x="2269800" y="2935440"/>
            <a:ext cx="69228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93" name="CustomShape 12"/>
          <p:cNvSpPr/>
          <p:nvPr/>
        </p:nvSpPr>
        <p:spPr>
          <a:xfrm>
            <a:off x="3299040" y="1599120"/>
            <a:ext cx="2568600" cy="402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6722280" y="2296080"/>
            <a:ext cx="575640" cy="349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195" name="CustomShape 14"/>
          <p:cNvSpPr/>
          <p:nvPr/>
        </p:nvSpPr>
        <p:spPr>
          <a:xfrm>
            <a:off x="5908680" y="3090960"/>
            <a:ext cx="200196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  <p:sp>
        <p:nvSpPr>
          <p:cNvPr id="196" name="CustomShape 15"/>
          <p:cNvSpPr/>
          <p:nvPr/>
        </p:nvSpPr>
        <p:spPr>
          <a:xfrm>
            <a:off x="4535640" y="1355400"/>
            <a:ext cx="2448000" cy="31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  <p:sp>
        <p:nvSpPr>
          <p:cNvPr id="197" name="CustomShape 16"/>
          <p:cNvSpPr/>
          <p:nvPr/>
        </p:nvSpPr>
        <p:spPr>
          <a:xfrm>
            <a:off x="6180120" y="3956040"/>
            <a:ext cx="703080" cy="297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fdddf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01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03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204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05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206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07" name="CustomShape 10"/>
          <p:cNvSpPr/>
          <p:nvPr/>
        </p:nvSpPr>
        <p:spPr>
          <a:xfrm>
            <a:off x="139104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sp>
        <p:nvSpPr>
          <p:cNvPr id="208" name="CustomShape 11"/>
          <p:cNvSpPr/>
          <p:nvPr/>
        </p:nvSpPr>
        <p:spPr>
          <a:xfrm>
            <a:off x="2269800" y="2935440"/>
            <a:ext cx="69228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09" name="CustomShape 12"/>
          <p:cNvSpPr/>
          <p:nvPr/>
        </p:nvSpPr>
        <p:spPr>
          <a:xfrm>
            <a:off x="3299040" y="1599120"/>
            <a:ext cx="2568600" cy="402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210" name="CustomShape 13"/>
          <p:cNvSpPr/>
          <p:nvPr/>
        </p:nvSpPr>
        <p:spPr>
          <a:xfrm>
            <a:off x="6722280" y="2296080"/>
            <a:ext cx="575640" cy="349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211" name="CustomShape 14"/>
          <p:cNvSpPr/>
          <p:nvPr/>
        </p:nvSpPr>
        <p:spPr>
          <a:xfrm>
            <a:off x="5908680" y="3090960"/>
            <a:ext cx="200196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  <p:sp>
        <p:nvSpPr>
          <p:cNvPr id="212" name="CustomShape 15"/>
          <p:cNvSpPr/>
          <p:nvPr/>
        </p:nvSpPr>
        <p:spPr>
          <a:xfrm>
            <a:off x="4535640" y="1355400"/>
            <a:ext cx="2448000" cy="31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  <p:sp>
        <p:nvSpPr>
          <p:cNvPr id="213" name="CustomShape 16"/>
          <p:cNvSpPr/>
          <p:nvPr/>
        </p:nvSpPr>
        <p:spPr>
          <a:xfrm>
            <a:off x="6180120" y="3956040"/>
            <a:ext cx="703080" cy="297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fdddf"/>
          </a:solidFill>
          <a:ln w="25560">
            <a:solidFill>
              <a:srgbClr val="b53169"/>
            </a:solidFill>
            <a:round/>
          </a:ln>
        </p:spPr>
      </p:sp>
      <p:sp>
        <p:nvSpPr>
          <p:cNvPr id="214" name="CustomShape 17"/>
          <p:cNvSpPr/>
          <p:nvPr/>
        </p:nvSpPr>
        <p:spPr>
          <a:xfrm>
            <a:off x="3661560" y="4062960"/>
            <a:ext cx="633600" cy="3085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fdddf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18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219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20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221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22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223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24" name="CustomShape 10"/>
          <p:cNvSpPr/>
          <p:nvPr/>
        </p:nvSpPr>
        <p:spPr>
          <a:xfrm>
            <a:off x="139104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sp>
        <p:nvSpPr>
          <p:cNvPr id="225" name="CustomShape 11"/>
          <p:cNvSpPr/>
          <p:nvPr/>
        </p:nvSpPr>
        <p:spPr>
          <a:xfrm>
            <a:off x="2269800" y="2935440"/>
            <a:ext cx="69228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226" name="CustomShape 12"/>
          <p:cNvSpPr/>
          <p:nvPr/>
        </p:nvSpPr>
        <p:spPr>
          <a:xfrm>
            <a:off x="3299040" y="1599120"/>
            <a:ext cx="2568600" cy="4028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227" name="CustomShape 13"/>
          <p:cNvSpPr/>
          <p:nvPr/>
        </p:nvSpPr>
        <p:spPr>
          <a:xfrm>
            <a:off x="6722280" y="2296080"/>
            <a:ext cx="575640" cy="349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4046"/>
          </a:solidFill>
          <a:ln w="25560">
            <a:solidFill>
              <a:srgbClr val="b53169"/>
            </a:solidFill>
            <a:round/>
          </a:ln>
        </p:spPr>
      </p:sp>
      <p:sp>
        <p:nvSpPr>
          <p:cNvPr id="228" name="CustomShape 14"/>
          <p:cNvSpPr/>
          <p:nvPr/>
        </p:nvSpPr>
        <p:spPr>
          <a:xfrm>
            <a:off x="5908680" y="3090960"/>
            <a:ext cx="200196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  <p:sp>
        <p:nvSpPr>
          <p:cNvPr id="229" name="CustomShape 15"/>
          <p:cNvSpPr/>
          <p:nvPr/>
        </p:nvSpPr>
        <p:spPr>
          <a:xfrm>
            <a:off x="4535640" y="1355400"/>
            <a:ext cx="2448000" cy="31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dadd"/>
          </a:solidFill>
          <a:ln w="25560">
            <a:solidFill>
              <a:srgbClr val="b53169"/>
            </a:solidFill>
            <a:round/>
          </a:ln>
        </p:spPr>
      </p:sp>
      <p:sp>
        <p:nvSpPr>
          <p:cNvPr id="230" name="CustomShape 16"/>
          <p:cNvSpPr/>
          <p:nvPr/>
        </p:nvSpPr>
        <p:spPr>
          <a:xfrm>
            <a:off x="6180120" y="3956040"/>
            <a:ext cx="703080" cy="297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fdddf"/>
          </a:solidFill>
          <a:ln w="25560">
            <a:solidFill>
              <a:srgbClr val="b53169"/>
            </a:solidFill>
            <a:round/>
          </a:ln>
        </p:spPr>
      </p:sp>
      <p:sp>
        <p:nvSpPr>
          <p:cNvPr id="231" name="CustomShape 17"/>
          <p:cNvSpPr/>
          <p:nvPr/>
        </p:nvSpPr>
        <p:spPr>
          <a:xfrm>
            <a:off x="3661560" y="4062960"/>
            <a:ext cx="633600" cy="3085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fdddf"/>
          </a:solidFill>
          <a:ln w="25560">
            <a:solidFill>
              <a:srgbClr val="b53169"/>
            </a:solidFill>
            <a:round/>
          </a:ln>
        </p:spPr>
      </p:sp>
      <p:sp>
        <p:nvSpPr>
          <p:cNvPr id="232" name="CustomShape 18"/>
          <p:cNvSpPr/>
          <p:nvPr/>
        </p:nvSpPr>
        <p:spPr>
          <a:xfrm>
            <a:off x="2718720" y="2910960"/>
            <a:ext cx="633600" cy="3085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fdddf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8" name="Grafik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60640"/>
            <a:ext cx="8172000" cy="46011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95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00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02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103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07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09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11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3" name="Grafik 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120" y="492120"/>
            <a:ext cx="3143520" cy="4191480"/>
          </a:xfrm>
          <a:prstGeom prst="rect">
            <a:avLst/>
          </a:prstGeom>
        </p:spPr>
      </p:pic>
      <p:pic>
        <p:nvPicPr>
          <p:cNvPr descr="" id="114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000" y="548640"/>
            <a:ext cx="2330280" cy="4142880"/>
          </a:xfrm>
          <a:prstGeom prst="rect">
            <a:avLst/>
          </a:prstGeom>
        </p:spPr>
      </p:pic>
      <p:pic>
        <p:nvPicPr>
          <p:cNvPr descr="" id="115" name="Grafik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40000" y="476640"/>
            <a:ext cx="2975400" cy="42105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708000" y="4600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SCOPING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01200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RESEARCH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5742720" y="5367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19" name="CustomShape 4"/>
          <p:cNvSpPr/>
          <p:nvPr/>
        </p:nvSpPr>
        <p:spPr>
          <a:xfrm>
            <a:off x="6164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SYNTHESIS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7209000" y="2277000"/>
            <a:ext cx="59796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21" name="CustomShape 6"/>
          <p:cNvSpPr/>
          <p:nvPr/>
        </p:nvSpPr>
        <p:spPr>
          <a:xfrm>
            <a:off x="3708000" y="400068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DESIGN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6735600" y="4311360"/>
            <a:ext cx="935640" cy="3956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23" name="CustomShape 8"/>
          <p:cNvSpPr/>
          <p:nvPr/>
        </p:nvSpPr>
        <p:spPr>
          <a:xfrm>
            <a:off x="1331640" y="299700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 sz="1750">
                <a:solidFill>
                  <a:srgbClr val="ffffff"/>
                </a:solidFill>
                <a:latin typeface="Arial"/>
              </a:rPr>
              <a:t>PROTOTYPE</a:t>
            </a:r>
            <a:endParaRPr/>
          </a:p>
        </p:txBody>
      </p:sp>
      <p:sp>
        <p:nvSpPr>
          <p:cNvPr id="124" name="CustomShape 9"/>
          <p:cNvSpPr/>
          <p:nvPr/>
        </p:nvSpPr>
        <p:spPr>
          <a:xfrm>
            <a:off x="3477600" y="4484160"/>
            <a:ext cx="76680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  <p:sp>
        <p:nvSpPr>
          <p:cNvPr id="125" name="CustomShape 10"/>
          <p:cNvSpPr/>
          <p:nvPr/>
        </p:nvSpPr>
        <p:spPr>
          <a:xfrm>
            <a:off x="1391040" y="1404360"/>
            <a:ext cx="1656000" cy="791640"/>
          </a:xfrm>
          <a:prstGeom prst="roundRect">
            <a:avLst>
              <a:gd fmla="val 16667" name="adj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Arial"/>
              </a:rPr>
              <a:t>VALIDATE</a:t>
            </a:r>
            <a:endParaRPr/>
          </a:p>
        </p:txBody>
      </p:sp>
      <p:sp>
        <p:nvSpPr>
          <p:cNvPr id="126" name="CustomShape 11"/>
          <p:cNvSpPr/>
          <p:nvPr/>
        </p:nvSpPr>
        <p:spPr>
          <a:xfrm>
            <a:off x="2269800" y="2935440"/>
            <a:ext cx="692280" cy="373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438f"/>
          </a:solidFill>
          <a:ln w="25560">
            <a:solidFill>
              <a:srgbClr val="b53169"/>
            </a:solidFill>
            <a:round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