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54" r:id="rId3"/>
    <p:sldId id="266" r:id="rId4"/>
    <p:sldId id="346" r:id="rId5"/>
    <p:sldId id="348" r:id="rId6"/>
    <p:sldId id="345" r:id="rId7"/>
    <p:sldId id="349" r:id="rId8"/>
    <p:sldId id="350" r:id="rId9"/>
    <p:sldId id="351" r:id="rId10"/>
    <p:sldId id="352" r:id="rId11"/>
    <p:sldId id="35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05264-5D2A-431F-9300-9FD509E1FD07}" v="87" dt="2024-06-20T16:40:08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7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1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6/19/2024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http://www.st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eo.st.com/toolbox/shortcuts/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landryST/Internship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/>
              <a:t>Présentation </a:t>
            </a:r>
            <a:r>
              <a:rPr lang="fr-FR" b="0"/>
              <a:t>et conclusion du </a:t>
            </a:r>
            <a:r>
              <a:rPr lang="fr-FR" b="0" dirty="0"/>
              <a:t>stage</a:t>
            </a:r>
            <a:endParaRPr lang="en-US" b="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Landry</a:t>
            </a:r>
          </a:p>
          <a:p>
            <a:endParaRPr lang="en-US" dirty="0"/>
          </a:p>
        </p:txBody>
      </p:sp>
      <p:pic>
        <p:nvPicPr>
          <p:cNvPr id="2" name="Picture Placeholder 17">
            <a:extLst>
              <a:ext uri="{FF2B5EF4-FFF2-40B4-BE49-F238E27FC236}">
                <a16:creationId xmlns:a16="http://schemas.microsoft.com/office/drawing/2014/main" id="{59E68F32-F4D2-9692-EE4A-CA3DD03E24A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8" r="24238"/>
          <a:stretch>
            <a:fillRect/>
          </a:stretch>
        </p:blipFill>
        <p:spPr>
          <a:xfrm>
            <a:off x="438150" y="0"/>
            <a:ext cx="6281738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770CF-0D88-26E5-FCCA-B971CED3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304924"/>
            <a:ext cx="11591925" cy="4608512"/>
          </a:xfrm>
        </p:spPr>
        <p:txBody>
          <a:bodyPr/>
          <a:lstStyle/>
          <a:p>
            <a:r>
              <a:rPr lang="fr-FR" dirty="0"/>
              <a:t>Qu’avez-vous appris ? </a:t>
            </a:r>
          </a:p>
          <a:p>
            <a:pPr lvl="1"/>
            <a:r>
              <a:rPr lang="fr-FR" dirty="0"/>
              <a:t>En compétences techniques</a:t>
            </a:r>
          </a:p>
          <a:p>
            <a:pPr lvl="1"/>
            <a:r>
              <a:rPr lang="fr-FR" dirty="0"/>
              <a:t>En connaissances sur ST, le domaine industriel en sécurité, le métier d’ingénieur en cryptographie ou en attaque.</a:t>
            </a:r>
          </a:p>
          <a:p>
            <a:pPr lvl="1"/>
            <a:endParaRPr lang="fr-FR" dirty="0"/>
          </a:p>
          <a:p>
            <a:r>
              <a:rPr lang="fr-FR" dirty="0"/>
              <a:t>Est-ce que vous préférez réfléchir à de nouvelles attaques ou plutôt défense ? </a:t>
            </a:r>
          </a:p>
          <a:p>
            <a:endParaRPr lang="fr-FR" dirty="0"/>
          </a:p>
          <a:p>
            <a:r>
              <a:rPr lang="fr-FR" dirty="0"/>
              <a:t>Comment s’est passé le stage ?</a:t>
            </a:r>
          </a:p>
          <a:p>
            <a:pPr lvl="1"/>
            <a:r>
              <a:rPr lang="fr-FR" dirty="0"/>
              <a:t>Trop vite, pas assez, c’était cool</a:t>
            </a:r>
          </a:p>
          <a:p>
            <a:pPr lvl="1"/>
            <a:r>
              <a:rPr lang="fr-FR" dirty="0"/>
              <a:t>Ce que vous avez le plus aimé ? </a:t>
            </a:r>
          </a:p>
          <a:p>
            <a:pPr lvl="1"/>
            <a:r>
              <a:rPr lang="fr-FR" dirty="0"/>
              <a:t>Ce qu’il faut améliorer 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E20FC-1BAC-A0C2-6EF6-2EB9F920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Vos ressentis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8D0FBB-1A56-D818-3986-52137637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36FBE-4783-D22B-9665-A1986F9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8DEF53-6BA0-4AE0-82C9-7FF45CA58409}"/>
              </a:ext>
            </a:extLst>
          </p:cNvPr>
          <p:cNvGrpSpPr/>
          <p:nvPr/>
        </p:nvGrpSpPr>
        <p:grpSpPr>
          <a:xfrm>
            <a:off x="2771951" y="4347316"/>
            <a:ext cx="6420472" cy="952500"/>
            <a:chOff x="2414184" y="4286537"/>
            <a:chExt cx="6420472" cy="9525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E95F74-78DE-4723-99D9-0EDA05B8C438}"/>
                </a:ext>
              </a:extLst>
            </p:cNvPr>
            <p:cNvSpPr txBox="1"/>
            <p:nvPr/>
          </p:nvSpPr>
          <p:spPr>
            <a:xfrm>
              <a:off x="3366684" y="4470400"/>
              <a:ext cx="54679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Find out more at </a:t>
              </a:r>
              <a:r>
                <a:rPr lang="en-US" sz="3200" dirty="0">
                  <a:solidFill>
                    <a:schemeClr val="accent3"/>
                  </a:solidFill>
                  <a:hlinkClick r:id="rId3"/>
                </a:rPr>
                <a:t>www.st.com</a:t>
              </a:r>
              <a:endParaRPr lang="en-US" sz="3200" dirty="0">
                <a:solidFill>
                  <a:schemeClr val="accent3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94DF564-4D7F-4CB2-B602-D07487BF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4184" y="4286537"/>
              <a:ext cx="952500" cy="9525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C11AC4-D72E-45C2-987A-176079AF51FB}"/>
              </a:ext>
            </a:extLst>
          </p:cNvPr>
          <p:cNvGrpSpPr/>
          <p:nvPr/>
        </p:nvGrpSpPr>
        <p:grpSpPr>
          <a:xfrm>
            <a:off x="13050574" y="0"/>
            <a:ext cx="5935784" cy="2385268"/>
            <a:chOff x="13050574" y="0"/>
            <a:chExt cx="5935784" cy="23852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DC11DF-C48E-453F-A1B5-A6649B8DB2FF}"/>
                </a:ext>
              </a:extLst>
            </p:cNvPr>
            <p:cNvSpPr txBox="1"/>
            <p:nvPr/>
          </p:nvSpPr>
          <p:spPr>
            <a:xfrm>
              <a:off x="13050574" y="0"/>
              <a:ext cx="5935784" cy="23852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0" rtlCol="0">
              <a:spAutoFit/>
            </a:bodyPr>
            <a:lstStyle/>
            <a:p>
              <a:r>
                <a:rPr lang="en-US" sz="2400" dirty="0"/>
                <a:t>You can personalize this </a:t>
              </a:r>
            </a:p>
            <a:p>
              <a:r>
                <a:rPr lang="en-US" sz="2400" dirty="0"/>
                <a:t>last page with a short link</a:t>
              </a:r>
            </a:p>
            <a:p>
              <a:r>
                <a:rPr lang="en-US" sz="2400" dirty="0"/>
                <a:t>(ex. </a:t>
              </a:r>
              <a:r>
                <a:rPr lang="en-US" sz="2400" dirty="0">
                  <a:solidFill>
                    <a:schemeClr val="accent3"/>
                  </a:solidFill>
                </a:rPr>
                <a:t>www.st.com/shortlink</a:t>
              </a:r>
              <a:r>
                <a:rPr lang="en-US" sz="2400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/>
                <a:t>You can find a complete list of </a:t>
              </a:r>
              <a:br>
                <a:rPr lang="en-US" sz="2400" dirty="0"/>
              </a:br>
              <a:r>
                <a:rPr lang="en-US" sz="2400" dirty="0"/>
                <a:t>st.com short links on this page:</a:t>
              </a:r>
            </a:p>
            <a:p>
              <a:r>
                <a:rPr lang="en-US" sz="2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http://seo.st.com/toolbox/shortcuts/</a:t>
              </a:r>
              <a:endParaRPr lang="en-US" sz="2400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17AADF4-D9A4-4FB4-955B-6A59A64BA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92580" y="216897"/>
              <a:ext cx="770076" cy="770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D799EE-9081-9C73-F312-766EB2DF0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26217"/>
              </p:ext>
            </p:extLst>
          </p:nvPr>
        </p:nvGraphicFramePr>
        <p:xfrm>
          <a:off x="973093" y="1219864"/>
          <a:ext cx="10411901" cy="487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56">
                  <a:extLst>
                    <a:ext uri="{9D8B030D-6E8A-4147-A177-3AD203B41FA5}">
                      <a16:colId xmlns:a16="http://schemas.microsoft.com/office/drawing/2014/main" val="1464134751"/>
                    </a:ext>
                  </a:extLst>
                </a:gridCol>
                <a:gridCol w="4561367">
                  <a:extLst>
                    <a:ext uri="{9D8B030D-6E8A-4147-A177-3AD203B41FA5}">
                      <a16:colId xmlns:a16="http://schemas.microsoft.com/office/drawing/2014/main" val="259847832"/>
                    </a:ext>
                  </a:extLst>
                </a:gridCol>
                <a:gridCol w="4061178">
                  <a:extLst>
                    <a:ext uri="{9D8B030D-6E8A-4147-A177-3AD203B41FA5}">
                      <a16:colId xmlns:a16="http://schemas.microsoft.com/office/drawing/2014/main" val="1491895698"/>
                    </a:ext>
                  </a:extLst>
                </a:gridCol>
              </a:tblGrid>
              <a:tr h="5188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Durée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Contenu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Compétences/connaissances acquises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11391"/>
                  </a:ext>
                </a:extLst>
              </a:tr>
              <a:tr h="184815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 jours</a:t>
                      </a:r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De lundi matin à mardi après-midi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Présentation cryptologie dans les puces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Présentation du stage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/>
                        <a:t>Lire cours python sur </a:t>
                      </a:r>
                      <a:r>
                        <a:rPr lang="fr-FR" sz="16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</a:t>
                      </a:r>
                      <a:r>
                        <a:rPr lang="fr-FR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+ tuto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/>
                        <a:t>Papier crayon : chiffrement de César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/>
                        <a:t>Implémenter en python le chiffrement de César et le tester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Comprendre l’environnement de travail – la sécurité dans le monde industriel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600" dirty="0"/>
                        <a:t>Notions de cryptologie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Bases en python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Réflexion algorithmique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/>
                        <a:t>Mathématiques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27767"/>
                  </a:ext>
                </a:extLst>
              </a:tr>
              <a:tr h="948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 jours</a:t>
                      </a:r>
                    </a:p>
                    <a:p>
                      <a:pPr algn="ctr"/>
                      <a:r>
                        <a:rPr lang="fr-FR" sz="1600" dirty="0"/>
                        <a:t> </a:t>
                      </a:r>
                    </a:p>
                    <a:p>
                      <a:pPr algn="ctr"/>
                      <a:r>
                        <a:rPr lang="fr-FR" sz="1600" dirty="0"/>
                        <a:t>De mercredi matin à jeudi après-midi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Réfléchir à une ou des contre-mesures contre l’attaque par analyse fréquentielle (papier/crayon)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Coder et tester sa/ses contre-mesures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Réflexion sur un sujet en cryptographie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Autonomie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36765"/>
                  </a:ext>
                </a:extLst>
              </a:tr>
              <a:tr h="948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½  jour</a:t>
                      </a:r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Vendredi matin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Visite du </a:t>
                      </a:r>
                      <a:r>
                        <a:rPr lang="fr-FR" sz="1600" dirty="0" err="1"/>
                        <a:t>CSLab</a:t>
                      </a:r>
                      <a:r>
                        <a:rPr lang="fr-FR" sz="1600" dirty="0"/>
                        <a:t> attaques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Conclusion – résultats Vs ingénieurs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Vos ressentis sur le stage +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/>
                        <a:t>Restitution des connaissances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484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955227-CF73-C526-176F-897464E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fr-FR" dirty="0">
                <a:latin typeface="Arial" panose="020B0604020202020204" pitchFamily="34" charset="0"/>
              </a:rPr>
              <a:t>Sujet de stage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C6E84-A659-2957-97B9-CE485ADECE32}"/>
              </a:ext>
            </a:extLst>
          </p:cNvPr>
          <p:cNvSpPr txBox="1"/>
          <p:nvPr/>
        </p:nvSpPr>
        <p:spPr>
          <a:xfrm>
            <a:off x="2043531" y="1474505"/>
            <a:ext cx="2402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0" i="0" dirty="0">
                <a:solidFill>
                  <a:srgbClr val="000000"/>
                </a:solidFill>
                <a:effectLst/>
              </a:rPr>
              <a:t>Bienvenue dans ce nouveau stage orienté cryptologie au sein de l'équipe d'architecture sécurité de l'entreprise STMicroelectronics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588796-E79F-ADED-2318-89E62CC7D8D8}"/>
              </a:ext>
            </a:extLst>
          </p:cNvPr>
          <p:cNvSpPr/>
          <p:nvPr/>
        </p:nvSpPr>
        <p:spPr>
          <a:xfrm>
            <a:off x="4978117" y="1743656"/>
            <a:ext cx="1573619" cy="10313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fr-FR" dirty="0"/>
              <a:t>Chiffrement de César</a:t>
            </a:r>
            <a:endParaRPr lang="en-US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BF23D-6D1C-230C-985F-13E87E82E5C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6489" y="2259335"/>
            <a:ext cx="531628" cy="0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39BBF-69F8-5754-E2D8-1104AC427E9F}"/>
              </a:ext>
            </a:extLst>
          </p:cNvPr>
          <p:cNvCxnSpPr/>
          <p:nvPr/>
        </p:nvCxnSpPr>
        <p:spPr>
          <a:xfrm>
            <a:off x="6551736" y="2259335"/>
            <a:ext cx="531628" cy="0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D85C8-5B6C-94DB-86ED-6248C66252D4}"/>
              </a:ext>
            </a:extLst>
          </p:cNvPr>
          <p:cNvSpPr txBox="1"/>
          <p:nvPr/>
        </p:nvSpPr>
        <p:spPr>
          <a:xfrm>
            <a:off x="7221587" y="1474505"/>
            <a:ext cx="2530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Eihqyhqhq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ydqfh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fhqwur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vhqwhqph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vrxufh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guxqjolhu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gxh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vrxufh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gduwqjolhu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frqwhqwlrq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vhuylfh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wuhvwhqfh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vwuhqjwkxpohv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Graphic 13" descr="Old Key with solid fill">
            <a:extLst>
              <a:ext uri="{FF2B5EF4-FFF2-40B4-BE49-F238E27FC236}">
                <a16:creationId xmlns:a16="http://schemas.microsoft.com/office/drawing/2014/main" id="{FB3F98FA-1724-19C4-654D-F6C170DAD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2661" y="2830520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EDD709-AFCC-2E94-3173-4ED8AC5673D9}"/>
              </a:ext>
            </a:extLst>
          </p:cNvPr>
          <p:cNvSpPr txBox="1"/>
          <p:nvPr/>
        </p:nvSpPr>
        <p:spPr>
          <a:xfrm>
            <a:off x="5773787" y="2880764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= 3</a:t>
            </a:r>
            <a:endParaRPr lang="en-US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370194-2C6B-65F3-F50B-7E4BE9CDCE2B}"/>
              </a:ext>
            </a:extLst>
          </p:cNvPr>
          <p:cNvSpPr/>
          <p:nvPr/>
        </p:nvSpPr>
        <p:spPr>
          <a:xfrm>
            <a:off x="7700051" y="3841814"/>
            <a:ext cx="1573619" cy="10313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fr-FR" dirty="0"/>
              <a:t>Analyse fréquentielle</a:t>
            </a:r>
            <a:endParaRPr lang="en-US" dirty="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67E194-4558-7F09-2D15-A219D81C5DC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486861" y="3044165"/>
            <a:ext cx="1" cy="797649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7D3B98-53AA-2ECB-C174-1DDCE9F2C9CA}"/>
              </a:ext>
            </a:extLst>
          </p:cNvPr>
          <p:cNvCxnSpPr>
            <a:stCxn id="16" idx="1"/>
            <a:endCxn id="6" idx="2"/>
          </p:cNvCxnSpPr>
          <p:nvPr/>
        </p:nvCxnSpPr>
        <p:spPr>
          <a:xfrm rot="10800000">
            <a:off x="3245011" y="3044165"/>
            <a:ext cx="4455041" cy="1313328"/>
          </a:xfrm>
          <a:prstGeom prst="bentConnector2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D9F71D-6549-E974-2421-028D98361687}"/>
              </a:ext>
            </a:extLst>
          </p:cNvPr>
          <p:cNvSpPr txBox="1"/>
          <p:nvPr/>
        </p:nvSpPr>
        <p:spPr>
          <a:xfrm>
            <a:off x="1159533" y="5405911"/>
            <a:ext cx="932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Introduction à la cryptographie</a:t>
            </a:r>
          </a:p>
          <a:p>
            <a:pPr algn="ctr"/>
            <a:r>
              <a:rPr lang="fr-FR" dirty="0"/>
              <a:t>Etude de la résistance d’un algorithme de chiffrement </a:t>
            </a:r>
            <a:r>
              <a:rPr lang="fr-FR"/>
              <a:t>symétrique contre</a:t>
            </a:r>
            <a:r>
              <a:rPr lang="fr-FR" dirty="0"/>
              <a:t> la cryptanalyse 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597B-D3E7-89C8-908A-2F084A95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Visite du </a:t>
            </a:r>
            <a:r>
              <a:rPr lang="fr-FR" dirty="0" err="1"/>
              <a:t>CSLab</a:t>
            </a:r>
            <a:r>
              <a:rPr lang="fr-FR" dirty="0"/>
              <a:t> à la fin du stage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4F893-87B0-86C5-BBB6-76E6878521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597B-D3E7-89C8-908A-2F084A95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Vos techniques versus celles d’un ingénieur en cryptographie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4F893-87B0-86C5-BBB6-76E6878521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2">
            <a:extLst>
              <a:ext uri="{FF2B5EF4-FFF2-40B4-BE49-F238E27FC236}">
                <a16:creationId xmlns:a16="http://schemas.microsoft.com/office/drawing/2014/main" id="{03903B11-0422-4182-97D0-79791B122B17}"/>
              </a:ext>
            </a:extLst>
          </p:cNvPr>
          <p:cNvGrpSpPr/>
          <p:nvPr/>
        </p:nvGrpSpPr>
        <p:grpSpPr>
          <a:xfrm>
            <a:off x="5115014" y="2724111"/>
            <a:ext cx="1902956" cy="1902956"/>
            <a:chOff x="5149010" y="2724110"/>
            <a:chExt cx="1902956" cy="190295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416C3F62-A6A6-433C-9E34-BADC5C424F6C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grpFill/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타원 1">
              <a:extLst>
                <a:ext uri="{FF2B5EF4-FFF2-40B4-BE49-F238E27FC236}">
                  <a16:creationId xmlns:a16="http://schemas.microsoft.com/office/drawing/2014/main" id="{1E3B7C0E-4F4C-46DD-ACD5-4267CC9F296F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그룹 4">
            <a:extLst>
              <a:ext uri="{FF2B5EF4-FFF2-40B4-BE49-F238E27FC236}">
                <a16:creationId xmlns:a16="http://schemas.microsoft.com/office/drawing/2014/main" id="{A4C395CC-EE6A-4344-9A30-DB73FF747C9D}"/>
              </a:ext>
            </a:extLst>
          </p:cNvPr>
          <p:cNvGrpSpPr/>
          <p:nvPr/>
        </p:nvGrpSpPr>
        <p:grpSpPr>
          <a:xfrm>
            <a:off x="7884863" y="3099590"/>
            <a:ext cx="1152000" cy="1152000"/>
            <a:chOff x="7547046" y="3129385"/>
            <a:chExt cx="1152000" cy="1152000"/>
          </a:xfrm>
        </p:grpSpPr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1E26AA8C-5C35-4C37-B62F-CD46D9F02D87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lumMod val="25000"/>
                <a:lumOff val="75000"/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타원 39">
              <a:extLst>
                <a:ext uri="{FF2B5EF4-FFF2-40B4-BE49-F238E27FC236}">
                  <a16:creationId xmlns:a16="http://schemas.microsoft.com/office/drawing/2014/main" id="{8CC00FD9-7BCC-4394-81BC-0FCE7143E0A9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직선 연결선 5">
            <a:extLst>
              <a:ext uri="{FF2B5EF4-FFF2-40B4-BE49-F238E27FC236}">
                <a16:creationId xmlns:a16="http://schemas.microsoft.com/office/drawing/2014/main" id="{E290EFF4-06D2-4BAB-9DC3-A4A52FE1D927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7017970" y="3675589"/>
            <a:ext cx="866893" cy="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" name="그룹 9">
            <a:extLst>
              <a:ext uri="{FF2B5EF4-FFF2-40B4-BE49-F238E27FC236}">
                <a16:creationId xmlns:a16="http://schemas.microsoft.com/office/drawing/2014/main" id="{780904AA-C05E-40E7-B27A-E7D94D870142}"/>
              </a:ext>
            </a:extLst>
          </p:cNvPr>
          <p:cNvGrpSpPr/>
          <p:nvPr/>
        </p:nvGrpSpPr>
        <p:grpSpPr>
          <a:xfrm>
            <a:off x="3096121" y="3103198"/>
            <a:ext cx="1152000" cy="1152000"/>
            <a:chOff x="3517627" y="3101123"/>
            <a:chExt cx="1152000" cy="1152000"/>
          </a:xfrm>
        </p:grpSpPr>
        <p:sp>
          <p:nvSpPr>
            <p:cNvPr id="86" name="Oval 10">
              <a:extLst>
                <a:ext uri="{FF2B5EF4-FFF2-40B4-BE49-F238E27FC236}">
                  <a16:creationId xmlns:a16="http://schemas.microsoft.com/office/drawing/2014/main" id="{BFA5CFF3-A7F9-4AE7-9F18-65F08DEF10DD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1">
                <a:lumMod val="25000"/>
                <a:lumOff val="75000"/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타원 58">
              <a:extLst>
                <a:ext uri="{FF2B5EF4-FFF2-40B4-BE49-F238E27FC236}">
                  <a16:creationId xmlns:a16="http://schemas.microsoft.com/office/drawing/2014/main" id="{F712CFC8-2B49-4F0A-92A6-8E7CC267B891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8" name="그룹 12">
            <a:extLst>
              <a:ext uri="{FF2B5EF4-FFF2-40B4-BE49-F238E27FC236}">
                <a16:creationId xmlns:a16="http://schemas.microsoft.com/office/drawing/2014/main" id="{62E915B2-678D-4EE7-AA87-EFE93B17D01A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9F78BB81-C781-48B9-B767-9DE9FD9BA66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bg2">
                <a:lumMod val="75000"/>
                <a:alpha val="7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타원 59">
              <a:extLst>
                <a:ext uri="{FF2B5EF4-FFF2-40B4-BE49-F238E27FC236}">
                  <a16:creationId xmlns:a16="http://schemas.microsoft.com/office/drawing/2014/main" id="{AB3922F9-EEEC-4490-91EA-43AFA8BF1FAA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그룹 10">
            <a:extLst>
              <a:ext uri="{FF2B5EF4-FFF2-40B4-BE49-F238E27FC236}">
                <a16:creationId xmlns:a16="http://schemas.microsoft.com/office/drawing/2014/main" id="{0685A773-374E-4AB7-B6AC-3950EF8D63A5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92" name="Oval 10">
              <a:extLst>
                <a:ext uri="{FF2B5EF4-FFF2-40B4-BE49-F238E27FC236}">
                  <a16:creationId xmlns:a16="http://schemas.microsoft.com/office/drawing/2014/main" id="{36C97B12-9D38-412F-96DC-3CE3793A9BE1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bg2">
                <a:lumMod val="75000"/>
                <a:alpha val="7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타원 61">
              <a:extLst>
                <a:ext uri="{FF2B5EF4-FFF2-40B4-BE49-F238E27FC236}">
                  <a16:creationId xmlns:a16="http://schemas.microsoft.com/office/drawing/2014/main" id="{13F58043-4C6D-4B10-96AB-559B86FAF569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4" name="직선 연결선 62">
            <a:extLst>
              <a:ext uri="{FF2B5EF4-FFF2-40B4-BE49-F238E27FC236}">
                <a16:creationId xmlns:a16="http://schemas.microsoft.com/office/drawing/2014/main" id="{275CBF47-02DC-449D-A71E-9446EB84ECBD}"/>
              </a:ext>
            </a:extLst>
          </p:cNvPr>
          <p:cNvCxnSpPr>
            <a:cxnSpLocks/>
            <a:stCxn id="72" idx="2"/>
            <a:endCxn id="87" idx="2"/>
          </p:cNvCxnSpPr>
          <p:nvPr/>
        </p:nvCxnSpPr>
        <p:spPr>
          <a:xfrm flipH="1">
            <a:off x="4248122" y="3675590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직선 연결선 63">
            <a:extLst>
              <a:ext uri="{FF2B5EF4-FFF2-40B4-BE49-F238E27FC236}">
                <a16:creationId xmlns:a16="http://schemas.microsoft.com/office/drawing/2014/main" id="{BB632594-3A03-434E-99E9-6916EA3C22FE}"/>
              </a:ext>
            </a:extLst>
          </p:cNvPr>
          <p:cNvCxnSpPr>
            <a:cxnSpLocks/>
            <a:stCxn id="87" idx="6"/>
          </p:cNvCxnSpPr>
          <p:nvPr/>
        </p:nvCxnSpPr>
        <p:spPr>
          <a:xfrm flipH="1" flipV="1">
            <a:off x="1804472" y="3677124"/>
            <a:ext cx="1291650" cy="2074"/>
          </a:xfrm>
          <a:prstGeom prst="line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직선 연결선 64">
            <a:extLst>
              <a:ext uri="{FF2B5EF4-FFF2-40B4-BE49-F238E27FC236}">
                <a16:creationId xmlns:a16="http://schemas.microsoft.com/office/drawing/2014/main" id="{C02FF220-C446-42AB-8B7C-217B42A4E9B3}"/>
              </a:ext>
            </a:extLst>
          </p:cNvPr>
          <p:cNvCxnSpPr/>
          <p:nvPr/>
        </p:nvCxnSpPr>
        <p:spPr>
          <a:xfrm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2098A51-9646-462D-8807-182443C6B1A6}"/>
              </a:ext>
            </a:extLst>
          </p:cNvPr>
          <p:cNvSpPr txBox="1"/>
          <p:nvPr/>
        </p:nvSpPr>
        <p:spPr>
          <a:xfrm>
            <a:off x="10267966" y="529086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Milo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1E7805-1023-48F1-84F5-EC602FA12B20}"/>
              </a:ext>
            </a:extLst>
          </p:cNvPr>
          <p:cNvSpPr txBox="1"/>
          <p:nvPr/>
        </p:nvSpPr>
        <p:spPr>
          <a:xfrm>
            <a:off x="5740121" y="240467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Secret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F8254A-6C71-4E9C-8DA0-3F0064F4ACF3}"/>
              </a:ext>
            </a:extLst>
          </p:cNvPr>
          <p:cNvSpPr txBox="1"/>
          <p:nvPr/>
        </p:nvSpPr>
        <p:spPr>
          <a:xfrm>
            <a:off x="5256145" y="3387840"/>
            <a:ext cx="168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Lettre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 “s”</a:t>
            </a:r>
          </a:p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position_alphabet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(“s”)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8B542-E4BE-F6FD-3FA9-0A84BACB73AF}"/>
              </a:ext>
            </a:extLst>
          </p:cNvPr>
          <p:cNvSpPr txBox="1"/>
          <p:nvPr/>
        </p:nvSpPr>
        <p:spPr>
          <a:xfrm>
            <a:off x="8017982" y="3441148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Lettre</a:t>
            </a:r>
            <a:r>
              <a:rPr lang="en-US" altLang="ko-KR" sz="1200" dirty="0"/>
              <a:t> X </a:t>
            </a:r>
          </a:p>
          <a:p>
            <a:pPr algn="ctr"/>
            <a:r>
              <a:rPr lang="en-US" altLang="ko-KR" sz="1200" dirty="0" err="1"/>
              <a:t>aléatoire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8B82D-A729-F0CF-0C26-260D88F296CA}"/>
              </a:ext>
            </a:extLst>
          </p:cNvPr>
          <p:cNvSpPr txBox="1"/>
          <p:nvPr/>
        </p:nvSpPr>
        <p:spPr>
          <a:xfrm>
            <a:off x="3208472" y="3453718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Entier</a:t>
            </a:r>
            <a:r>
              <a:rPr lang="en-US" altLang="ko-KR" sz="1200" dirty="0"/>
              <a:t>(s) </a:t>
            </a:r>
            <a:r>
              <a:rPr lang="en-US" altLang="ko-KR" sz="1200" dirty="0" err="1"/>
              <a:t>aléatoires</a:t>
            </a:r>
            <a:endParaRPr lang="en-US" altLang="ko-KR" sz="1200" dirty="0"/>
          </a:p>
        </p:txBody>
      </p:sp>
      <p:grpSp>
        <p:nvGrpSpPr>
          <p:cNvPr id="114" name="그룹 6">
            <a:extLst>
              <a:ext uri="{FF2B5EF4-FFF2-40B4-BE49-F238E27FC236}">
                <a16:creationId xmlns:a16="http://schemas.microsoft.com/office/drawing/2014/main" id="{0BEB7B1F-508B-85F8-0FD8-DB2C18ACD214}"/>
              </a:ext>
            </a:extLst>
          </p:cNvPr>
          <p:cNvGrpSpPr/>
          <p:nvPr/>
        </p:nvGrpSpPr>
        <p:grpSpPr>
          <a:xfrm>
            <a:off x="9967038" y="2141869"/>
            <a:ext cx="1008000" cy="1008000"/>
            <a:chOff x="8988825" y="2139525"/>
            <a:chExt cx="1008000" cy="1008000"/>
          </a:xfrm>
        </p:grpSpPr>
        <p:sp>
          <p:nvSpPr>
            <p:cNvPr id="115" name="Oval 10">
              <a:extLst>
                <a:ext uri="{FF2B5EF4-FFF2-40B4-BE49-F238E27FC236}">
                  <a16:creationId xmlns:a16="http://schemas.microsoft.com/office/drawing/2014/main" id="{80495243-EAF0-F816-A927-9DC8CF40FE52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bg2">
                <a:lumMod val="75000"/>
                <a:alpha val="7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타원 42">
              <a:extLst>
                <a:ext uri="{FF2B5EF4-FFF2-40B4-BE49-F238E27FC236}">
                  <a16:creationId xmlns:a16="http://schemas.microsoft.com/office/drawing/2014/main" id="{38FCC0AB-F944-D76B-BC3C-733B3E2D0DBD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그룹 7">
            <a:extLst>
              <a:ext uri="{FF2B5EF4-FFF2-40B4-BE49-F238E27FC236}">
                <a16:creationId xmlns:a16="http://schemas.microsoft.com/office/drawing/2014/main" id="{09FFF629-EEFB-EE30-5C50-BF625C845011}"/>
              </a:ext>
            </a:extLst>
          </p:cNvPr>
          <p:cNvGrpSpPr/>
          <p:nvPr/>
        </p:nvGrpSpPr>
        <p:grpSpPr>
          <a:xfrm>
            <a:off x="9967038" y="4210869"/>
            <a:ext cx="1008000" cy="1008000"/>
            <a:chOff x="8988825" y="4210868"/>
            <a:chExt cx="1008000" cy="1008000"/>
          </a:xfrm>
        </p:grpSpPr>
        <p:sp>
          <p:nvSpPr>
            <p:cNvPr id="118" name="Oval 10">
              <a:extLst>
                <a:ext uri="{FF2B5EF4-FFF2-40B4-BE49-F238E27FC236}">
                  <a16:creationId xmlns:a16="http://schemas.microsoft.com/office/drawing/2014/main" id="{44417B1B-4C52-C53C-1FFE-2A1EB2A02C75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bg2">
                <a:lumMod val="75000"/>
                <a:alpha val="7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타원 44">
              <a:extLst>
                <a:ext uri="{FF2B5EF4-FFF2-40B4-BE49-F238E27FC236}">
                  <a16:creationId xmlns:a16="http://schemas.microsoft.com/office/drawing/2014/main" id="{0ABF7766-6A4B-B395-DFE2-58B3551DFAFC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0" name="직선 연결선 8">
            <a:extLst>
              <a:ext uri="{FF2B5EF4-FFF2-40B4-BE49-F238E27FC236}">
                <a16:creationId xmlns:a16="http://schemas.microsoft.com/office/drawing/2014/main" id="{DB11B62F-FD75-1E66-D7FF-3CA66CF9ECBE}"/>
              </a:ext>
            </a:extLst>
          </p:cNvPr>
          <p:cNvCxnSpPr>
            <a:cxnSpLocks/>
          </p:cNvCxnSpPr>
          <p:nvPr/>
        </p:nvCxnSpPr>
        <p:spPr>
          <a:xfrm>
            <a:off x="9036862" y="3679199"/>
            <a:ext cx="1434174" cy="10641"/>
          </a:xfrm>
          <a:prstGeom prst="line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직선 연결선 11">
            <a:extLst>
              <a:ext uri="{FF2B5EF4-FFF2-40B4-BE49-F238E27FC236}">
                <a16:creationId xmlns:a16="http://schemas.microsoft.com/office/drawing/2014/main" id="{4FC3E03D-7D12-8143-5647-ED2F67BB59C7}"/>
              </a:ext>
            </a:extLst>
          </p:cNvPr>
          <p:cNvCxnSpPr/>
          <p:nvPr/>
        </p:nvCxnSpPr>
        <p:spPr>
          <a:xfrm>
            <a:off x="10471038" y="3147527"/>
            <a:ext cx="0" cy="1063343"/>
          </a:xfrm>
          <a:prstGeom prst="line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C0940BA-2966-49CA-CDC3-B719C149C48A}"/>
              </a:ext>
            </a:extLst>
          </p:cNvPr>
          <p:cNvSpPr txBox="1"/>
          <p:nvPr/>
        </p:nvSpPr>
        <p:spPr>
          <a:xfrm>
            <a:off x="10233631" y="186486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Max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957E68-327D-8675-FA4B-926E788FB742}"/>
              </a:ext>
            </a:extLst>
          </p:cNvPr>
          <p:cNvSpPr txBox="1"/>
          <p:nvPr/>
        </p:nvSpPr>
        <p:spPr>
          <a:xfrm>
            <a:off x="1478101" y="5290868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Amélie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ED5CF8-2A45-F28A-981E-C1E36D22480C}"/>
              </a:ext>
            </a:extLst>
          </p:cNvPr>
          <p:cNvSpPr txBox="1"/>
          <p:nvPr/>
        </p:nvSpPr>
        <p:spPr>
          <a:xfrm>
            <a:off x="1547100" y="18648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Eliot</a:t>
            </a:r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79D419-7482-7B76-0E57-03F9DC5406BB}"/>
              </a:ext>
            </a:extLst>
          </p:cNvPr>
          <p:cNvSpPr txBox="1"/>
          <p:nvPr/>
        </p:nvSpPr>
        <p:spPr>
          <a:xfrm>
            <a:off x="10002903" y="2432064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+ position de la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lettre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3A127E-C2A1-364D-6A6D-75E67B8D4AC3}"/>
              </a:ext>
            </a:extLst>
          </p:cNvPr>
          <p:cNvSpPr txBox="1"/>
          <p:nvPr/>
        </p:nvSpPr>
        <p:spPr>
          <a:xfrm>
            <a:off x="10002903" y="4490371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200" dirty="0">
                <a:solidFill>
                  <a:schemeClr val="bg2">
                    <a:lumMod val="10000"/>
                  </a:schemeClr>
                </a:solidFill>
              </a:rPr>
              <a:t>substituer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une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lettre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97F9629-34A6-468F-75EF-80DE18BAAD7E}"/>
                  </a:ext>
                </a:extLst>
              </p:cNvPr>
              <p:cNvSpPr txBox="1"/>
              <p:nvPr/>
            </p:nvSpPr>
            <p:spPr>
              <a:xfrm>
                <a:off x="1325837" y="4509364"/>
                <a:ext cx="925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ko-KR" sz="1200" b="0" dirty="0">
                    <a:solidFill>
                      <a:schemeClr val="bg2">
                        <a:lumMod val="10000"/>
                      </a:schemeClr>
                    </a:solidFill>
                  </a:rPr>
                  <a:t>Clé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ko-KR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altLang="ko-KR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altLang="ko-KR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ko-KR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ko-KR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97F9629-34A6-468F-75EF-80DE18BA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37" y="4509364"/>
                <a:ext cx="925350" cy="461665"/>
              </a:xfrm>
              <a:prstGeom prst="rect">
                <a:avLst/>
              </a:prstGeo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B8D15A34-E799-B58D-B2F1-B84C62747169}"/>
              </a:ext>
            </a:extLst>
          </p:cNvPr>
          <p:cNvSpPr txBox="1"/>
          <p:nvPr/>
        </p:nvSpPr>
        <p:spPr>
          <a:xfrm>
            <a:off x="1325837" y="2432063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200" dirty="0">
                <a:solidFill>
                  <a:schemeClr val="bg2">
                    <a:lumMod val="10000"/>
                  </a:schemeClr>
                </a:solidFill>
              </a:rPr>
              <a:t>Clé = </a:t>
            </a:r>
          </a:p>
          <a:p>
            <a:pPr algn="ctr"/>
            <a:r>
              <a:rPr lang="fr-FR" altLang="ko-KR" sz="1200" dirty="0">
                <a:solidFill>
                  <a:schemeClr val="bg2">
                    <a:lumMod val="10000"/>
                  </a:schemeClr>
                </a:solidFill>
              </a:rPr>
              <a:t>entier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Title 2">
            <a:extLst>
              <a:ext uri="{FF2B5EF4-FFF2-40B4-BE49-F238E27FC236}">
                <a16:creationId xmlns:a16="http://schemas.microsoft.com/office/drawing/2014/main" id="{78FB0C4E-5901-898E-FEA3-9D798CC57F34}"/>
              </a:ext>
            </a:extLst>
          </p:cNvPr>
          <p:cNvSpPr txBox="1">
            <a:spLocks/>
          </p:cNvSpPr>
          <p:nvPr/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fr-FR" dirty="0">
                <a:latin typeface="Arial" panose="020B0604020202020204" pitchFamily="34" charset="0"/>
              </a:rPr>
              <a:t>Vos techniques de défense</a:t>
            </a:r>
          </a:p>
        </p:txBody>
      </p:sp>
    </p:spTree>
    <p:extLst>
      <p:ext uri="{BB962C8B-B14F-4D97-AF65-F5344CB8AC3E}">
        <p14:creationId xmlns:p14="http://schemas.microsoft.com/office/powerpoint/2010/main" val="10069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" grpId="0"/>
      <p:bldP spid="2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ADD9-42BC-A66C-E220-62F9651A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techniques d’un ingénieur en cryptographie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7E2C74-77B0-9B04-458F-5FED2F449C05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270C9C-1890-5153-B723-AB1BE4711378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A521D2-577B-D04B-5DF3-3CE786390E9B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4ED68-E397-5A4D-A0BA-4BC3D830FB1D}"/>
              </a:ext>
            </a:extLst>
          </p:cNvPr>
          <p:cNvGrpSpPr/>
          <p:nvPr/>
        </p:nvGrpSpPr>
        <p:grpSpPr>
          <a:xfrm>
            <a:off x="1606261" y="3369609"/>
            <a:ext cx="1661112" cy="646331"/>
            <a:chOff x="1321973" y="3360816"/>
            <a:chExt cx="1661112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09D6BD-A04B-F0C7-1BA2-2C3EB0943DA8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7183F-2D6B-0A21-EFD7-FA3C5F9A40D9}"/>
                </a:ext>
              </a:extLst>
            </p:cNvPr>
            <p:cNvSpPr txBox="1"/>
            <p:nvPr/>
          </p:nvSpPr>
          <p:spPr>
            <a:xfrm>
              <a:off x="1321973" y="3360816"/>
              <a:ext cx="1591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Masquer la donnée secrète avec de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l’aléatoire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B8F74-7EB3-B934-65B3-052055519B51}"/>
              </a:ext>
            </a:extLst>
          </p:cNvPr>
          <p:cNvSpPr txBox="1"/>
          <p:nvPr/>
        </p:nvSpPr>
        <p:spPr>
          <a:xfrm>
            <a:off x="1556252" y="2837921"/>
            <a:ext cx="130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Masquage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40D844-5B75-17E1-6AD3-2BF6927A308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32B3E5-4205-E7AC-3501-038835E1ABF5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71B068-BAA7-51D6-536A-E400194FD151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FA7F6F-A6FC-DC0D-85D6-E176E5E0A58F}"/>
              </a:ext>
            </a:extLst>
          </p:cNvPr>
          <p:cNvGrpSpPr/>
          <p:nvPr/>
        </p:nvGrpSpPr>
        <p:grpSpPr>
          <a:xfrm>
            <a:off x="5358409" y="3007198"/>
            <a:ext cx="1618497" cy="646331"/>
            <a:chOff x="3233964" y="1635187"/>
            <a:chExt cx="16184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D42E22-28CC-14B9-67E1-929E6C0409E7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3B67BE-353C-FA9F-0409-5FDB2231EE9E}"/>
                </a:ext>
              </a:extLst>
            </p:cNvPr>
            <p:cNvSpPr txBox="1"/>
            <p:nvPr/>
          </p:nvSpPr>
          <p:spPr>
            <a:xfrm>
              <a:off x="3260919" y="1635187"/>
              <a:ext cx="1591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Diffuser </a:t>
              </a:r>
              <a:r>
                <a:rPr lang="en-US" altLang="ko-KR" sz="1200" dirty="0" err="1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l’information</a:t>
              </a:r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 secrète dans le message chiffré. 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2AFFF9-2157-F8CA-85B3-981EAFB7A243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215658-671B-1CE6-0AFF-70B71F9558E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7C3B01-05A3-51EB-F081-88BA977215B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7AACD7-4227-646E-D2AA-53683672E6E9}"/>
              </a:ext>
            </a:extLst>
          </p:cNvPr>
          <p:cNvGrpSpPr/>
          <p:nvPr/>
        </p:nvGrpSpPr>
        <p:grpSpPr>
          <a:xfrm>
            <a:off x="9150873" y="2492446"/>
            <a:ext cx="1616060" cy="1200329"/>
            <a:chOff x="3209446" y="1436563"/>
            <a:chExt cx="1616060" cy="1200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9B9EF-6F44-8ABA-8ED9-7B7C2E0F2CF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45C381-C10E-AB8B-4D41-CCED2D16A831}"/>
                </a:ext>
              </a:extLst>
            </p:cNvPr>
            <p:cNvSpPr txBox="1"/>
            <p:nvPr/>
          </p:nvSpPr>
          <p:spPr>
            <a:xfrm>
              <a:off x="3209446" y="1436563"/>
              <a:ext cx="15915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Ajouter</a:t>
              </a:r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du bruit dans le message chiffré. Il </a:t>
              </a:r>
              <a:r>
                <a:rPr lang="en-US" altLang="ko-KR" sz="1200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s’agit</a:t>
              </a:r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d’information</a:t>
              </a:r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supplémentaire</a:t>
              </a:r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inutile qui </a:t>
              </a:r>
              <a:r>
                <a:rPr lang="en-US" altLang="ko-KR" sz="1200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pollue</a:t>
              </a:r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le chiffré</a:t>
              </a:r>
              <a:endParaRPr lang="ko-KR" altLang="en-US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B79A18-4F5D-CA5A-7F1A-D770B90FCB21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35ED31-A0C4-E417-242B-11A57A42D9A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fr-FR" altLang="ko-KR" sz="1200" dirty="0">
                  <a:solidFill>
                    <a:schemeClr val="accent3"/>
                  </a:solidFill>
                  <a:cs typeface="Arial" pitchFamily="34" charset="0"/>
                </a:rPr>
                <a:t>Max a rajouté 2x plus de lettres au message chiffré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fr-FR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fr-FR" altLang="ko-KR" sz="1200" dirty="0">
                  <a:solidFill>
                    <a:schemeClr val="accent3"/>
                  </a:solidFill>
                  <a:cs typeface="Arial" pitchFamily="34" charset="0"/>
                </a:rPr>
                <a:t>Milo a rajouté des caractères spéciaux au message chiffré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20B2AB-745D-D1A5-98E4-62B8DFA32C0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Exemples</a:t>
              </a:r>
              <a:endPara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1" name="Graphic 40" descr="Soundwave with solid fill">
            <a:extLst>
              <a:ext uri="{FF2B5EF4-FFF2-40B4-BE49-F238E27FC236}">
                <a16:creationId xmlns:a16="http://schemas.microsoft.com/office/drawing/2014/main" id="{93846E1D-EA25-621B-6752-1BFC4AD6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2113" y="1871577"/>
            <a:ext cx="534820" cy="534820"/>
          </a:xfrm>
          <a:prstGeom prst="rect">
            <a:avLst/>
          </a:prstGeom>
        </p:spPr>
      </p:pic>
      <p:pic>
        <p:nvPicPr>
          <p:cNvPr id="43" name="Graphic 42" descr="Potion with solid fill">
            <a:extLst>
              <a:ext uri="{FF2B5EF4-FFF2-40B4-BE49-F238E27FC236}">
                <a16:creationId xmlns:a16="http://schemas.microsoft.com/office/drawing/2014/main" id="{2D6E00A9-9920-5CA6-0E2D-2053E0AB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339" y="2200939"/>
            <a:ext cx="534820" cy="534820"/>
          </a:xfrm>
          <a:prstGeom prst="rect">
            <a:avLst/>
          </a:prstGeom>
        </p:spPr>
      </p:pic>
      <p:pic>
        <p:nvPicPr>
          <p:cNvPr id="45" name="Graphic 44" descr="Party mask with solid fill">
            <a:extLst>
              <a:ext uri="{FF2B5EF4-FFF2-40B4-BE49-F238E27FC236}">
                <a16:creationId xmlns:a16="http://schemas.microsoft.com/office/drawing/2014/main" id="{750EA32B-149A-EF55-82D4-13AAFDAA8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052" y="2570511"/>
            <a:ext cx="534820" cy="5348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366F657-E480-DC5B-8CCA-949F8E7D47C8}"/>
              </a:ext>
            </a:extLst>
          </p:cNvPr>
          <p:cNvSpPr txBox="1"/>
          <p:nvPr/>
        </p:nvSpPr>
        <p:spPr>
          <a:xfrm>
            <a:off x="5318476" y="2492446"/>
            <a:ext cx="130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Diffusion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B64314-73B0-7F95-E589-3FB53F8F456A}"/>
              </a:ext>
            </a:extLst>
          </p:cNvPr>
          <p:cNvSpPr txBox="1"/>
          <p:nvPr/>
        </p:nvSpPr>
        <p:spPr>
          <a:xfrm>
            <a:off x="9106644" y="2063105"/>
            <a:ext cx="130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Bruit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1F578C-2324-C755-6CBC-64F6DB206C52}"/>
              </a:ext>
            </a:extLst>
          </p:cNvPr>
          <p:cNvGrpSpPr/>
          <p:nvPr/>
        </p:nvGrpSpPr>
        <p:grpSpPr>
          <a:xfrm>
            <a:off x="4917498" y="4315278"/>
            <a:ext cx="2357003" cy="1107996"/>
            <a:chOff x="2551705" y="4283314"/>
            <a:chExt cx="2357003" cy="11079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41FCC0-1F20-2290-3A0F-6F3F45897C0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Vous avez tous la possibilité d’attribuer une lettre unique pour plusieurs lettres du message clair (original)</a:t>
              </a:r>
              <a:endPara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F4C361-7F41-853E-54C5-975344D4927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i="1" dirty="0" err="1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Exemple</a:t>
              </a:r>
              <a:endParaRPr lang="ko-KR" altLang="en-US" sz="1200" i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08835-163F-801C-5B4D-EFF901178942}"/>
              </a:ext>
            </a:extLst>
          </p:cNvPr>
          <p:cNvGrpSpPr/>
          <p:nvPr/>
        </p:nvGrpSpPr>
        <p:grpSpPr>
          <a:xfrm>
            <a:off x="1028752" y="4678690"/>
            <a:ext cx="2357003" cy="1846659"/>
            <a:chOff x="2551705" y="4283314"/>
            <a:chExt cx="2357003" cy="184665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E03F1C-2C7A-3DD4-B82F-00EB6E4EDED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fr-FR" altLang="ko-KR" sz="1200" dirty="0">
                  <a:solidFill>
                    <a:schemeClr val="accent2"/>
                  </a:solidFill>
                  <a:cs typeface="Arial" pitchFamily="34" charset="0"/>
                </a:rPr>
                <a:t>Eliot génère un nombre aléatoire pour changer la clé à chaque lettre du message clair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fr-FR" altLang="ko-KR" sz="1200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fr-FR" altLang="ko-KR" sz="1200" dirty="0">
                  <a:solidFill>
                    <a:schemeClr val="accent2"/>
                  </a:solidFill>
                  <a:cs typeface="Arial" pitchFamily="34" charset="0"/>
                </a:rPr>
                <a:t>Amélie génère deux nombres aléatoires pour calculer une fonction affine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9C4250-FF38-9EFF-E5B1-1295B03B71E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i="1" dirty="0" err="1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rPr>
                <a:t>Exemples</a:t>
              </a:r>
              <a:endParaRPr lang="ko-KR" altLang="en-US" sz="1200" i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3FA88-5EC5-7FB2-5447-B8C6A6C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411645"/>
            <a:ext cx="11591925" cy="4608512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Le nombre de données aléatoires doit être optimisé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Plus d’aléa il y a plus le temps de calcul est rallongé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fr-FR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La place des données en mémoire doit être optimisée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Place physique limitée sur la puce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La donnée secrète doit être illisible/inaccessible pour un attaquant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Elle ne doit pas circuler en clair dans l’algorithme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fr-FR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L’aléatoire doit être aléatoire </a:t>
            </a:r>
          </a:p>
          <a:p>
            <a:pPr marL="269875" lvl="1" indent="0"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Pas de biais statistique exploitable pour un attaquant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A7E20-1AAC-E053-84B8-CACA1381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 et problématiques d’un ingénieur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67D4-4487-65EC-4D7E-BC94FB18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ressentis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34D38-81C2-B9FB-3D77-B3D2025C2B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6921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5299</TotalTime>
  <Words>572</Words>
  <Application>Microsoft Office PowerPoint</Application>
  <PresentationFormat>Widescreen</PresentationFormat>
  <Paragraphs>112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ST PowerPoint Template 16x9</vt:lpstr>
      <vt:lpstr>Présentation et conclusion du stage</vt:lpstr>
      <vt:lpstr>Organisation du stage</vt:lpstr>
      <vt:lpstr>Sujet de stage</vt:lpstr>
      <vt:lpstr>Visite du CSLab à la fin du stage</vt:lpstr>
      <vt:lpstr>Vos techniques versus celles d’un ingénieur en cryptographie</vt:lpstr>
      <vt:lpstr>PowerPoint Presentation</vt:lpstr>
      <vt:lpstr>Les techniques d’un ingénieur en cryptographie</vt:lpstr>
      <vt:lpstr>Les contraintes et problématiques d’un ingénieur</vt:lpstr>
      <vt:lpstr>Vos ressentis</vt:lpstr>
      <vt:lpstr>Vos ressentis</vt:lpstr>
      <vt:lpstr>Questions ?</vt:lpstr>
      <vt:lpstr>PowerPoint Presentation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stage d’une semaine – élèves de seconde</dc:title>
  <dc:creator>Simon LANDRY</dc:creator>
  <cp:keywords>Template v1.19</cp:keywords>
  <cp:lastModifiedBy>Simon LANDRY</cp:lastModifiedBy>
  <cp:revision>2</cp:revision>
  <dcterms:created xsi:type="dcterms:W3CDTF">2024-02-05T16:30:07Z</dcterms:created>
  <dcterms:modified xsi:type="dcterms:W3CDTF">2024-06-20T16:42:43Z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2024-02-06T14:32:53Z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6d198e81-7d06-4834-9f58-903511d17a7f</vt:lpwstr>
  </property>
  <property fmtid="{D5CDD505-2E9C-101B-9397-08002B2CF9AE}" pid="8" name="MSIP_Label_cf8c7287-838c-46dd-b281-b1140229e67a_ContentBits">
    <vt:lpwstr>0</vt:lpwstr>
  </property>
</Properties>
</file>