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G pixel 4x5" panose="00000400000000000000" pitchFamily="2" charset="0"/>
      <p:regular r:id="rId17"/>
    </p:embeddedFont>
    <p:embeddedFont>
      <p:font typeface="Stanger" panose="00000400000000000000" pitchFamily="2" charset="-79"/>
      <p:regular r:id="rId18"/>
      <p:bold r:id="rId19"/>
    </p:embeddedFont>
  </p:embeddedFontLst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4428-C21C-4349-9218-D6863F65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A9DE7-79F4-4280-9644-A44A97CB8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D79E2-B6F3-4AFA-B5CF-7473738D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44D-F745-4EB7-92F2-D8298E43F9CE}" type="datetimeFigureOut">
              <a:rPr lang="en-IL" smtClean="0"/>
              <a:t>31/05/2021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20AC-39B0-4624-A1B8-6DF6B7E8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D8C9F-F71C-40A4-ACDA-E87256A5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AEB-7700-4470-8510-87532B49FF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183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47F3-3AED-4E22-93BB-9DB92F79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4598F-D4F0-4D87-9822-0C6722AEA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22622-557B-43D3-B2ED-DF18D22C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44D-F745-4EB7-92F2-D8298E43F9CE}" type="datetimeFigureOut">
              <a:rPr lang="en-IL" smtClean="0"/>
              <a:t>31/05/2021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98FE0-79C3-49A1-AC34-0492C178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DD0B-E51C-4BF4-A3E3-354B7023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AEB-7700-4470-8510-87532B49FF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95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285E2-E5B4-4C4A-B88D-7D1DBC3C4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D293D-3281-4ED7-868E-AFB73B08E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B31A-2A5F-45A7-AB15-C79BA9D5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44D-F745-4EB7-92F2-D8298E43F9CE}" type="datetimeFigureOut">
              <a:rPr lang="en-IL" smtClean="0"/>
              <a:t>31/05/2021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1578-0D4E-43B7-8FF0-CA5697F5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AAA8-2262-4110-992C-EF5FEADB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AEB-7700-4470-8510-87532B49FF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477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3FAD-2B6A-42F4-85E8-9066B177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8867-9D8F-4E88-907A-FA7FE1955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60F1-2A5C-4436-ABEA-D08A34A4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44D-F745-4EB7-92F2-D8298E43F9CE}" type="datetimeFigureOut">
              <a:rPr lang="en-IL" smtClean="0"/>
              <a:t>31/05/2021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3FEF3-D90A-4807-9E67-3C988945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A7E4-B279-4283-8F0D-42E2AECC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AEB-7700-4470-8510-87532B49FF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598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CBD8-4483-4A6D-8807-E25226A5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6F66C-2CE8-4CB2-B325-2240050C4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1F85-9DDA-412F-96AB-83F929E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44D-F745-4EB7-92F2-D8298E43F9CE}" type="datetimeFigureOut">
              <a:rPr lang="en-IL" smtClean="0"/>
              <a:t>31/05/2021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4A26-E206-4A25-A76B-D5E3148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104DA-9001-4028-95BF-59C0D5F7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AEB-7700-4470-8510-87532B49FF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274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6FDD-A121-40AC-AF79-DAD5CA83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01AE-6A9F-44A1-9146-87C846D58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B7A9-4686-4D69-AF03-8432FF6F9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00226-F132-4622-B740-732DA17E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44D-F745-4EB7-92F2-D8298E43F9CE}" type="datetimeFigureOut">
              <a:rPr lang="en-IL" smtClean="0"/>
              <a:t>31/05/2021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DB790-24F0-4D3D-A3B1-5051B889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9106E-D1C0-478C-8E1F-05E39F66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AEB-7700-4470-8510-87532B49FF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407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2EAE-1643-46A9-B523-953E39CC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EF74E-3286-483B-AF5B-12703F202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0C2F0-509F-41BF-9E2D-77E670B4A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7AD5F-E659-4D77-A095-5931EFE7E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F37EA-23B9-4A69-9DB3-24071C802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CB105-01AB-4220-8A31-C07594CB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44D-F745-4EB7-92F2-D8298E43F9CE}" type="datetimeFigureOut">
              <a:rPr lang="en-IL" smtClean="0"/>
              <a:t>31/05/2021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7C7C1-6551-48FE-BB15-F92F357D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E1D56-2189-4632-967E-E1C9A745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AEB-7700-4470-8510-87532B49FF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372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E7BF-8F47-42F6-AABC-32807F31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F15CE-8E24-4166-923C-59A36C03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44D-F745-4EB7-92F2-D8298E43F9CE}" type="datetimeFigureOut">
              <a:rPr lang="en-IL" smtClean="0"/>
              <a:t>31/05/2021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37460-5E06-42ED-8095-288AFB51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22687-7772-465B-B0D5-7E3D90B1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AEB-7700-4470-8510-87532B49FF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586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AC83D-425F-4F19-B196-FE2272DF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44D-F745-4EB7-92F2-D8298E43F9CE}" type="datetimeFigureOut">
              <a:rPr lang="en-IL" smtClean="0"/>
              <a:t>31/05/2021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59FE9-1837-4334-976E-F6F17179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F2543-274A-413B-97A6-3EDDD409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AEB-7700-4470-8510-87532B49FF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6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0117-A02B-4ABB-AD00-A3F6CCF7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AE64-2B94-4F42-A9E7-0F4A6496F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F2973-D565-4845-A89B-254C5E864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31C6B-6C64-474F-A74E-C6C25DCB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44D-F745-4EB7-92F2-D8298E43F9CE}" type="datetimeFigureOut">
              <a:rPr lang="en-IL" smtClean="0"/>
              <a:t>31/05/2021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EF1BB-6238-4A95-AD6E-C66A6E5F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09E67-FE02-402C-9146-6D52E0C4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AEB-7700-4470-8510-87532B49FF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50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355A-483F-43D7-A9C0-CFD6D70F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694D9-692A-42A9-9783-B01A16E2E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4C9F1-ADBC-4C43-89E9-41DCF90CE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31508-E94F-4663-B9AB-38ED29A9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044D-F745-4EB7-92F2-D8298E43F9CE}" type="datetimeFigureOut">
              <a:rPr lang="en-IL" smtClean="0"/>
              <a:t>31/05/2021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4B5B7-1D29-47C8-B1C0-87B68768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97B8B-1C23-4C9C-B093-1AE7AF42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AEB-7700-4470-8510-87532B49FF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108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8A2D1-1DB8-4439-85DF-984360D9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6D878-B740-4D28-94BC-89DD4C142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883B-EBE2-4874-B048-541393C21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044D-F745-4EB7-92F2-D8298E43F9CE}" type="datetimeFigureOut">
              <a:rPr lang="en-IL" smtClean="0"/>
              <a:t>31/05/2021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2E660-9111-4791-9C14-279DFB627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B50E-DA8E-4A54-82B2-E0C338C21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2AEB-7700-4470-8510-87532B49FF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460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C050-2997-4B91-ACEC-ACAA918C3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047" y="1607736"/>
            <a:ext cx="8733905" cy="15151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bg1"/>
                </a:solidFill>
                <a:latin typeface="CG pixel 4x5" panose="00000400000000000000" pitchFamily="2" charset="0"/>
              </a:rPr>
              <a:t>Space Invaders Project</a:t>
            </a:r>
            <a:endParaRPr lang="en-IL" sz="4400" dirty="0">
              <a:solidFill>
                <a:schemeClr val="bg1"/>
              </a:solidFill>
              <a:latin typeface="CG pixel 4x5" panose="000004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953BB-5E05-48E9-B5E1-B92339FD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72" y="3584422"/>
            <a:ext cx="4260981" cy="923308"/>
          </a:xfrm>
        </p:spPr>
        <p:txBody>
          <a:bodyPr>
            <a:normAutofit/>
          </a:bodyPr>
          <a:lstStyle/>
          <a:p>
            <a:r>
              <a:rPr lang="he-IL" sz="36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אבן ברעוז</a:t>
            </a:r>
            <a:endParaRPr lang="en-IL" sz="3600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3EEFAA4-70B2-42F9-9030-5F28E136F512}"/>
              </a:ext>
            </a:extLst>
          </p:cNvPr>
          <p:cNvSpPr txBox="1">
            <a:spLocks/>
          </p:cNvSpPr>
          <p:nvPr/>
        </p:nvSpPr>
        <p:spPr>
          <a:xfrm>
            <a:off x="6670481" y="3584422"/>
            <a:ext cx="4260981" cy="923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סימון לבונסקי</a:t>
            </a:r>
            <a:endParaRPr lang="en-IL" sz="3600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BC5231A-E389-44C2-AAEB-BD5205AD8817}"/>
              </a:ext>
            </a:extLst>
          </p:cNvPr>
          <p:cNvSpPr txBox="1">
            <a:spLocks/>
          </p:cNvSpPr>
          <p:nvPr/>
        </p:nvSpPr>
        <p:spPr>
          <a:xfrm>
            <a:off x="3567166" y="4667850"/>
            <a:ext cx="4904126" cy="923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מדריך: אלון וורטהיימר</a:t>
            </a:r>
            <a:endParaRPr lang="en-IL" sz="3600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781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F725-FFC5-4852-A95A-CCD361EC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9450"/>
            <a:ext cx="10515600" cy="771093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תיאור האלגוריתם</a:t>
            </a:r>
            <a:endParaRPr lang="en-IL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C12F176-15FB-4249-9C81-7F3048A8A407}"/>
              </a:ext>
            </a:extLst>
          </p:cNvPr>
          <p:cNvSpPr txBox="1">
            <a:spLocks/>
          </p:cNvSpPr>
          <p:nvPr/>
        </p:nvSpPr>
        <p:spPr>
          <a:xfrm>
            <a:off x="1380932" y="1909277"/>
            <a:ext cx="9461240" cy="340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1800" b="1" dirty="0" err="1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אוביקט</a:t>
            </a:r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 המלבן מקבל מיקום של מטריצת המגינים ושולח </a:t>
            </a:r>
            <a:r>
              <a:rPr lang="en-US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OFFSET</a:t>
            </a:r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 למטריצה.</a:t>
            </a: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מטריצת המפלצות קובעת איזה פיקסל (בגודל 4</a:t>
            </a:r>
            <a:r>
              <a:rPr lang="en-US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X</a:t>
            </a:r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4) של המגינים קיים בדומה למטריצת החייזרים. ומקבלת חיווי על פגיעה מטיל של השחקן או מפצצה של החייזרים ומשנה את המטריצה בהתאם.</a:t>
            </a: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על מנת ליצור פגיעה מושלמת בפיקסלים מהפצצה או מהטיל אנו מיישרים את הפצצה ואת הטיל ואת הפיקסלים של המגינים לגריד של 4</a:t>
            </a:r>
            <a:r>
              <a:rPr lang="en-US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X</a:t>
            </a:r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4.</a:t>
            </a:r>
          </a:p>
          <a:p>
            <a:pPr algn="r" rtl="1"/>
            <a:endParaRPr lang="he-IL" sz="1800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  <a:p>
            <a:pPr algn="r" rtl="1"/>
            <a:endParaRPr lang="en-IL" sz="1800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4A47C-6B46-4E15-A167-8F58F030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68" y="4215987"/>
            <a:ext cx="1852613" cy="1010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13D9D8-F85F-4E3D-A7D5-8A9B744FD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031" y="4199630"/>
            <a:ext cx="1852613" cy="1010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5456AC-1AEA-4DF6-A01F-CB8A23F49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356" y="4233515"/>
            <a:ext cx="1852613" cy="10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7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F725-FFC5-4852-A95A-CCD361EC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35" y="2064043"/>
            <a:ext cx="10515600" cy="771093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סיכום ומסקנות</a:t>
            </a:r>
            <a:endParaRPr lang="en-IL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C12F176-15FB-4249-9C81-7F3048A8A407}"/>
              </a:ext>
            </a:extLst>
          </p:cNvPr>
          <p:cNvSpPr txBox="1">
            <a:spLocks/>
          </p:cNvSpPr>
          <p:nvPr/>
        </p:nvSpPr>
        <p:spPr>
          <a:xfrm>
            <a:off x="2471894" y="3028168"/>
            <a:ext cx="6963508" cy="19492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למדנו על ניהול תכנון מראש </a:t>
            </a:r>
          </a:p>
          <a:p>
            <a:pPr algn="r" rtl="1"/>
            <a:r>
              <a:rPr lang="he-IL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אופן מחשבה רוחבי</a:t>
            </a:r>
          </a:p>
          <a:p>
            <a:pPr algn="r" rtl="1"/>
            <a:r>
              <a:rPr lang="he-IL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ארכיטקטורת בלוקים</a:t>
            </a:r>
          </a:p>
          <a:p>
            <a:pPr algn="r" rtl="1"/>
            <a:r>
              <a:rPr lang="he-IL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פתרונות יצירתיים לבעיות לוגיקה</a:t>
            </a:r>
            <a:endParaRPr lang="en-IL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475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C050-2997-4B91-ACEC-ACAA918C3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3121" y="1201530"/>
            <a:ext cx="4366953" cy="71124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he-IL" sz="4400" b="1" dirty="0">
                <a:solidFill>
                  <a:schemeClr val="bg1"/>
                </a:solidFill>
                <a:latin typeface="CG pixel 4x5" panose="00000400000000000000" pitchFamily="2" charset="0"/>
              </a:rPr>
              <a:t>אפיון הפרויקט</a:t>
            </a:r>
            <a:endParaRPr lang="en-IL" sz="4400" b="1" dirty="0">
              <a:solidFill>
                <a:schemeClr val="bg1"/>
              </a:solidFill>
              <a:latin typeface="CG pixel 4x5" panose="000004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953BB-5E05-48E9-B5E1-B92339FD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932" y="2080727"/>
            <a:ext cx="9461240" cy="3407792"/>
          </a:xfrm>
        </p:spPr>
        <p:txBody>
          <a:bodyPr>
            <a:normAutofit/>
          </a:bodyPr>
          <a:lstStyle/>
          <a:p>
            <a:pPr algn="r" rtl="1"/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מטרת המשחק: להציל את כדור הארץ מהחייזרים הפולשים מהחלל ולצבור כמה שיותר נקודות במהלך המשחק.</a:t>
            </a: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שחקן: דמות טנק בתחתית המסך שיכולה לירות טילים.</a:t>
            </a: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אויבים: צי חייזרים שמגיע מהחלל החיצון בדמויות שונות שמסוגלות לירות פצצה קטלנית. כל פגיעה באויב משמיד את החייזר ומזכה ב10 נקודות.</a:t>
            </a: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אויב מיוחד: חללית האם החמקנית שעוברת מדי פעם בשמיים אשר תעניק 100 נקודות בפגיעה.</a:t>
            </a: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עזרים: 4 מגינים שיכולים לספוג טילים ופצצות עד שהם מתפרקים.</a:t>
            </a: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סוף המשחק: כאשר כל החייזרים הושמדו והשלום הוסדר על פני כדור הארץ. או לחלופין כאשר החייזרים מצליחים להשמיד את השחקן או להגיע לכדור הארץ.</a:t>
            </a:r>
          </a:p>
          <a:p>
            <a:pPr algn="r" rtl="1"/>
            <a:endParaRPr lang="en-IL" sz="1800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3BEFA-A8D9-45A3-B996-E390A53BC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38653">
            <a:off x="3807604" y="2417675"/>
            <a:ext cx="814388" cy="505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82119B-DE34-4189-B55D-3A2222E81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28231">
            <a:off x="1220289" y="3293332"/>
            <a:ext cx="912675" cy="6671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1AEF84-96FB-43A8-B265-A0F0A8F12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4025">
            <a:off x="2181889" y="4068449"/>
            <a:ext cx="1200549" cy="5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1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12E371A1-88D2-49AD-9883-AA66E8EB2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1634917"/>
            <a:ext cx="5286376" cy="3964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DFC050-2997-4B91-ACEC-ACAA918C3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2931" y="1068180"/>
            <a:ext cx="5209592" cy="71124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he-IL" sz="4400" b="1" dirty="0">
                <a:solidFill>
                  <a:schemeClr val="bg1"/>
                </a:solidFill>
                <a:latin typeface="CG pixel 4x5" panose="00000400000000000000" pitchFamily="2" charset="0"/>
              </a:rPr>
              <a:t>צילום מסך הפרויקט</a:t>
            </a:r>
            <a:endParaRPr lang="en-IL" sz="4400" b="1" dirty="0">
              <a:solidFill>
                <a:schemeClr val="bg1"/>
              </a:solidFill>
              <a:latin typeface="CG pixel 4x5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6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F725-FFC5-4852-A95A-CCD361EC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8207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הוראות הפעלה</a:t>
            </a:r>
            <a:endParaRPr lang="en-IL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</p:txBody>
      </p:sp>
      <p:pic>
        <p:nvPicPr>
          <p:cNvPr id="5" name="Picture 4" descr="A picture containing text, file, screenshot&#10;&#10;Description automatically generated">
            <a:extLst>
              <a:ext uri="{FF2B5EF4-FFF2-40B4-BE49-F238E27FC236}">
                <a16:creationId xmlns:a16="http://schemas.microsoft.com/office/drawing/2014/main" id="{6D7F0F0E-F92D-4C89-A90A-43D9EAF9D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19" y="2258008"/>
            <a:ext cx="1905961" cy="2195808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63CE185-D564-404B-9C05-C4C31F69C2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49783" y="3355911"/>
            <a:ext cx="1933981" cy="928319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0FA6A3-50E9-4CBE-9EE3-A264C572298D}"/>
              </a:ext>
            </a:extLst>
          </p:cNvPr>
          <p:cNvSpPr txBox="1"/>
          <p:nvPr/>
        </p:nvSpPr>
        <p:spPr>
          <a:xfrm>
            <a:off x="2726574" y="3983343"/>
            <a:ext cx="191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chemeClr val="bg1"/>
                </a:solidFill>
                <a:latin typeface="+mj-lt"/>
                <a:cs typeface="+mj-cs"/>
              </a:rPr>
              <a:t>תזוזה שמאלה</a:t>
            </a:r>
            <a:endParaRPr lang="en-IL" b="1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424BF1E-91F4-41C3-8834-88C4C71839CA}"/>
              </a:ext>
            </a:extLst>
          </p:cNvPr>
          <p:cNvCxnSpPr>
            <a:cxnSpLocks/>
          </p:cNvCxnSpPr>
          <p:nvPr/>
        </p:nvCxnSpPr>
        <p:spPr>
          <a:xfrm>
            <a:off x="5886927" y="3355910"/>
            <a:ext cx="1665214" cy="1548599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D0D728-A481-44EB-A964-F6C683472CBA}"/>
              </a:ext>
            </a:extLst>
          </p:cNvPr>
          <p:cNvSpPr txBox="1"/>
          <p:nvPr/>
        </p:nvSpPr>
        <p:spPr>
          <a:xfrm>
            <a:off x="6686282" y="4614305"/>
            <a:ext cx="191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chemeClr val="bg1"/>
                </a:solidFill>
                <a:latin typeface="+mj-lt"/>
                <a:cs typeface="+mj-cs"/>
              </a:rPr>
              <a:t>יריית שחקן</a:t>
            </a:r>
            <a:endParaRPr lang="en-IL" b="1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1017FB7-343C-4686-82A6-1DC00A14DC6D}"/>
              </a:ext>
            </a:extLst>
          </p:cNvPr>
          <p:cNvCxnSpPr>
            <a:cxnSpLocks/>
          </p:cNvCxnSpPr>
          <p:nvPr/>
        </p:nvCxnSpPr>
        <p:spPr>
          <a:xfrm>
            <a:off x="6390090" y="3209043"/>
            <a:ext cx="2712346" cy="958966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3B62C4-1088-4230-B181-DBE2552603C8}"/>
              </a:ext>
            </a:extLst>
          </p:cNvPr>
          <p:cNvSpPr txBox="1"/>
          <p:nvPr/>
        </p:nvSpPr>
        <p:spPr>
          <a:xfrm>
            <a:off x="7706215" y="3853322"/>
            <a:ext cx="191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chemeClr val="bg1"/>
                </a:solidFill>
                <a:latin typeface="+mj-lt"/>
                <a:cs typeface="+mj-cs"/>
              </a:rPr>
              <a:t>תזוזה ימינה</a:t>
            </a:r>
            <a:endParaRPr lang="en-IL" b="1" dirty="0">
              <a:solidFill>
                <a:schemeClr val="bg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437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35B72DD-EF5E-4425-BE0A-C16F4AA83256}"/>
              </a:ext>
            </a:extLst>
          </p:cNvPr>
          <p:cNvGrpSpPr/>
          <p:nvPr/>
        </p:nvGrpSpPr>
        <p:grpSpPr>
          <a:xfrm>
            <a:off x="1601079" y="1324384"/>
            <a:ext cx="8945709" cy="4234791"/>
            <a:chOff x="-2755242" y="1030409"/>
            <a:chExt cx="12692567" cy="73275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59BBD1-04D3-40B8-9D8D-D495D2FC72E5}"/>
                </a:ext>
              </a:extLst>
            </p:cNvPr>
            <p:cNvSpPr/>
            <p:nvPr/>
          </p:nvSpPr>
          <p:spPr>
            <a:xfrm>
              <a:off x="1317" y="7311918"/>
              <a:ext cx="1007371" cy="85929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lnSpc>
                  <a:spcPct val="150000"/>
                </a:lnSpc>
              </a:pPr>
              <a:r>
                <a:rPr lang="en-US" sz="800" dirty="0">
                  <a:latin typeface="CG pixel 4x5" panose="00000400000000000000" pitchFamily="2" charset="0"/>
                </a:rPr>
                <a:t>VGA</a:t>
              </a:r>
              <a:endParaRPr lang="he-IL" sz="800" dirty="0">
                <a:latin typeface="CG pixel 4x5" panose="000004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E856C0-B9FD-4A13-92B7-6C6C3B73C874}"/>
                </a:ext>
              </a:extLst>
            </p:cNvPr>
            <p:cNvSpPr/>
            <p:nvPr/>
          </p:nvSpPr>
          <p:spPr>
            <a:xfrm>
              <a:off x="-2059424" y="5813107"/>
              <a:ext cx="9842329" cy="116296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CG pixel 4x5" panose="00000400000000000000" pitchFamily="2" charset="0"/>
                </a:rPr>
                <a:t>MUX</a:t>
              </a:r>
              <a:endParaRPr lang="he-IL" sz="900" dirty="0">
                <a:latin typeface="CG pixel 4x5" panose="00000400000000000000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41993D-B434-4AD1-AB81-040DBC1BD9B0}"/>
                </a:ext>
              </a:extLst>
            </p:cNvPr>
            <p:cNvSpPr/>
            <p:nvPr/>
          </p:nvSpPr>
          <p:spPr>
            <a:xfrm>
              <a:off x="8542493" y="7125143"/>
              <a:ext cx="1394832" cy="123284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CG pixel 4x5" panose="00000400000000000000" pitchFamily="2" charset="0"/>
                </a:rPr>
                <a:t>Game </a:t>
              </a:r>
            </a:p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CG pixel 4x5" panose="00000400000000000000" pitchFamily="2" charset="0"/>
                </a:rPr>
                <a:t>control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F22053-B841-43D5-9856-89BC660049A6}"/>
                </a:ext>
              </a:extLst>
            </p:cNvPr>
            <p:cNvSpPr/>
            <p:nvPr/>
          </p:nvSpPr>
          <p:spPr>
            <a:xfrm>
              <a:off x="-2755242" y="2780582"/>
              <a:ext cx="2002664" cy="92168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lnSpc>
                  <a:spcPct val="150000"/>
                </a:lnSpc>
              </a:pPr>
              <a:r>
                <a:rPr lang="en-US" sz="800" dirty="0">
                  <a:latin typeface="CG pixel 4x5" panose="00000400000000000000" pitchFamily="2" charset="0"/>
                </a:rPr>
                <a:t>Player logic and draw</a:t>
              </a:r>
              <a:endParaRPr lang="he-IL" sz="800" dirty="0">
                <a:latin typeface="CG pixel 4x5" panose="00000400000000000000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587A2E-E224-499E-A971-9D71D50AA418}"/>
                </a:ext>
              </a:extLst>
            </p:cNvPr>
            <p:cNvSpPr/>
            <p:nvPr/>
          </p:nvSpPr>
          <p:spPr>
            <a:xfrm>
              <a:off x="-2755242" y="1030409"/>
              <a:ext cx="2002664" cy="921682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CG pixel 4x5" panose="00000400000000000000" pitchFamily="2" charset="0"/>
                </a:rPr>
                <a:t>Key board control</a:t>
              </a:r>
              <a:endParaRPr lang="he-IL" sz="900" dirty="0">
                <a:latin typeface="CG pixel 4x5" panose="00000400000000000000" pitchFamily="2" charset="0"/>
              </a:endParaRPr>
            </a:p>
          </p:txBody>
        </p:sp>
        <p:cxnSp>
          <p:nvCxnSpPr>
            <p:cNvPr id="30" name="Elbow Connector 33">
              <a:extLst>
                <a:ext uri="{FF2B5EF4-FFF2-40B4-BE49-F238E27FC236}">
                  <a16:creationId xmlns:a16="http://schemas.microsoft.com/office/drawing/2014/main" id="{5A8E7917-3081-4763-B9D6-C505F78AFDB0}"/>
                </a:ext>
              </a:extLst>
            </p:cNvPr>
            <p:cNvCxnSpPr>
              <a:cxnSpLocks/>
              <a:stCxn id="29" idx="2"/>
              <a:endCxn id="27" idx="0"/>
            </p:cNvCxnSpPr>
            <p:nvPr/>
          </p:nvCxnSpPr>
          <p:spPr>
            <a:xfrm rot="5400000">
              <a:off x="-2168154" y="2368314"/>
              <a:ext cx="828490" cy="18019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Elbow Connector 17">
            <a:extLst>
              <a:ext uri="{FF2B5EF4-FFF2-40B4-BE49-F238E27FC236}">
                <a16:creationId xmlns:a16="http://schemas.microsoft.com/office/drawing/2014/main" id="{A0BF2FEA-70A1-43B6-AB7E-433B4E50D138}"/>
              </a:ext>
            </a:extLst>
          </p:cNvPr>
          <p:cNvCxnSpPr>
            <a:cxnSpLocks/>
            <a:stCxn id="21" idx="2"/>
            <a:endCxn id="24" idx="1"/>
          </p:cNvCxnSpPr>
          <p:nvPr/>
        </p:nvCxnSpPr>
        <p:spPr>
          <a:xfrm rot="16200000" flipH="1">
            <a:off x="7340618" y="2979833"/>
            <a:ext cx="442399" cy="4003789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4FE64B1-A547-4EA2-8D93-60CA72606A37}"/>
              </a:ext>
            </a:extLst>
          </p:cNvPr>
          <p:cNvSpPr/>
          <p:nvPr/>
        </p:nvSpPr>
        <p:spPr>
          <a:xfrm>
            <a:off x="2462783" y="2979674"/>
            <a:ext cx="1411476" cy="5326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CG pixel 4x5" panose="00000400000000000000" pitchFamily="2" charset="0"/>
              </a:rPr>
              <a:t>aliens logic and draw</a:t>
            </a:r>
            <a:endParaRPr lang="he-IL" sz="800" dirty="0">
              <a:latin typeface="CG pixel 4x5" panose="00000400000000000000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C26D595-CE25-4483-8480-49282393B3E1}"/>
              </a:ext>
            </a:extLst>
          </p:cNvPr>
          <p:cNvSpPr/>
          <p:nvPr/>
        </p:nvSpPr>
        <p:spPr>
          <a:xfrm>
            <a:off x="3324486" y="2315333"/>
            <a:ext cx="1411476" cy="5326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CG pixel 4x5" panose="00000400000000000000" pitchFamily="2" charset="0"/>
              </a:rPr>
              <a:t>ship logic and draw</a:t>
            </a:r>
            <a:endParaRPr lang="he-IL" sz="800" dirty="0">
              <a:latin typeface="CG pixel 4x5" panose="00000400000000000000" pitchFamily="2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CFD2EF5-D908-4F5C-B063-783D3A548F3D}"/>
              </a:ext>
            </a:extLst>
          </p:cNvPr>
          <p:cNvSpPr/>
          <p:nvPr/>
        </p:nvSpPr>
        <p:spPr>
          <a:xfrm>
            <a:off x="4186190" y="2979674"/>
            <a:ext cx="1411476" cy="5326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CG pixel 4x5" panose="00000400000000000000" pitchFamily="2" charset="0"/>
              </a:rPr>
              <a:t>shields logic and draw</a:t>
            </a:r>
            <a:endParaRPr lang="he-IL" sz="800" dirty="0">
              <a:latin typeface="CG pixel 4x5" panose="00000400000000000000" pitchFamily="2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7F8367C-9CC8-4266-9261-7142AAFED715}"/>
              </a:ext>
            </a:extLst>
          </p:cNvPr>
          <p:cNvSpPr/>
          <p:nvPr/>
        </p:nvSpPr>
        <p:spPr>
          <a:xfrm>
            <a:off x="5047893" y="2315332"/>
            <a:ext cx="1411476" cy="5326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CG pixel 4x5" panose="00000400000000000000" pitchFamily="2" charset="0"/>
              </a:rPr>
              <a:t>scoreboard logic and draw</a:t>
            </a:r>
            <a:endParaRPr lang="he-IL" sz="800" dirty="0">
              <a:latin typeface="CG pixel 4x5" panose="00000400000000000000" pitchFamily="2" charset="0"/>
            </a:endParaRPr>
          </a:p>
        </p:txBody>
      </p:sp>
      <p:cxnSp>
        <p:nvCxnSpPr>
          <p:cNvPr id="39" name="Elbow Connector 33">
            <a:extLst>
              <a:ext uri="{FF2B5EF4-FFF2-40B4-BE49-F238E27FC236}">
                <a16:creationId xmlns:a16="http://schemas.microsoft.com/office/drawing/2014/main" id="{C57CE5A7-1011-4A3F-8216-9C24A86A5524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 rot="16200000" flipH="1">
            <a:off x="3323416" y="1851915"/>
            <a:ext cx="1219909" cy="3253106"/>
          </a:xfrm>
          <a:prstGeom prst="bentConnector3">
            <a:avLst>
              <a:gd name="adj1" fmla="val 680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33">
            <a:extLst>
              <a:ext uri="{FF2B5EF4-FFF2-40B4-BE49-F238E27FC236}">
                <a16:creationId xmlns:a16="http://schemas.microsoft.com/office/drawing/2014/main" id="{D11D36A9-F82A-4529-B564-37B897DC0F58}"/>
              </a:ext>
            </a:extLst>
          </p:cNvPr>
          <p:cNvCxnSpPr>
            <a:cxnSpLocks/>
            <a:stCxn id="96" idx="2"/>
            <a:endCxn id="21" idx="0"/>
          </p:cNvCxnSpPr>
          <p:nvPr/>
        </p:nvCxnSpPr>
        <p:spPr>
          <a:xfrm rot="16200000" flipH="1">
            <a:off x="4076178" y="2604678"/>
            <a:ext cx="576088" cy="2391402"/>
          </a:xfrm>
          <a:prstGeom prst="bentConnector3">
            <a:avLst>
              <a:gd name="adj1" fmla="val 3015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33">
            <a:extLst>
              <a:ext uri="{FF2B5EF4-FFF2-40B4-BE49-F238E27FC236}">
                <a16:creationId xmlns:a16="http://schemas.microsoft.com/office/drawing/2014/main" id="{B407C5E8-4B10-430E-96A1-EDBD4BB3096A}"/>
              </a:ext>
            </a:extLst>
          </p:cNvPr>
          <p:cNvCxnSpPr>
            <a:cxnSpLocks/>
            <a:stCxn id="97" idx="2"/>
            <a:endCxn id="21" idx="0"/>
          </p:cNvCxnSpPr>
          <p:nvPr/>
        </p:nvCxnSpPr>
        <p:spPr>
          <a:xfrm rot="16200000" flipH="1">
            <a:off x="4174859" y="2703358"/>
            <a:ext cx="1240429" cy="1529699"/>
          </a:xfrm>
          <a:prstGeom prst="bentConnector3">
            <a:avLst>
              <a:gd name="adj1" fmla="val 6630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3">
            <a:extLst>
              <a:ext uri="{FF2B5EF4-FFF2-40B4-BE49-F238E27FC236}">
                <a16:creationId xmlns:a16="http://schemas.microsoft.com/office/drawing/2014/main" id="{49DB09CC-9440-4A97-B8C5-4E84A8C56CB9}"/>
              </a:ext>
            </a:extLst>
          </p:cNvPr>
          <p:cNvCxnSpPr>
            <a:cxnSpLocks/>
            <a:stCxn id="98" idx="2"/>
            <a:endCxn id="21" idx="0"/>
          </p:cNvCxnSpPr>
          <p:nvPr/>
        </p:nvCxnSpPr>
        <p:spPr>
          <a:xfrm rot="16200000" flipH="1">
            <a:off x="4937881" y="3466381"/>
            <a:ext cx="576088" cy="667995"/>
          </a:xfrm>
          <a:prstGeom prst="bentConnector3">
            <a:avLst>
              <a:gd name="adj1" fmla="val 286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33">
            <a:extLst>
              <a:ext uri="{FF2B5EF4-FFF2-40B4-BE49-F238E27FC236}">
                <a16:creationId xmlns:a16="http://schemas.microsoft.com/office/drawing/2014/main" id="{5C923BA5-8AE6-41E3-9625-998FAE7A58C5}"/>
              </a:ext>
            </a:extLst>
          </p:cNvPr>
          <p:cNvCxnSpPr>
            <a:cxnSpLocks/>
            <a:stCxn id="21" idx="2"/>
            <a:endCxn id="20" idx="3"/>
          </p:cNvCxnSpPr>
          <p:nvPr/>
        </p:nvCxnSpPr>
        <p:spPr>
          <a:xfrm rot="5400000">
            <a:off x="4685709" y="4328713"/>
            <a:ext cx="442398" cy="130603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33">
            <a:extLst>
              <a:ext uri="{FF2B5EF4-FFF2-40B4-BE49-F238E27FC236}">
                <a16:creationId xmlns:a16="http://schemas.microsoft.com/office/drawing/2014/main" id="{2946E3FF-E4A3-4F49-8D91-CC661AE42E4F}"/>
              </a:ext>
            </a:extLst>
          </p:cNvPr>
          <p:cNvCxnSpPr>
            <a:cxnSpLocks/>
            <a:stCxn id="99" idx="2"/>
            <a:endCxn id="21" idx="0"/>
          </p:cNvCxnSpPr>
          <p:nvPr/>
        </p:nvCxnSpPr>
        <p:spPr>
          <a:xfrm rot="5400000">
            <a:off x="5036562" y="3371354"/>
            <a:ext cx="1240430" cy="193708"/>
          </a:xfrm>
          <a:prstGeom prst="bentConnector3">
            <a:avLst>
              <a:gd name="adj1" fmla="val 6559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5F85F729-97B1-4F35-BBE0-8F2CAB166057}"/>
              </a:ext>
            </a:extLst>
          </p:cNvPr>
          <p:cNvSpPr/>
          <p:nvPr/>
        </p:nvSpPr>
        <p:spPr>
          <a:xfrm>
            <a:off x="5910265" y="2979672"/>
            <a:ext cx="1411476" cy="5326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CG pixel 4x5" panose="00000400000000000000" pitchFamily="2" charset="0"/>
              </a:rPr>
              <a:t>Missile logic and draw</a:t>
            </a:r>
            <a:endParaRPr lang="he-IL" sz="800" dirty="0">
              <a:latin typeface="CG pixel 4x5" panose="00000400000000000000" pitchFamily="2" charset="0"/>
            </a:endParaRPr>
          </a:p>
        </p:txBody>
      </p:sp>
      <p:cxnSp>
        <p:nvCxnSpPr>
          <p:cNvPr id="101" name="Elbow Connector 33">
            <a:extLst>
              <a:ext uri="{FF2B5EF4-FFF2-40B4-BE49-F238E27FC236}">
                <a16:creationId xmlns:a16="http://schemas.microsoft.com/office/drawing/2014/main" id="{033E438C-FA83-47A4-BF0D-7A1450E0ABD7}"/>
              </a:ext>
            </a:extLst>
          </p:cNvPr>
          <p:cNvCxnSpPr>
            <a:cxnSpLocks/>
            <a:stCxn id="100" idx="2"/>
            <a:endCxn id="21" idx="0"/>
          </p:cNvCxnSpPr>
          <p:nvPr/>
        </p:nvCxnSpPr>
        <p:spPr>
          <a:xfrm rot="5400000">
            <a:off x="5799918" y="3272338"/>
            <a:ext cx="576090" cy="1056080"/>
          </a:xfrm>
          <a:prstGeom prst="bentConnector3">
            <a:avLst>
              <a:gd name="adj1" fmla="val 286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87ABB90-CD75-4B3C-A438-FC70B8C79C21}"/>
              </a:ext>
            </a:extLst>
          </p:cNvPr>
          <p:cNvSpPr/>
          <p:nvPr/>
        </p:nvSpPr>
        <p:spPr>
          <a:xfrm>
            <a:off x="6771300" y="2322281"/>
            <a:ext cx="1411476" cy="5326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CG pixel 4x5" panose="00000400000000000000" pitchFamily="2" charset="0"/>
              </a:rPr>
              <a:t>bomb logic and draw</a:t>
            </a:r>
            <a:endParaRPr lang="he-IL" sz="800" dirty="0">
              <a:latin typeface="CG pixel 4x5" panose="00000400000000000000" pitchFamily="2" charset="0"/>
            </a:endParaRPr>
          </a:p>
        </p:txBody>
      </p:sp>
      <p:cxnSp>
        <p:nvCxnSpPr>
          <p:cNvPr id="107" name="Elbow Connector 33">
            <a:extLst>
              <a:ext uri="{FF2B5EF4-FFF2-40B4-BE49-F238E27FC236}">
                <a16:creationId xmlns:a16="http://schemas.microsoft.com/office/drawing/2014/main" id="{973C2A34-EF75-41FD-9E51-7F819786EB6A}"/>
              </a:ext>
            </a:extLst>
          </p:cNvPr>
          <p:cNvCxnSpPr>
            <a:cxnSpLocks/>
            <a:stCxn id="106" idx="2"/>
            <a:endCxn id="21" idx="0"/>
          </p:cNvCxnSpPr>
          <p:nvPr/>
        </p:nvCxnSpPr>
        <p:spPr>
          <a:xfrm rot="5400000">
            <a:off x="5901741" y="2513125"/>
            <a:ext cx="1233481" cy="1917115"/>
          </a:xfrm>
          <a:prstGeom prst="bentConnector3">
            <a:avLst>
              <a:gd name="adj1" fmla="val 6710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7DA28DB-6854-43FB-9DA0-5EB51C820567}"/>
              </a:ext>
            </a:extLst>
          </p:cNvPr>
          <p:cNvSpPr/>
          <p:nvPr/>
        </p:nvSpPr>
        <p:spPr>
          <a:xfrm>
            <a:off x="7633673" y="2979212"/>
            <a:ext cx="1411476" cy="5326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CG pixel 4x5" panose="00000400000000000000" pitchFamily="2" charset="0"/>
              </a:rPr>
              <a:t>End screen logic and draw</a:t>
            </a:r>
            <a:endParaRPr lang="he-IL" sz="800" dirty="0">
              <a:latin typeface="CG pixel 4x5" panose="00000400000000000000" pitchFamily="2" charset="0"/>
            </a:endParaRPr>
          </a:p>
        </p:txBody>
      </p:sp>
      <p:cxnSp>
        <p:nvCxnSpPr>
          <p:cNvPr id="129" name="Elbow Connector 33">
            <a:extLst>
              <a:ext uri="{FF2B5EF4-FFF2-40B4-BE49-F238E27FC236}">
                <a16:creationId xmlns:a16="http://schemas.microsoft.com/office/drawing/2014/main" id="{A21938D4-6859-4F22-A346-447062E4010C}"/>
              </a:ext>
            </a:extLst>
          </p:cNvPr>
          <p:cNvCxnSpPr>
            <a:cxnSpLocks/>
            <a:stCxn id="128" idx="2"/>
            <a:endCxn id="21" idx="0"/>
          </p:cNvCxnSpPr>
          <p:nvPr/>
        </p:nvCxnSpPr>
        <p:spPr>
          <a:xfrm rot="5400000">
            <a:off x="6661392" y="2410404"/>
            <a:ext cx="576550" cy="2779488"/>
          </a:xfrm>
          <a:prstGeom prst="bentConnector3">
            <a:avLst>
              <a:gd name="adj1" fmla="val 3017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1B9E621-7287-4632-88A5-B8F398DB1703}"/>
              </a:ext>
            </a:extLst>
          </p:cNvPr>
          <p:cNvSpPr/>
          <p:nvPr/>
        </p:nvSpPr>
        <p:spPr>
          <a:xfrm>
            <a:off x="8494707" y="2318268"/>
            <a:ext cx="1411476" cy="5326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CG pixel 4x5" panose="00000400000000000000" pitchFamily="2" charset="0"/>
              </a:rPr>
              <a:t>Background logic and draw</a:t>
            </a:r>
            <a:endParaRPr lang="he-IL" sz="800" dirty="0">
              <a:latin typeface="CG pixel 4x5" panose="00000400000000000000" pitchFamily="2" charset="0"/>
            </a:endParaRPr>
          </a:p>
        </p:txBody>
      </p:sp>
      <p:cxnSp>
        <p:nvCxnSpPr>
          <p:cNvPr id="134" name="Elbow Connector 33">
            <a:extLst>
              <a:ext uri="{FF2B5EF4-FFF2-40B4-BE49-F238E27FC236}">
                <a16:creationId xmlns:a16="http://schemas.microsoft.com/office/drawing/2014/main" id="{7F9787A7-71E4-40D6-9086-F9E88BEC3E9D}"/>
              </a:ext>
            </a:extLst>
          </p:cNvPr>
          <p:cNvCxnSpPr>
            <a:cxnSpLocks/>
            <a:stCxn id="133" idx="2"/>
            <a:endCxn id="21" idx="0"/>
          </p:cNvCxnSpPr>
          <p:nvPr/>
        </p:nvCxnSpPr>
        <p:spPr>
          <a:xfrm rot="5400000">
            <a:off x="6761437" y="1649415"/>
            <a:ext cx="1237494" cy="3640522"/>
          </a:xfrm>
          <a:prstGeom prst="bentConnector3">
            <a:avLst>
              <a:gd name="adj1" fmla="val 6776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33">
            <a:extLst>
              <a:ext uri="{FF2B5EF4-FFF2-40B4-BE49-F238E27FC236}">
                <a16:creationId xmlns:a16="http://schemas.microsoft.com/office/drawing/2014/main" id="{355042FF-C728-4769-B96E-F13EF97CE1CC}"/>
              </a:ext>
            </a:extLst>
          </p:cNvPr>
          <p:cNvCxnSpPr>
            <a:cxnSpLocks/>
            <a:stCxn id="24" idx="0"/>
            <a:endCxn id="97" idx="0"/>
          </p:cNvCxnSpPr>
          <p:nvPr/>
        </p:nvCxnSpPr>
        <p:spPr>
          <a:xfrm rot="16200000" flipV="1">
            <a:off x="5777063" y="568494"/>
            <a:ext cx="2531348" cy="6025026"/>
          </a:xfrm>
          <a:prstGeom prst="bentConnector3">
            <a:avLst>
              <a:gd name="adj1" fmla="val 131261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33">
            <a:extLst>
              <a:ext uri="{FF2B5EF4-FFF2-40B4-BE49-F238E27FC236}">
                <a16:creationId xmlns:a16="http://schemas.microsoft.com/office/drawing/2014/main" id="{50F1F1E7-F48C-463F-82EE-7BD9A054F701}"/>
              </a:ext>
            </a:extLst>
          </p:cNvPr>
          <p:cNvCxnSpPr>
            <a:cxnSpLocks/>
            <a:stCxn id="24" idx="0"/>
            <a:endCxn id="106" idx="0"/>
          </p:cNvCxnSpPr>
          <p:nvPr/>
        </p:nvCxnSpPr>
        <p:spPr>
          <a:xfrm rot="16200000" flipV="1">
            <a:off x="7503944" y="2295375"/>
            <a:ext cx="2524400" cy="2578212"/>
          </a:xfrm>
          <a:prstGeom prst="bentConnector3">
            <a:avLst>
              <a:gd name="adj1" fmla="val 131695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33">
            <a:extLst>
              <a:ext uri="{FF2B5EF4-FFF2-40B4-BE49-F238E27FC236}">
                <a16:creationId xmlns:a16="http://schemas.microsoft.com/office/drawing/2014/main" id="{63805F97-C3FC-4B5F-8BC5-546E380A9C72}"/>
              </a:ext>
            </a:extLst>
          </p:cNvPr>
          <p:cNvCxnSpPr>
            <a:cxnSpLocks/>
            <a:stCxn id="24" idx="0"/>
            <a:endCxn id="100" idx="0"/>
          </p:cNvCxnSpPr>
          <p:nvPr/>
        </p:nvCxnSpPr>
        <p:spPr>
          <a:xfrm rot="16200000" flipV="1">
            <a:off x="7402123" y="2193553"/>
            <a:ext cx="1867009" cy="3439247"/>
          </a:xfrm>
          <a:prstGeom prst="bentConnector3">
            <a:avLst>
              <a:gd name="adj1" fmla="val 17817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33">
            <a:extLst>
              <a:ext uri="{FF2B5EF4-FFF2-40B4-BE49-F238E27FC236}">
                <a16:creationId xmlns:a16="http://schemas.microsoft.com/office/drawing/2014/main" id="{2C24583E-2310-4AAA-BCC4-B6238AACBA4C}"/>
              </a:ext>
            </a:extLst>
          </p:cNvPr>
          <p:cNvCxnSpPr>
            <a:cxnSpLocks/>
            <a:stCxn id="24" idx="0"/>
            <a:endCxn id="99" idx="0"/>
          </p:cNvCxnSpPr>
          <p:nvPr/>
        </p:nvCxnSpPr>
        <p:spPr>
          <a:xfrm rot="16200000" flipV="1">
            <a:off x="6638767" y="1430197"/>
            <a:ext cx="2531349" cy="4301619"/>
          </a:xfrm>
          <a:prstGeom prst="bentConnector3">
            <a:avLst>
              <a:gd name="adj1" fmla="val 131261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33">
            <a:extLst>
              <a:ext uri="{FF2B5EF4-FFF2-40B4-BE49-F238E27FC236}">
                <a16:creationId xmlns:a16="http://schemas.microsoft.com/office/drawing/2014/main" id="{CEE06362-374A-45EB-AA03-EB8B9ECC3459}"/>
              </a:ext>
            </a:extLst>
          </p:cNvPr>
          <p:cNvCxnSpPr>
            <a:cxnSpLocks/>
            <a:stCxn id="24" idx="0"/>
            <a:endCxn id="98" idx="0"/>
          </p:cNvCxnSpPr>
          <p:nvPr/>
        </p:nvCxnSpPr>
        <p:spPr>
          <a:xfrm rot="16200000" flipV="1">
            <a:off x="6540086" y="1331517"/>
            <a:ext cx="1867007" cy="5163322"/>
          </a:xfrm>
          <a:prstGeom prst="bentConnector3">
            <a:avLst>
              <a:gd name="adj1" fmla="val 17817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33">
            <a:extLst>
              <a:ext uri="{FF2B5EF4-FFF2-40B4-BE49-F238E27FC236}">
                <a16:creationId xmlns:a16="http://schemas.microsoft.com/office/drawing/2014/main" id="{5841AAD8-60EE-4C1F-85B8-3B2E293C1A9E}"/>
              </a:ext>
            </a:extLst>
          </p:cNvPr>
          <p:cNvCxnSpPr>
            <a:cxnSpLocks/>
            <a:stCxn id="24" idx="0"/>
            <a:endCxn id="96" idx="0"/>
          </p:cNvCxnSpPr>
          <p:nvPr/>
        </p:nvCxnSpPr>
        <p:spPr>
          <a:xfrm rot="16200000" flipV="1">
            <a:off x="5678383" y="469813"/>
            <a:ext cx="1867007" cy="6886729"/>
          </a:xfrm>
          <a:prstGeom prst="bentConnector3">
            <a:avLst>
              <a:gd name="adj1" fmla="val 17817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33">
            <a:extLst>
              <a:ext uri="{FF2B5EF4-FFF2-40B4-BE49-F238E27FC236}">
                <a16:creationId xmlns:a16="http://schemas.microsoft.com/office/drawing/2014/main" id="{9301B9CB-9E5C-4723-9208-15D935B952F9}"/>
              </a:ext>
            </a:extLst>
          </p:cNvPr>
          <p:cNvCxnSpPr>
            <a:cxnSpLocks/>
            <a:stCxn id="24" idx="0"/>
            <a:endCxn id="128" idx="0"/>
          </p:cNvCxnSpPr>
          <p:nvPr/>
        </p:nvCxnSpPr>
        <p:spPr>
          <a:xfrm rot="16200000" flipV="1">
            <a:off x="8263597" y="3055027"/>
            <a:ext cx="1867469" cy="1715839"/>
          </a:xfrm>
          <a:prstGeom prst="bentConnector3">
            <a:avLst>
              <a:gd name="adj1" fmla="val 178155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33">
            <a:extLst>
              <a:ext uri="{FF2B5EF4-FFF2-40B4-BE49-F238E27FC236}">
                <a16:creationId xmlns:a16="http://schemas.microsoft.com/office/drawing/2014/main" id="{7C6F9B76-6B02-4BE1-8D5B-94CBC882DA5C}"/>
              </a:ext>
            </a:extLst>
          </p:cNvPr>
          <p:cNvCxnSpPr>
            <a:cxnSpLocks/>
            <a:stCxn id="24" idx="0"/>
            <a:endCxn id="133" idx="0"/>
          </p:cNvCxnSpPr>
          <p:nvPr/>
        </p:nvCxnSpPr>
        <p:spPr>
          <a:xfrm rot="16200000" flipV="1">
            <a:off x="8363642" y="3155072"/>
            <a:ext cx="2528413" cy="854805"/>
          </a:xfrm>
          <a:prstGeom prst="bentConnector3">
            <a:avLst>
              <a:gd name="adj1" fmla="val 13164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7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F725-FFC5-4852-A95A-CCD361EC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8208"/>
            <a:ext cx="10515600" cy="905908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שרטוט היררכיה עליונה</a:t>
            </a:r>
            <a:endParaRPr lang="en-IL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52292C7-F42B-49AF-8BB8-8D08C34EF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81" y="1682589"/>
            <a:ext cx="6465736" cy="451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6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F725-FFC5-4852-A95A-CCD361EC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7575"/>
            <a:ext cx="10515600" cy="771093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תיאור מודול מטריצת מפלצות</a:t>
            </a:r>
            <a:endParaRPr lang="en-IL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95BAF-CC86-401F-BE6C-1E638A768D15}"/>
              </a:ext>
            </a:extLst>
          </p:cNvPr>
          <p:cNvSpPr/>
          <p:nvPr/>
        </p:nvSpPr>
        <p:spPr>
          <a:xfrm>
            <a:off x="1596007" y="2979674"/>
            <a:ext cx="1575817" cy="1401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CG pixel 4x5" panose="00000400000000000000" pitchFamily="2" charset="0"/>
              </a:rPr>
              <a:t>aliens movement logic</a:t>
            </a:r>
            <a:endParaRPr lang="he-IL" sz="1400" dirty="0">
              <a:latin typeface="CG pixel 4x5" panose="00000400000000000000" pitchFamily="2" charset="0"/>
            </a:endParaRPr>
          </a:p>
        </p:txBody>
      </p:sp>
      <p:cxnSp>
        <p:nvCxnSpPr>
          <p:cNvPr id="13" name="Elbow Connector 33">
            <a:extLst>
              <a:ext uri="{FF2B5EF4-FFF2-40B4-BE49-F238E27FC236}">
                <a16:creationId xmlns:a16="http://schemas.microsoft.com/office/drawing/2014/main" id="{B4B10060-E3A1-4BF5-B84F-961CFA1525D3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3171824" y="3166237"/>
            <a:ext cx="1962140" cy="5143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7A191A8-406F-46F5-B30C-B21C792F8540}"/>
              </a:ext>
            </a:extLst>
          </p:cNvPr>
          <p:cNvSpPr/>
          <p:nvPr/>
        </p:nvSpPr>
        <p:spPr>
          <a:xfrm>
            <a:off x="5133964" y="2465324"/>
            <a:ext cx="1575817" cy="1401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CG pixel 4x5" panose="00000400000000000000" pitchFamily="2" charset="0"/>
              </a:rPr>
              <a:t>square</a:t>
            </a:r>
            <a:endParaRPr lang="he-IL" sz="1400" dirty="0">
              <a:latin typeface="CG pixel 4x5" panose="000004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7834B0-827E-4022-B067-1AFCFC2536D4}"/>
              </a:ext>
            </a:extLst>
          </p:cNvPr>
          <p:cNvSpPr/>
          <p:nvPr/>
        </p:nvSpPr>
        <p:spPr>
          <a:xfrm>
            <a:off x="9020176" y="2979674"/>
            <a:ext cx="1575817" cy="1401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CG pixel 4x5" panose="00000400000000000000" pitchFamily="2" charset="0"/>
              </a:rPr>
              <a:t>Aliens matrix</a:t>
            </a:r>
            <a:endParaRPr lang="he-IL" sz="1400" dirty="0">
              <a:latin typeface="CG pixel 4x5" panose="00000400000000000000" pitchFamily="2" charset="0"/>
            </a:endParaRPr>
          </a:p>
        </p:txBody>
      </p:sp>
      <p:cxnSp>
        <p:nvCxnSpPr>
          <p:cNvPr id="19" name="Elbow Connector 33">
            <a:extLst>
              <a:ext uri="{FF2B5EF4-FFF2-40B4-BE49-F238E27FC236}">
                <a16:creationId xmlns:a16="http://schemas.microsoft.com/office/drawing/2014/main" id="{48FCD300-7DD2-4FD3-AEB6-2BF1A88A3933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6709781" y="3166237"/>
            <a:ext cx="2310395" cy="5143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DF3733-005C-4F0B-9A24-1F095F70BC71}"/>
              </a:ext>
            </a:extLst>
          </p:cNvPr>
          <p:cNvSpPr txBox="1"/>
          <p:nvPr/>
        </p:nvSpPr>
        <p:spPr>
          <a:xfrm>
            <a:off x="3276594" y="270362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G pixel 4x5" panose="00000400000000000000" pitchFamily="2" charset="0"/>
              </a:rPr>
              <a:t>position</a:t>
            </a:r>
            <a:endParaRPr lang="en-IL" dirty="0">
              <a:solidFill>
                <a:schemeClr val="bg1"/>
              </a:solidFill>
              <a:latin typeface="CG pixel 4x5" panose="000004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DAB100-B891-4C84-8B39-C75F43B14A09}"/>
              </a:ext>
            </a:extLst>
          </p:cNvPr>
          <p:cNvSpPr txBox="1"/>
          <p:nvPr/>
        </p:nvSpPr>
        <p:spPr>
          <a:xfrm>
            <a:off x="7058019" y="270362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G pixel 4x5" panose="00000400000000000000" pitchFamily="2" charset="0"/>
              </a:rPr>
              <a:t>offset</a:t>
            </a:r>
            <a:endParaRPr lang="en-IL" dirty="0">
              <a:solidFill>
                <a:schemeClr val="bg1"/>
              </a:solidFill>
              <a:latin typeface="CG pixel 4x5" panose="00000400000000000000" pitchFamily="2" charset="0"/>
            </a:endParaRPr>
          </a:p>
        </p:txBody>
      </p:sp>
      <p:cxnSp>
        <p:nvCxnSpPr>
          <p:cNvPr id="26" name="Elbow Connector 33">
            <a:extLst>
              <a:ext uri="{FF2B5EF4-FFF2-40B4-BE49-F238E27FC236}">
                <a16:creationId xmlns:a16="http://schemas.microsoft.com/office/drawing/2014/main" id="{DEB1426A-0551-4D06-8078-3C7299A7C5EB}"/>
              </a:ext>
            </a:extLst>
          </p:cNvPr>
          <p:cNvCxnSpPr>
            <a:cxnSpLocks/>
          </p:cNvCxnSpPr>
          <p:nvPr/>
        </p:nvCxnSpPr>
        <p:spPr>
          <a:xfrm flipV="1">
            <a:off x="6709781" y="4029075"/>
            <a:ext cx="2310395" cy="105333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97AC11-8BF2-4BDA-9FA0-7FF0CD5C83BD}"/>
              </a:ext>
            </a:extLst>
          </p:cNvPr>
          <p:cNvSpPr txBox="1"/>
          <p:nvPr/>
        </p:nvSpPr>
        <p:spPr>
          <a:xfrm>
            <a:off x="2447925" y="4780320"/>
            <a:ext cx="461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G pixel 4x5" panose="00000400000000000000" pitchFamily="2" charset="0"/>
              </a:rPr>
              <a:t>Collision with missile</a:t>
            </a:r>
            <a:endParaRPr lang="en-IL" dirty="0">
              <a:solidFill>
                <a:schemeClr val="bg1"/>
              </a:solidFill>
              <a:latin typeface="CG pixel 4x5" panose="00000400000000000000" pitchFamily="2" charset="0"/>
            </a:endParaRPr>
          </a:p>
        </p:txBody>
      </p:sp>
      <p:cxnSp>
        <p:nvCxnSpPr>
          <p:cNvPr id="30" name="Elbow Connector 33">
            <a:extLst>
              <a:ext uri="{FF2B5EF4-FFF2-40B4-BE49-F238E27FC236}">
                <a16:creationId xmlns:a16="http://schemas.microsoft.com/office/drawing/2014/main" id="{9D5E4D27-23B7-4A78-9111-FE1721D03783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9608675" y="4580910"/>
            <a:ext cx="398820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6825-BBEE-4A2B-9E83-F2E17C36F507}"/>
              </a:ext>
            </a:extLst>
          </p:cNvPr>
          <p:cNvSpPr txBox="1"/>
          <p:nvPr/>
        </p:nvSpPr>
        <p:spPr>
          <a:xfrm>
            <a:off x="9020176" y="479302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G pixel 4x5" panose="00000400000000000000" pitchFamily="2" charset="0"/>
              </a:rPr>
              <a:t>Rgb</a:t>
            </a:r>
            <a:r>
              <a:rPr lang="en-US" dirty="0">
                <a:solidFill>
                  <a:schemeClr val="bg1"/>
                </a:solidFill>
                <a:latin typeface="CG pixel 4x5" panose="00000400000000000000" pitchFamily="2" charset="0"/>
              </a:rPr>
              <a:t> out</a:t>
            </a:r>
            <a:endParaRPr lang="en-IL" dirty="0">
              <a:solidFill>
                <a:schemeClr val="bg1"/>
              </a:solidFill>
              <a:latin typeface="CG pixel 4x5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F725-FFC5-4852-A95A-CCD361EC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9450"/>
            <a:ext cx="10515600" cy="771093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תיאור האלגוריתם</a:t>
            </a:r>
            <a:endParaRPr lang="en-IL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C12F176-15FB-4249-9C81-7F3048A8A407}"/>
              </a:ext>
            </a:extLst>
          </p:cNvPr>
          <p:cNvSpPr txBox="1">
            <a:spLocks/>
          </p:cNvSpPr>
          <p:nvPr/>
        </p:nvSpPr>
        <p:spPr>
          <a:xfrm>
            <a:off x="1380932" y="1909277"/>
            <a:ext cx="9461240" cy="340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חשב התזוזה נע תמיד ובמגע עם צדי המסך יורד מטה, מחליף כיוון ומגביר מהירות.</a:t>
            </a: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נתוני המיקום נשלחים </a:t>
            </a:r>
            <a:r>
              <a:rPr lang="he-IL" sz="1800" b="1" dirty="0" err="1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לאוביקט</a:t>
            </a:r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 המלבן ומגדירים את גבולות מטריצת המפלצות.</a:t>
            </a: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מטריצת המפלצות קובעת מי חי ומי מת. ולפי נתוני הפיקסל מחשבת איזה מפלצת (צבע, סוג ואנימציה) לשלוח ל</a:t>
            </a:r>
            <a:r>
              <a:rPr lang="en-US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RGBOUT</a:t>
            </a:r>
            <a:endParaRPr lang="he-IL" sz="1800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בנוסף נשמור מונה לספירת כלל המפלצות וברגע שהוא מתאפס אנו יודעים שניצחנו.</a:t>
            </a:r>
          </a:p>
          <a:p>
            <a:pPr algn="r" rtl="1"/>
            <a:endParaRPr lang="he-IL" sz="1800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  <a:p>
            <a:pPr algn="r" rtl="1"/>
            <a:endParaRPr lang="en-IL" sz="1800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F1587E-F78B-4736-9B56-78DFFDA6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544" y="4169839"/>
            <a:ext cx="1414463" cy="1417253"/>
          </a:xfrm>
          <a:prstGeom prst="rect">
            <a:avLst/>
          </a:prstGeom>
        </p:spPr>
      </p:pic>
      <p:cxnSp>
        <p:nvCxnSpPr>
          <p:cNvPr id="23" name="Elbow Connector 33">
            <a:extLst>
              <a:ext uri="{FF2B5EF4-FFF2-40B4-BE49-F238E27FC236}">
                <a16:creationId xmlns:a16="http://schemas.microsoft.com/office/drawing/2014/main" id="{08141D23-31F0-4BA6-93B3-3452758D3098}"/>
              </a:ext>
            </a:extLst>
          </p:cNvPr>
          <p:cNvCxnSpPr>
            <a:cxnSpLocks/>
          </p:cNvCxnSpPr>
          <p:nvPr/>
        </p:nvCxnSpPr>
        <p:spPr>
          <a:xfrm flipV="1">
            <a:off x="4623879" y="4621290"/>
            <a:ext cx="1962140" cy="5143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05D9131-15AF-41F0-A645-D8A5684FD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807" y="4273709"/>
            <a:ext cx="1472565" cy="10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0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F725-FFC5-4852-A95A-CCD361EC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7575"/>
            <a:ext cx="10515600" cy="771093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Stanger" panose="00000400000000000000" pitchFamily="2" charset="-79"/>
                <a:cs typeface="Stanger" panose="00000400000000000000" pitchFamily="2" charset="-79"/>
              </a:rPr>
              <a:t>תיאור מודול מגינים</a:t>
            </a:r>
            <a:endParaRPr lang="en-IL" b="1" dirty="0">
              <a:solidFill>
                <a:schemeClr val="bg1"/>
              </a:solidFill>
              <a:latin typeface="Stanger" panose="00000400000000000000" pitchFamily="2" charset="-79"/>
              <a:cs typeface="Stanger" panose="00000400000000000000" pitchFamily="2" charset="-79"/>
            </a:endParaRPr>
          </a:p>
        </p:txBody>
      </p:sp>
      <p:cxnSp>
        <p:nvCxnSpPr>
          <p:cNvPr id="13" name="Elbow Connector 33">
            <a:extLst>
              <a:ext uri="{FF2B5EF4-FFF2-40B4-BE49-F238E27FC236}">
                <a16:creationId xmlns:a16="http://schemas.microsoft.com/office/drawing/2014/main" id="{B4B10060-E3A1-4BF5-B84F-961CFA1525D3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171824" y="3166237"/>
            <a:ext cx="1962140" cy="5143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7A191A8-406F-46F5-B30C-B21C792F8540}"/>
              </a:ext>
            </a:extLst>
          </p:cNvPr>
          <p:cNvSpPr/>
          <p:nvPr/>
        </p:nvSpPr>
        <p:spPr>
          <a:xfrm>
            <a:off x="5133964" y="2465324"/>
            <a:ext cx="1575817" cy="1401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CG pixel 4x5" panose="00000400000000000000" pitchFamily="2" charset="0"/>
              </a:rPr>
              <a:t>square</a:t>
            </a:r>
            <a:endParaRPr lang="he-IL" sz="1400" dirty="0">
              <a:latin typeface="CG pixel 4x5" panose="000004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7834B0-827E-4022-B067-1AFCFC2536D4}"/>
              </a:ext>
            </a:extLst>
          </p:cNvPr>
          <p:cNvSpPr/>
          <p:nvPr/>
        </p:nvSpPr>
        <p:spPr>
          <a:xfrm>
            <a:off x="9020176" y="2979674"/>
            <a:ext cx="1575817" cy="14018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CG pixel 4x5" panose="00000400000000000000" pitchFamily="2" charset="0"/>
              </a:rPr>
              <a:t>shields matrix</a:t>
            </a:r>
            <a:endParaRPr lang="he-IL" sz="1400" dirty="0">
              <a:latin typeface="CG pixel 4x5" panose="00000400000000000000" pitchFamily="2" charset="0"/>
            </a:endParaRPr>
          </a:p>
        </p:txBody>
      </p:sp>
      <p:cxnSp>
        <p:nvCxnSpPr>
          <p:cNvPr id="19" name="Elbow Connector 33">
            <a:extLst>
              <a:ext uri="{FF2B5EF4-FFF2-40B4-BE49-F238E27FC236}">
                <a16:creationId xmlns:a16="http://schemas.microsoft.com/office/drawing/2014/main" id="{48FCD300-7DD2-4FD3-AEB6-2BF1A88A3933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6709781" y="3166237"/>
            <a:ext cx="2310395" cy="5143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DF3733-005C-4F0B-9A24-1F095F70BC71}"/>
              </a:ext>
            </a:extLst>
          </p:cNvPr>
          <p:cNvSpPr txBox="1"/>
          <p:nvPr/>
        </p:nvSpPr>
        <p:spPr>
          <a:xfrm>
            <a:off x="1523994" y="3132678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G pixel 4x5" panose="00000400000000000000" pitchFamily="2" charset="0"/>
              </a:rPr>
              <a:t>Fixed</a:t>
            </a:r>
          </a:p>
          <a:p>
            <a:r>
              <a:rPr lang="en-US" dirty="0">
                <a:solidFill>
                  <a:schemeClr val="bg1"/>
                </a:solidFill>
                <a:latin typeface="CG pixel 4x5" panose="00000400000000000000" pitchFamily="2" charset="0"/>
              </a:rPr>
              <a:t>position</a:t>
            </a:r>
            <a:endParaRPr lang="en-IL" dirty="0">
              <a:solidFill>
                <a:schemeClr val="bg1"/>
              </a:solidFill>
              <a:latin typeface="CG pixel 4x5" panose="000004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DAB100-B891-4C84-8B39-C75F43B14A09}"/>
              </a:ext>
            </a:extLst>
          </p:cNvPr>
          <p:cNvSpPr txBox="1"/>
          <p:nvPr/>
        </p:nvSpPr>
        <p:spPr>
          <a:xfrm>
            <a:off x="7058019" y="270362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G pixel 4x5" panose="00000400000000000000" pitchFamily="2" charset="0"/>
              </a:rPr>
              <a:t>offset</a:t>
            </a:r>
            <a:endParaRPr lang="en-IL" dirty="0">
              <a:solidFill>
                <a:schemeClr val="bg1"/>
              </a:solidFill>
              <a:latin typeface="CG pixel 4x5" panose="00000400000000000000" pitchFamily="2" charset="0"/>
            </a:endParaRPr>
          </a:p>
        </p:txBody>
      </p:sp>
      <p:cxnSp>
        <p:nvCxnSpPr>
          <p:cNvPr id="26" name="Elbow Connector 33">
            <a:extLst>
              <a:ext uri="{FF2B5EF4-FFF2-40B4-BE49-F238E27FC236}">
                <a16:creationId xmlns:a16="http://schemas.microsoft.com/office/drawing/2014/main" id="{DEB1426A-0551-4D06-8078-3C7299A7C5EB}"/>
              </a:ext>
            </a:extLst>
          </p:cNvPr>
          <p:cNvCxnSpPr>
            <a:cxnSpLocks/>
          </p:cNvCxnSpPr>
          <p:nvPr/>
        </p:nvCxnSpPr>
        <p:spPr>
          <a:xfrm flipV="1">
            <a:off x="6381750" y="4286250"/>
            <a:ext cx="2638426" cy="88245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97AC11-8BF2-4BDA-9FA0-7FF0CD5C83BD}"/>
              </a:ext>
            </a:extLst>
          </p:cNvPr>
          <p:cNvSpPr txBox="1"/>
          <p:nvPr/>
        </p:nvSpPr>
        <p:spPr>
          <a:xfrm>
            <a:off x="2447925" y="4358824"/>
            <a:ext cx="461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G pixel 4x5" panose="00000400000000000000" pitchFamily="2" charset="0"/>
              </a:rPr>
              <a:t>Collision with missile</a:t>
            </a:r>
            <a:endParaRPr lang="en-IL" dirty="0">
              <a:solidFill>
                <a:schemeClr val="bg1"/>
              </a:solidFill>
              <a:latin typeface="CG pixel 4x5" panose="00000400000000000000" pitchFamily="2" charset="0"/>
            </a:endParaRPr>
          </a:p>
        </p:txBody>
      </p:sp>
      <p:cxnSp>
        <p:nvCxnSpPr>
          <p:cNvPr id="30" name="Elbow Connector 33">
            <a:extLst>
              <a:ext uri="{FF2B5EF4-FFF2-40B4-BE49-F238E27FC236}">
                <a16:creationId xmlns:a16="http://schemas.microsoft.com/office/drawing/2014/main" id="{9D5E4D27-23B7-4A78-9111-FE1721D03783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9608675" y="4580910"/>
            <a:ext cx="398820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6825-BBEE-4A2B-9E83-F2E17C36F507}"/>
              </a:ext>
            </a:extLst>
          </p:cNvPr>
          <p:cNvSpPr txBox="1"/>
          <p:nvPr/>
        </p:nvSpPr>
        <p:spPr>
          <a:xfrm>
            <a:off x="9020176" y="479302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G pixel 4x5" panose="00000400000000000000" pitchFamily="2" charset="0"/>
              </a:rPr>
              <a:t>Rgb</a:t>
            </a:r>
            <a:r>
              <a:rPr lang="en-US" dirty="0">
                <a:solidFill>
                  <a:schemeClr val="bg1"/>
                </a:solidFill>
                <a:latin typeface="CG pixel 4x5" panose="00000400000000000000" pitchFamily="2" charset="0"/>
              </a:rPr>
              <a:t> out</a:t>
            </a:r>
            <a:endParaRPr lang="en-IL" dirty="0">
              <a:solidFill>
                <a:schemeClr val="bg1"/>
              </a:solidFill>
              <a:latin typeface="CG pixel 4x5" panose="00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4630F-72D9-403B-BE54-227E6F006209}"/>
              </a:ext>
            </a:extLst>
          </p:cNvPr>
          <p:cNvSpPr txBox="1"/>
          <p:nvPr/>
        </p:nvSpPr>
        <p:spPr>
          <a:xfrm>
            <a:off x="2495815" y="4849603"/>
            <a:ext cx="461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G pixel 4x5" panose="00000400000000000000" pitchFamily="2" charset="0"/>
              </a:rPr>
              <a:t>Collision with bomb</a:t>
            </a:r>
            <a:endParaRPr lang="en-IL" dirty="0">
              <a:solidFill>
                <a:schemeClr val="bg1"/>
              </a:solidFill>
              <a:latin typeface="CG pixel 4x5" panose="00000400000000000000" pitchFamily="2" charset="0"/>
            </a:endParaRPr>
          </a:p>
        </p:txBody>
      </p:sp>
      <p:cxnSp>
        <p:nvCxnSpPr>
          <p:cNvPr id="17" name="Elbow Connector 33">
            <a:extLst>
              <a:ext uri="{FF2B5EF4-FFF2-40B4-BE49-F238E27FC236}">
                <a16:creationId xmlns:a16="http://schemas.microsoft.com/office/drawing/2014/main" id="{AE27CAC9-0FA0-4829-96DF-5AAE99C5CF9B}"/>
              </a:ext>
            </a:extLst>
          </p:cNvPr>
          <p:cNvCxnSpPr>
            <a:cxnSpLocks/>
          </p:cNvCxnSpPr>
          <p:nvPr/>
        </p:nvCxnSpPr>
        <p:spPr>
          <a:xfrm flipV="1">
            <a:off x="6709781" y="3990975"/>
            <a:ext cx="2310395" cy="657225"/>
          </a:xfrm>
          <a:prstGeom prst="bentConnector3">
            <a:avLst>
              <a:gd name="adj1" fmla="val 314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6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tanger"/>
        <a:ea typeface=""/>
        <a:cs typeface="Stanger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364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CG pixel 4x5</vt:lpstr>
      <vt:lpstr>Stanger</vt:lpstr>
      <vt:lpstr>Arial</vt:lpstr>
      <vt:lpstr>Calibri</vt:lpstr>
      <vt:lpstr>Office Theme</vt:lpstr>
      <vt:lpstr>Space Invaders Project</vt:lpstr>
      <vt:lpstr>אפיון הפרויקט</vt:lpstr>
      <vt:lpstr>צילום מסך הפרויקט</vt:lpstr>
      <vt:lpstr>הוראות הפעלה</vt:lpstr>
      <vt:lpstr>PowerPoint Presentation</vt:lpstr>
      <vt:lpstr>שרטוט היררכיה עליונה</vt:lpstr>
      <vt:lpstr>תיאור מודול מטריצת מפלצות</vt:lpstr>
      <vt:lpstr>תיאור האלגוריתם</vt:lpstr>
      <vt:lpstr>תיאור מודול מגינים</vt:lpstr>
      <vt:lpstr>תיאור האלגוריתם</vt:lpstr>
      <vt:lpstr>סיכום ומסקנות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 Project</dc:title>
  <dc:creator>Simon Labunsky</dc:creator>
  <cp:lastModifiedBy>Simon Labunsky</cp:lastModifiedBy>
  <cp:revision>73</cp:revision>
  <dcterms:created xsi:type="dcterms:W3CDTF">2021-05-31T07:23:04Z</dcterms:created>
  <dcterms:modified xsi:type="dcterms:W3CDTF">2021-05-31T13:47:57Z</dcterms:modified>
</cp:coreProperties>
</file>