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Didact Gothic"/>
      <p:regular r:id="rId29"/>
    </p:embeddedFont>
    <p:embeddedFont>
      <p:font typeface="Roboto Mono Thin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  <p:embeddedFont>
      <p:font typeface="Bree Serif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idact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Thin-bold.fntdata"/><Relationship Id="rId30" Type="http://schemas.openxmlformats.org/officeDocument/2006/relationships/font" Target="fonts/RobotoMonoThin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Thin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Thin-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.fntdata"/><Relationship Id="rId12" Type="http://schemas.openxmlformats.org/officeDocument/2006/relationships/slide" Target="slides/slide8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reeSerif-regular.fntdata"/><Relationship Id="rId19" Type="http://schemas.openxmlformats.org/officeDocument/2006/relationships/font" Target="fonts/RobotoBlack-bold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ff4e1005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ff4e1005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f4e1005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f4e1005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ff4e1005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ff4e1005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f4e1005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ff4e1005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f4e10054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ff4e10054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f4d296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f4d296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f4d296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f4d296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f4e1005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f4e1005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f4e10054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f4e10054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7667a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7667a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ff4d296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ff4d296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f4e1005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f4e1005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1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416875" y="341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COMMON TABLE EXPRESSION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4416875" y="3955425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</a:rPr>
              <a:t>RECURSIVE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00" y="490350"/>
            <a:ext cx="5195775" cy="17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7"/>
          <p:cNvCxnSpPr/>
          <p:nvPr/>
        </p:nvCxnSpPr>
        <p:spPr>
          <a:xfrm>
            <a:off x="358200" y="1194650"/>
            <a:ext cx="8370000" cy="35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8" y="1418775"/>
            <a:ext cx="8103325" cy="28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8"/>
          <p:cNvCxnSpPr/>
          <p:nvPr/>
        </p:nvCxnSpPr>
        <p:spPr>
          <a:xfrm>
            <a:off x="358200" y="11946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8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8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38" y="1284625"/>
            <a:ext cx="7967922" cy="310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17392" r="955" t="3790"/>
          <a:stretch/>
        </p:blipFill>
        <p:spPr>
          <a:xfrm>
            <a:off x="1934788" y="0"/>
            <a:ext cx="52744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30"/>
          <p:cNvCxnSpPr/>
          <p:nvPr/>
        </p:nvCxnSpPr>
        <p:spPr>
          <a:xfrm>
            <a:off x="358200" y="11946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30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0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13" y="1687900"/>
            <a:ext cx="8295175" cy="208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3179050" y="626400"/>
            <a:ext cx="6102300" cy="3890700"/>
          </a:xfrm>
          <a:prstGeom prst="rect">
            <a:avLst/>
          </a:prstGeom>
          <a:solidFill>
            <a:srgbClr val="FAA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208" name="Google Shape;208;p31"/>
          <p:cNvSpPr txBox="1"/>
          <p:nvPr>
            <p:ph type="ctrTitle"/>
          </p:nvPr>
        </p:nvSpPr>
        <p:spPr>
          <a:xfrm>
            <a:off x="4023450" y="1090713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B5394"/>
                </a:solidFill>
              </a:rPr>
              <a:t>GRACIAS</a:t>
            </a:r>
            <a:r>
              <a:rPr lang="es">
                <a:solidFill>
                  <a:srgbClr val="0B5394"/>
                </a:solidFill>
              </a:rPr>
              <a:t>!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09" name="Google Shape;209;p31"/>
          <p:cNvSpPr txBox="1"/>
          <p:nvPr>
            <p:ph idx="5" type="subTitle"/>
          </p:nvPr>
        </p:nvSpPr>
        <p:spPr>
          <a:xfrm>
            <a:off x="3516475" y="2037150"/>
            <a:ext cx="5349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Base de Datos 1</a:t>
            </a:r>
            <a:endParaRPr b="1"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B5394"/>
                </a:solidFill>
              </a:rPr>
              <a:t>Alumno: Llamosas Simon</a:t>
            </a:r>
            <a:endParaRPr sz="11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B5394"/>
                </a:solidFill>
              </a:rPr>
              <a:t>repositorio: https://github.com/simonll4/DataBase/tree/master/CTE_recursiva</a:t>
            </a:r>
            <a:endParaRPr sz="11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9"/>
          <p:cNvCxnSpPr/>
          <p:nvPr/>
        </p:nvCxnSpPr>
        <p:spPr>
          <a:xfrm>
            <a:off x="311700" y="13155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311700" y="44622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>
            <p:ph type="ctrTitle"/>
          </p:nvPr>
        </p:nvSpPr>
        <p:spPr>
          <a:xfrm>
            <a:off x="396300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1362"/>
            <a:ext cx="8520600" cy="25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0"/>
          <p:cNvCxnSpPr/>
          <p:nvPr/>
        </p:nvCxnSpPr>
        <p:spPr>
          <a:xfrm>
            <a:off x="311700" y="13155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>
            <p:ph type="ctrTitle"/>
          </p:nvPr>
        </p:nvSpPr>
        <p:spPr>
          <a:xfrm>
            <a:off x="396300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PASAJE A MODELO RELACIONAL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330450" y="1597275"/>
            <a:ext cx="81027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Materia( </a:t>
            </a:r>
            <a:r>
              <a:rPr lang="es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idMateria</a:t>
            </a: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,materia,cargaHoraria,cantAlumnos,idSemestre)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donde idSemestre Referencia a Semestre, idSemestre NO acepta null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Semestre(</a:t>
            </a:r>
            <a:r>
              <a:rPr lang="es" sz="1900" u="sng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idSemestre</a:t>
            </a:r>
            <a:r>
              <a:rPr lang="es" sz="19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, semestre)</a:t>
            </a:r>
            <a:endParaRPr sz="19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Correlativa(</a:t>
            </a:r>
            <a:r>
              <a:rPr lang="es" sz="1800" u="sng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idMateria</a:t>
            </a: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" sz="1800" u="sng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idMateria1</a:t>
            </a: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donde {idMateria} Referencia a Materia</a:t>
            </a:r>
            <a:endParaRPr sz="18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donde {</a:t>
            </a: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idMateria1} Referencia a Materia</a:t>
            </a:r>
            <a:endParaRPr sz="18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1"/>
          <p:cNvCxnSpPr/>
          <p:nvPr/>
        </p:nvCxnSpPr>
        <p:spPr>
          <a:xfrm>
            <a:off x="274825" y="11313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219625" y="46283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1"/>
          <p:cNvSpPr txBox="1"/>
          <p:nvPr>
            <p:ph type="ctrTitle"/>
          </p:nvPr>
        </p:nvSpPr>
        <p:spPr>
          <a:xfrm>
            <a:off x="396300" y="524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1622" l="544" r="544" t="1824"/>
          <a:stretch/>
        </p:blipFill>
        <p:spPr>
          <a:xfrm>
            <a:off x="2600825" y="1211888"/>
            <a:ext cx="3758197" cy="333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16135" r="0" t="2647"/>
          <a:stretch/>
        </p:blipFill>
        <p:spPr>
          <a:xfrm>
            <a:off x="1777925" y="-18725"/>
            <a:ext cx="5392374" cy="51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CONSULTAS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950" y="1273475"/>
            <a:ext cx="2870350" cy="28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25" y="1646413"/>
            <a:ext cx="4273899" cy="218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3"/>
          <p:cNvCxnSpPr/>
          <p:nvPr/>
        </p:nvCxnSpPr>
        <p:spPr>
          <a:xfrm>
            <a:off x="311700" y="10195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311700" y="44349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00" y="1807688"/>
            <a:ext cx="7381875" cy="1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4"/>
          <p:cNvCxnSpPr/>
          <p:nvPr/>
        </p:nvCxnSpPr>
        <p:spPr>
          <a:xfrm>
            <a:off x="358200" y="11946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2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4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4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>
            <a:off x="3995250" y="2962113"/>
            <a:ext cx="665400" cy="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24"/>
          <p:cNvCxnSpPr/>
          <p:nvPr/>
        </p:nvCxnSpPr>
        <p:spPr>
          <a:xfrm flipH="1" rot="10800000">
            <a:off x="3372100" y="3568875"/>
            <a:ext cx="686700" cy="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3376600" y="2158263"/>
            <a:ext cx="677700" cy="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4" name="Google Shape;154;p24"/>
          <p:cNvSpPr txBox="1"/>
          <p:nvPr/>
        </p:nvSpPr>
        <p:spPr>
          <a:xfrm>
            <a:off x="4099925" y="1961163"/>
            <a:ext cx="12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ANCLA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660650" y="2765013"/>
            <a:ext cx="12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RECURSIVO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099925" y="3371913"/>
            <a:ext cx="20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CONSULTA EXTERNA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5"/>
          <p:cNvCxnSpPr/>
          <p:nvPr/>
        </p:nvCxnSpPr>
        <p:spPr>
          <a:xfrm>
            <a:off x="358200" y="11946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5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5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50" y="1324525"/>
            <a:ext cx="7833900" cy="3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16922" r="0" t="3409"/>
          <a:stretch/>
        </p:blipFill>
        <p:spPr>
          <a:xfrm>
            <a:off x="1871213" y="34825"/>
            <a:ext cx="5272525" cy="50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