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 Black"/>
      <p:bold r:id="rId21"/>
      <p:boldItalic r:id="rId22"/>
    </p:embeddedFont>
    <p:embeddedFont>
      <p:font typeface="Roboto Thin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Didact Gothic"/>
      <p:regular r:id="rId31"/>
    </p:embeddedFont>
    <p:embeddedFont>
      <p:font typeface="Roboto Mono Thin"/>
      <p:regular r:id="rId32"/>
      <p:bold r:id="rId33"/>
      <p:italic r:id="rId34"/>
      <p:boldItalic r:id="rId35"/>
    </p:embeddedFont>
    <p:embeddedFont>
      <p:font typeface="Roboto Light"/>
      <p:regular r:id="rId36"/>
      <p:bold r:id="rId37"/>
      <p:italic r:id="rId38"/>
      <p:boldItalic r:id="rId39"/>
    </p:embeddedFont>
    <p:embeddedFont>
      <p:font typeface="Bree Serif"/>
      <p:regular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reeSerif-regular.fntdata"/><Relationship Id="rId20" Type="http://schemas.openxmlformats.org/officeDocument/2006/relationships/slide" Target="slides/slide16.xml"/><Relationship Id="rId22" Type="http://schemas.openxmlformats.org/officeDocument/2006/relationships/font" Target="fonts/RobotoBlack-boldItalic.fntdata"/><Relationship Id="rId21" Type="http://schemas.openxmlformats.org/officeDocument/2006/relationships/font" Target="fonts/RobotoBlack-bold.fntdata"/><Relationship Id="rId24" Type="http://schemas.openxmlformats.org/officeDocument/2006/relationships/font" Target="fonts/RobotoThin-bold.fntdata"/><Relationship Id="rId23" Type="http://schemas.openxmlformats.org/officeDocument/2006/relationships/font" Target="fonts/RobotoThin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Thin-boldItalic.fntdata"/><Relationship Id="rId25" Type="http://schemas.openxmlformats.org/officeDocument/2006/relationships/font" Target="fonts/RobotoThin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DidactGothic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33" Type="http://schemas.openxmlformats.org/officeDocument/2006/relationships/font" Target="fonts/RobotoMonoThin-bold.fntdata"/><Relationship Id="rId10" Type="http://schemas.openxmlformats.org/officeDocument/2006/relationships/slide" Target="slides/slide6.xml"/><Relationship Id="rId32" Type="http://schemas.openxmlformats.org/officeDocument/2006/relationships/font" Target="fonts/RobotoMonoThin-regular.fntdata"/><Relationship Id="rId13" Type="http://schemas.openxmlformats.org/officeDocument/2006/relationships/slide" Target="slides/slide9.xml"/><Relationship Id="rId35" Type="http://schemas.openxmlformats.org/officeDocument/2006/relationships/font" Target="fonts/RobotoMonoThin-boldItalic.fntdata"/><Relationship Id="rId12" Type="http://schemas.openxmlformats.org/officeDocument/2006/relationships/slide" Target="slides/slide8.xml"/><Relationship Id="rId34" Type="http://schemas.openxmlformats.org/officeDocument/2006/relationships/font" Target="fonts/RobotoMonoThin-italic.fntdata"/><Relationship Id="rId15" Type="http://schemas.openxmlformats.org/officeDocument/2006/relationships/slide" Target="slides/slide11.xml"/><Relationship Id="rId37" Type="http://schemas.openxmlformats.org/officeDocument/2006/relationships/font" Target="fonts/RobotoLight-bold.fntdata"/><Relationship Id="rId14" Type="http://schemas.openxmlformats.org/officeDocument/2006/relationships/slide" Target="slides/slide10.xml"/><Relationship Id="rId36" Type="http://schemas.openxmlformats.org/officeDocument/2006/relationships/font" Target="fonts/RobotoLight-regular.fntdata"/><Relationship Id="rId17" Type="http://schemas.openxmlformats.org/officeDocument/2006/relationships/slide" Target="slides/slide13.xml"/><Relationship Id="rId39" Type="http://schemas.openxmlformats.org/officeDocument/2006/relationships/font" Target="fonts/RobotoLight-boldItalic.fntdata"/><Relationship Id="rId16" Type="http://schemas.openxmlformats.org/officeDocument/2006/relationships/slide" Target="slides/slide12.xml"/><Relationship Id="rId38" Type="http://schemas.openxmlformats.org/officeDocument/2006/relationships/font" Target="fonts/RobotoLight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c4e38d7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c4e38d7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ff4e10054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ff4e10054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ff4e10054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ff4e10054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ff4e10054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ff4e10054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ff4e10054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ff4e10054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ff4e10054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ff4e10054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ff4e10054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ff4e10054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ff4e10054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1ff4e10054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c99e1ede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c99e1ede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ff4d296c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ff4d296c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ff4d296c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ff4d296c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ff4e10054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ff4e10054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ff4e10054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ff4e10054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ff4d296c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ff4d296c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ff4e10054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ff4e10054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ff4e10054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ff4e10054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b="0" sz="30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hasCustomPrompt="1"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/>
          <p:nvPr>
            <p:ph hasCustomPrompt="1"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/>
          <p:nvPr>
            <p:ph hasCustomPrompt="1"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TITLE_1_1_2_1_1_1">
    <p:bg>
      <p:bgPr>
        <a:solidFill>
          <a:schemeClr val="accen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indent="-2794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indent="-2794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indent="-2794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indent="-2794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indent="-2794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indent="-2794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indent="-2794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indent="-2794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b="0" sz="300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b="0" sz="36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ctrTitle"/>
          </p:nvPr>
        </p:nvSpPr>
        <p:spPr>
          <a:xfrm>
            <a:off x="4416875" y="3410025"/>
            <a:ext cx="312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9900"/>
                </a:solidFill>
              </a:rPr>
              <a:t>COMMON TABLE EXPRESSION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02" name="Google Shape;102;p18"/>
          <p:cNvSpPr txBox="1"/>
          <p:nvPr>
            <p:ph idx="1" type="subTitle"/>
          </p:nvPr>
        </p:nvSpPr>
        <p:spPr>
          <a:xfrm>
            <a:off x="4416875" y="3955425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FFFFFF"/>
                </a:solidFill>
              </a:rPr>
              <a:t>RECURSIVE</a:t>
            </a:r>
            <a:endParaRPr sz="2100">
              <a:solidFill>
                <a:srgbClr val="FFFFFF"/>
              </a:solidFill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000" y="490350"/>
            <a:ext cx="5195775" cy="17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Google Shape;169;p27"/>
          <p:cNvCxnSpPr/>
          <p:nvPr/>
        </p:nvCxnSpPr>
        <p:spPr>
          <a:xfrm>
            <a:off x="358200" y="119465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7550" y="42525"/>
            <a:ext cx="2492575" cy="1273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27"/>
          <p:cNvCxnSpPr/>
          <p:nvPr/>
        </p:nvCxnSpPr>
        <p:spPr>
          <a:xfrm>
            <a:off x="235975" y="44809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27"/>
          <p:cNvSpPr txBox="1"/>
          <p:nvPr>
            <p:ph type="ctrTitle"/>
          </p:nvPr>
        </p:nvSpPr>
        <p:spPr>
          <a:xfrm>
            <a:off x="461400" y="375725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CONSULTAS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038" y="1284625"/>
            <a:ext cx="7967922" cy="3106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8"/>
          <p:cNvPicPr preferRelativeResize="0"/>
          <p:nvPr/>
        </p:nvPicPr>
        <p:blipFill rotWithShape="1">
          <a:blip r:embed="rId3">
            <a:alphaModFix/>
          </a:blip>
          <a:srcRect b="0" l="17392" r="955" t="3790"/>
          <a:stretch/>
        </p:blipFill>
        <p:spPr>
          <a:xfrm>
            <a:off x="1934788" y="0"/>
            <a:ext cx="527442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3" name="Google Shape;183;p29"/>
          <p:cNvCxnSpPr/>
          <p:nvPr/>
        </p:nvCxnSpPr>
        <p:spPr>
          <a:xfrm>
            <a:off x="358200" y="119465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7550" y="42525"/>
            <a:ext cx="2492575" cy="1273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29"/>
          <p:cNvCxnSpPr/>
          <p:nvPr/>
        </p:nvCxnSpPr>
        <p:spPr>
          <a:xfrm>
            <a:off x="235975" y="44809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29"/>
          <p:cNvSpPr txBox="1"/>
          <p:nvPr>
            <p:ph type="ctrTitle"/>
          </p:nvPr>
        </p:nvSpPr>
        <p:spPr>
          <a:xfrm>
            <a:off x="461400" y="375725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CONSULTAS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913" y="1687900"/>
            <a:ext cx="8295175" cy="2087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2" name="Google Shape;192;p30"/>
          <p:cNvCxnSpPr/>
          <p:nvPr/>
        </p:nvCxnSpPr>
        <p:spPr>
          <a:xfrm>
            <a:off x="358200" y="1194650"/>
            <a:ext cx="8370000" cy="351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3" name="Google Shape;1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7550" y="42525"/>
            <a:ext cx="2492575" cy="1273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30"/>
          <p:cNvCxnSpPr/>
          <p:nvPr/>
        </p:nvCxnSpPr>
        <p:spPr>
          <a:xfrm>
            <a:off x="235975" y="44809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30"/>
          <p:cNvSpPr txBox="1"/>
          <p:nvPr>
            <p:ph type="ctrTitle"/>
          </p:nvPr>
        </p:nvSpPr>
        <p:spPr>
          <a:xfrm>
            <a:off x="461400" y="375725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CONSULTAS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388" y="1461463"/>
            <a:ext cx="8227766" cy="27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1"/>
          <p:cNvPicPr preferRelativeResize="0"/>
          <p:nvPr/>
        </p:nvPicPr>
        <p:blipFill rotWithShape="1">
          <a:blip r:embed="rId3">
            <a:alphaModFix/>
          </a:blip>
          <a:srcRect b="0" l="15668" r="0" t="2647"/>
          <a:stretch/>
        </p:blipFill>
        <p:spPr>
          <a:xfrm>
            <a:off x="1940900" y="0"/>
            <a:ext cx="5262188" cy="502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Google Shape;206;p32"/>
          <p:cNvCxnSpPr/>
          <p:nvPr/>
        </p:nvCxnSpPr>
        <p:spPr>
          <a:xfrm>
            <a:off x="358200" y="1194650"/>
            <a:ext cx="8370000" cy="351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7" name="Google Shape;2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7550" y="42525"/>
            <a:ext cx="2492575" cy="1273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Google Shape;208;p32"/>
          <p:cNvCxnSpPr/>
          <p:nvPr/>
        </p:nvCxnSpPr>
        <p:spPr>
          <a:xfrm>
            <a:off x="235975" y="44809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" name="Google Shape;209;p32"/>
          <p:cNvSpPr txBox="1"/>
          <p:nvPr>
            <p:ph type="ctrTitle"/>
          </p:nvPr>
        </p:nvSpPr>
        <p:spPr>
          <a:xfrm>
            <a:off x="461400" y="375725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CONSULTAS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10" name="Google Shape;2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850" y="1965725"/>
            <a:ext cx="8204850" cy="134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/>
          <p:nvPr/>
        </p:nvSpPr>
        <p:spPr>
          <a:xfrm>
            <a:off x="3179050" y="626400"/>
            <a:ext cx="6102300" cy="3890700"/>
          </a:xfrm>
          <a:prstGeom prst="rect">
            <a:avLst/>
          </a:prstGeom>
          <a:solidFill>
            <a:srgbClr val="FAA01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9900"/>
              </a:highlight>
            </a:endParaRPr>
          </a:p>
        </p:txBody>
      </p:sp>
      <p:sp>
        <p:nvSpPr>
          <p:cNvPr id="216" name="Google Shape;216;p33"/>
          <p:cNvSpPr txBox="1"/>
          <p:nvPr>
            <p:ph type="ctrTitle"/>
          </p:nvPr>
        </p:nvSpPr>
        <p:spPr>
          <a:xfrm>
            <a:off x="4023450" y="1090713"/>
            <a:ext cx="3578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B5394"/>
                </a:solidFill>
              </a:rPr>
              <a:t>GRACIAS</a:t>
            </a:r>
            <a:r>
              <a:rPr lang="es">
                <a:solidFill>
                  <a:srgbClr val="0B5394"/>
                </a:solidFill>
              </a:rPr>
              <a:t>!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17" name="Google Shape;217;p33"/>
          <p:cNvSpPr txBox="1"/>
          <p:nvPr>
            <p:ph idx="5" type="subTitle"/>
          </p:nvPr>
        </p:nvSpPr>
        <p:spPr>
          <a:xfrm>
            <a:off x="3516475" y="2037150"/>
            <a:ext cx="5349900" cy="18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Base de Datos 1</a:t>
            </a:r>
            <a:endParaRPr b="1" sz="180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B5394"/>
                </a:solidFill>
              </a:rPr>
              <a:t>Alumno: Llamosas Simon</a:t>
            </a:r>
            <a:endParaRPr sz="11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B5394"/>
                </a:solidFill>
              </a:rPr>
              <a:t>repositorio: https://github.com/simonll4/DataBase/tree/master/CTE_recursiva</a:t>
            </a:r>
            <a:endParaRPr sz="11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19"/>
          <p:cNvCxnSpPr/>
          <p:nvPr/>
        </p:nvCxnSpPr>
        <p:spPr>
          <a:xfrm>
            <a:off x="311700" y="131555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9"/>
          <p:cNvCxnSpPr/>
          <p:nvPr/>
        </p:nvCxnSpPr>
        <p:spPr>
          <a:xfrm>
            <a:off x="311700" y="446225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9"/>
          <p:cNvSpPr txBox="1"/>
          <p:nvPr>
            <p:ph type="ctrTitle"/>
          </p:nvPr>
        </p:nvSpPr>
        <p:spPr>
          <a:xfrm>
            <a:off x="396300" y="644550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ER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13875"/>
            <a:ext cx="8520601" cy="25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20"/>
          <p:cNvCxnSpPr/>
          <p:nvPr/>
        </p:nvCxnSpPr>
        <p:spPr>
          <a:xfrm>
            <a:off x="311700" y="131555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20"/>
          <p:cNvCxnSpPr/>
          <p:nvPr/>
        </p:nvCxnSpPr>
        <p:spPr>
          <a:xfrm>
            <a:off x="235975" y="44809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20"/>
          <p:cNvSpPr txBox="1"/>
          <p:nvPr>
            <p:ph type="ctrTitle"/>
          </p:nvPr>
        </p:nvSpPr>
        <p:spPr>
          <a:xfrm>
            <a:off x="396300" y="644550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PASAJE A MODELO RELACIONAL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9" name="Google Shape;119;p20"/>
          <p:cNvSpPr txBox="1"/>
          <p:nvPr>
            <p:ph idx="1" type="subTitle"/>
          </p:nvPr>
        </p:nvSpPr>
        <p:spPr>
          <a:xfrm>
            <a:off x="330450" y="1597275"/>
            <a:ext cx="8102700" cy="26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Materia( </a:t>
            </a:r>
            <a:r>
              <a:rPr lang="es" sz="18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idMateria</a:t>
            </a:r>
            <a:r>
              <a:rPr lang="e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,materia,cargaHoraria,cantAlumnos,idSemestre)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donde idSemestre Referencia a Semestre, idSemestre NO acepta null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rPr>
              <a:t>Semestre(</a:t>
            </a:r>
            <a:r>
              <a:rPr lang="es" sz="1900" u="sng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rPr>
              <a:t>idSemestre</a:t>
            </a:r>
            <a:r>
              <a:rPr lang="es" sz="1900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rPr>
              <a:t>, semestre)</a:t>
            </a:r>
            <a:endParaRPr sz="1900">
              <a:solidFill>
                <a:srgbClr val="FBFBF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BFBF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rPr>
              <a:t>Correlativa(</a:t>
            </a:r>
            <a:r>
              <a:rPr lang="es" sz="1800" u="sng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rPr>
              <a:t>idMateria</a:t>
            </a:r>
            <a:r>
              <a:rPr lang="es" sz="1800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s" sz="1800" u="sng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rPr>
              <a:t>idMateria1</a:t>
            </a:r>
            <a:r>
              <a:rPr lang="es" sz="1800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>
              <a:solidFill>
                <a:srgbClr val="FBFBF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rPr>
              <a:t>donde {idMateria} Referencia a Materia</a:t>
            </a:r>
            <a:endParaRPr sz="1800">
              <a:solidFill>
                <a:srgbClr val="FBFBF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rPr>
              <a:t>donde {</a:t>
            </a:r>
            <a:r>
              <a:rPr lang="es" sz="1800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rPr>
              <a:t>idMateria1} Referencia a Materia</a:t>
            </a:r>
            <a:endParaRPr sz="1800">
              <a:solidFill>
                <a:srgbClr val="FBFBF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21"/>
          <p:cNvCxnSpPr/>
          <p:nvPr/>
        </p:nvCxnSpPr>
        <p:spPr>
          <a:xfrm>
            <a:off x="274825" y="113132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21"/>
          <p:cNvCxnSpPr/>
          <p:nvPr/>
        </p:nvCxnSpPr>
        <p:spPr>
          <a:xfrm>
            <a:off x="219625" y="46283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21"/>
          <p:cNvSpPr txBox="1"/>
          <p:nvPr>
            <p:ph type="ctrTitle"/>
          </p:nvPr>
        </p:nvSpPr>
        <p:spPr>
          <a:xfrm>
            <a:off x="396300" y="524725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RELACIONAL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 rotWithShape="1">
          <a:blip r:embed="rId3">
            <a:alphaModFix/>
          </a:blip>
          <a:srcRect b="1622" l="544" r="544" t="1824"/>
          <a:stretch/>
        </p:blipFill>
        <p:spPr>
          <a:xfrm>
            <a:off x="2600825" y="1211888"/>
            <a:ext cx="3758197" cy="3335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/>
          </a:blip>
          <a:srcRect b="0" l="16135" r="0" t="2647"/>
          <a:stretch/>
        </p:blipFill>
        <p:spPr>
          <a:xfrm>
            <a:off x="1777925" y="-18725"/>
            <a:ext cx="5392374" cy="51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ctrTitle"/>
          </p:nvPr>
        </p:nvSpPr>
        <p:spPr>
          <a:xfrm>
            <a:off x="461400" y="375725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CONSULTAS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4950" y="1273475"/>
            <a:ext cx="2870350" cy="287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925" y="1646413"/>
            <a:ext cx="4273899" cy="218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23"/>
          <p:cNvCxnSpPr/>
          <p:nvPr/>
        </p:nvCxnSpPr>
        <p:spPr>
          <a:xfrm>
            <a:off x="311700" y="101952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3"/>
          <p:cNvCxnSpPr/>
          <p:nvPr/>
        </p:nvCxnSpPr>
        <p:spPr>
          <a:xfrm>
            <a:off x="311700" y="44349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Google Shape;146;p24"/>
          <p:cNvCxnSpPr/>
          <p:nvPr/>
        </p:nvCxnSpPr>
        <p:spPr>
          <a:xfrm>
            <a:off x="358200" y="119465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7550" y="42525"/>
            <a:ext cx="2492575" cy="1273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24"/>
          <p:cNvCxnSpPr/>
          <p:nvPr/>
        </p:nvCxnSpPr>
        <p:spPr>
          <a:xfrm>
            <a:off x="235975" y="44809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24"/>
          <p:cNvSpPr txBox="1"/>
          <p:nvPr>
            <p:ph type="ctrTitle"/>
          </p:nvPr>
        </p:nvSpPr>
        <p:spPr>
          <a:xfrm>
            <a:off x="461400" y="375725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CONSULTAS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050" y="1324525"/>
            <a:ext cx="7833900" cy="30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5"/>
          <p:cNvPicPr preferRelativeResize="0"/>
          <p:nvPr/>
        </p:nvPicPr>
        <p:blipFill rotWithShape="1">
          <a:blip r:embed="rId3">
            <a:alphaModFix/>
          </a:blip>
          <a:srcRect b="0" l="16922" r="0" t="3409"/>
          <a:stretch/>
        </p:blipFill>
        <p:spPr>
          <a:xfrm>
            <a:off x="1871213" y="34825"/>
            <a:ext cx="5272525" cy="507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6"/>
          <p:cNvCxnSpPr/>
          <p:nvPr/>
        </p:nvCxnSpPr>
        <p:spPr>
          <a:xfrm>
            <a:off x="358200" y="1194650"/>
            <a:ext cx="8370000" cy="351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7550" y="42525"/>
            <a:ext cx="2492575" cy="1273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26"/>
          <p:cNvCxnSpPr/>
          <p:nvPr/>
        </p:nvCxnSpPr>
        <p:spPr>
          <a:xfrm>
            <a:off x="235975" y="44809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26"/>
          <p:cNvSpPr txBox="1"/>
          <p:nvPr>
            <p:ph type="ctrTitle"/>
          </p:nvPr>
        </p:nvSpPr>
        <p:spPr>
          <a:xfrm>
            <a:off x="461400" y="375725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CONSULTAS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538" y="1418775"/>
            <a:ext cx="8103325" cy="287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