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5" r:id="rId2"/>
  </p:sldMasterIdLst>
  <p:notesMasterIdLst>
    <p:notesMasterId r:id="rId11"/>
  </p:notesMasterIdLst>
  <p:sldIdLst>
    <p:sldId id="257" r:id="rId3"/>
    <p:sldId id="289" r:id="rId4"/>
    <p:sldId id="287" r:id="rId5"/>
    <p:sldId id="286" r:id="rId6"/>
    <p:sldId id="288" r:id="rId7"/>
    <p:sldId id="278" r:id="rId8"/>
    <p:sldId id="280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1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935B-7D7D-49D8-A652-E352CC6A52C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8B99-9562-4FB7-BEA0-222D112F1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4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-8092" y="3429000"/>
            <a:ext cx="9144000" cy="1440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268760"/>
            <a:ext cx="9135908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1264096" y="2738481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870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79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-8092" y="3429000"/>
            <a:ext cx="9144000" cy="1440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268760"/>
            <a:ext cx="9135908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1264096" y="2738481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846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659744"/>
            <a:ext cx="9144000" cy="1982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251520" y="6669360"/>
            <a:ext cx="2627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>
                <a:solidFill>
                  <a:schemeClr val="bg1"/>
                </a:solidFill>
                <a:latin typeface="+mj-ea"/>
                <a:ea typeface="+mj-ea"/>
              </a:rPr>
              <a:t>Manysplendid Infotech,Ltd.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" y="6693206"/>
            <a:ext cx="191747" cy="1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5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1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07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4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0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165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53200"/>
            <a:ext cx="9144000" cy="30479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442020" y="6564585"/>
            <a:ext cx="393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Manysplendid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+mj-ea"/>
                <a:ea typeface="+mj-ea"/>
              </a:rPr>
              <a:t>Infotech,Ltd</a:t>
            </a:r>
            <a:r>
              <a:rPr lang="en-US" altLang="zh-TW" sz="12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" y="6488051"/>
            <a:ext cx="526247" cy="3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7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73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20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20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62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046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2022/1/7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63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968" y="1221135"/>
            <a:ext cx="9032032" cy="1829761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TW" dirty="0"/>
              <a:t>106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12</a:t>
            </a:r>
            <a:r>
              <a:rPr lang="zh-TW" altLang="en-US" dirty="0"/>
              <a:t>日 </a:t>
            </a:r>
            <a:r>
              <a:rPr lang="en-US" altLang="zh-TW" dirty="0"/>
              <a:t>16:00</a:t>
            </a:r>
            <a:br>
              <a:rPr lang="en-US" altLang="zh-TW" dirty="0"/>
            </a:br>
            <a:r>
              <a:rPr lang="zh-TW" altLang="en-US" dirty="0"/>
              <a:t>水情研判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48454" y="4351474"/>
            <a:ext cx="6698848" cy="1145932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35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2D8341C-BC15-4D0E-8B7B-0727AAED7423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49F27578-0DA9-4B82-BDA4-DD5F73F7F9C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defTabSz="914400"/>
            <a:r>
              <a:rPr lang="zh-TW" altLang="en-US" dirty="0"/>
              <a:t>綜合研判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97162002-0A0C-42F6-9D18-FF7B3DFF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8" y="983942"/>
            <a:ext cx="8957569" cy="5274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66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(17)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日西南風影響，台灣各地山區、北部平地有短時強降雨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大雷雨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發生的機率，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(18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起西南風稍減弱，但臺灣仍在低壓帶中，水氣多，天氣仍不穩定，另須留意低壓地中之中尺度低壓發展。</a:t>
            </a:r>
            <a:endParaRPr kumimoji="1" lang="en-US" altLang="zh-TW" sz="180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08/16 12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 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QPESUMS+WRF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模式預估未來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72</a:t>
            </a:r>
            <a:r>
              <a:rPr kumimoji="1" lang="zh-TW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小時轄區水庫集水區預報降雨分析 </a:t>
            </a:r>
            <a:r>
              <a:rPr kumimoji="1" lang="en-US" altLang="zh-TW" sz="180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(~08/19 12:00):</a:t>
            </a:r>
          </a:p>
          <a:p>
            <a:pPr lvl="2" defTabSz="914400">
              <a:lnSpc>
                <a:spcPts val="2200"/>
              </a:lnSpc>
              <a:buClr>
                <a:srgbClr val="0000CC"/>
              </a:buClr>
              <a:defRPr/>
            </a:pP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曾文水庫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目前水位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227.01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公尺   蓄水量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45461.00 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萬噸   蓄水率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89.14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%) 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600200" marR="0" lvl="3" indent="-2286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時雨量最高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6mm(08/16 18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50mm</a:t>
            </a:r>
            <a:endParaRPr kumimoji="1" lang="en-US" altLang="zh-TW" sz="16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defTabSz="914400">
              <a:lnSpc>
                <a:spcPts val="2200"/>
              </a:lnSpc>
              <a:buClr>
                <a:srgbClr val="0000CC"/>
              </a:buClr>
              <a:defRPr/>
            </a:pP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牡丹水庫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目前水位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135.87 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   蓄水量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1848.12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萬噸   蓄水率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70.19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%)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</a:p>
          <a:p>
            <a:pPr marL="1600200" marR="0" lvl="3" indent="-2286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時雨量最高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18mm (08/17 19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       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143mm</a:t>
            </a:r>
            <a:endParaRPr kumimoji="1" lang="en-US" altLang="zh-TW" sz="16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defTabSz="914400">
              <a:lnSpc>
                <a:spcPts val="2200"/>
              </a:lnSpc>
              <a:buClr>
                <a:srgbClr val="0000CC"/>
              </a:buClr>
              <a:defRPr/>
            </a:pP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阿公店水庫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目前水位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29.07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公尺   蓄水量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10.27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萬噸   蓄水率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0.68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%)</a:t>
            </a: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</a:p>
          <a:p>
            <a:pPr marL="1600200" marR="0" lvl="3" indent="-2286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時雨量最高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24mm(08/17 00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145mm</a:t>
            </a:r>
            <a:endParaRPr kumimoji="1" lang="en-US" altLang="zh-TW" sz="1600" b="1" i="0" u="sng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defTabSz="914400">
              <a:lnSpc>
                <a:spcPts val="2200"/>
              </a:lnSpc>
              <a:buClr>
                <a:srgbClr val="0000CC"/>
              </a:buClr>
              <a:defRPr/>
            </a:pP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甲仙堰：</a:t>
            </a:r>
          </a:p>
          <a:p>
            <a:pPr marL="1600200" marR="0" lvl="3" indent="-2286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 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58 mm</a:t>
            </a:r>
          </a:p>
          <a:p>
            <a:pPr lvl="2" defTabSz="914400">
              <a:lnSpc>
                <a:spcPts val="2200"/>
              </a:lnSpc>
              <a:buClr>
                <a:srgbClr val="0000CC"/>
              </a:buClr>
              <a:defRPr/>
            </a:pPr>
            <a:r>
              <a:rPr lang="zh-TW" altLang="en-US" sz="1600" kern="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高屏堰：</a:t>
            </a:r>
          </a:p>
          <a:p>
            <a:pPr marL="1600200" marR="0" lvl="3" indent="-22860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Char char="–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 </a:t>
            </a:r>
            <a:r>
              <a:rPr kumimoji="1" lang="en-US" altLang="zh-TW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101 mm</a:t>
            </a: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8CBE0593-D48B-4205-88E3-9E66DD74AF0B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2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427BD8-5B0F-4594-949A-9FAEE76B304B}"/>
              </a:ext>
            </a:extLst>
          </p:cNvPr>
          <p:cNvSpPr/>
          <p:nvPr/>
        </p:nvSpPr>
        <p:spPr>
          <a:xfrm>
            <a:off x="843379" y="983942"/>
            <a:ext cx="7998780" cy="862613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B3DD1C-70BA-4B2F-8538-F7F6A6AD7554}"/>
              </a:ext>
            </a:extLst>
          </p:cNvPr>
          <p:cNvSpPr txBox="1"/>
          <p:nvPr/>
        </p:nvSpPr>
        <p:spPr>
          <a:xfrm>
            <a:off x="6182686" y="15306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</p:spTree>
    <p:extLst>
      <p:ext uri="{BB962C8B-B14F-4D97-AF65-F5344CB8AC3E}">
        <p14:creationId xmlns:p14="http://schemas.microsoft.com/office/powerpoint/2010/main" val="10566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南水局水庫集水區之氣象局</a:t>
            </a:r>
            <a:r>
              <a:rPr lang="en-US" altLang="zh-TW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QPESUMS_QPF</a:t>
            </a:r>
            <a:r>
              <a:rPr lang="zh-TW" altLang="en-US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預報降雨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50970" y="764704"/>
            <a:ext cx="8807772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 kumimoji="0" sz="2000" b="0" i="0" u="none" strike="noStrike" cap="none" spc="0" normalizeH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Lucida Sans Unicode"/>
                <a:ea typeface="微軟正黑體" panose="020B0604030504040204" pitchFamily="34" charset="-120"/>
              </a:defRPr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>
                <a:solidFill>
                  <a:schemeClr val="dk1"/>
                </a:solidFill>
              </a:defRPr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>
                <a:solidFill>
                  <a:schemeClr val="dk1"/>
                </a:solidFill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>
                <a:solidFill>
                  <a:schemeClr val="dk1"/>
                </a:solidFill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>
                <a:solidFill>
                  <a:schemeClr val="dk1"/>
                </a:solidFill>
              </a:defRPr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>
                <a:solidFill>
                  <a:schemeClr val="dk1"/>
                </a:solidFill>
              </a:defRPr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solidFill>
                  <a:schemeClr val="dk1"/>
                </a:solidFill>
              </a:defRPr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solidFill>
                  <a:schemeClr val="dk1"/>
                </a:solidFill>
              </a:defRPr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>
                <a:solidFill>
                  <a:schemeClr val="dk1"/>
                </a:solidFill>
              </a:defRPr>
            </a:lvl9pPr>
            <a:extLst/>
          </a:lstStyle>
          <a:p>
            <a:r>
              <a:rPr lang="zh-TW" altLang="en-US" dirty="0"/>
              <a:t>南水局水庫集水區平均：一日預報</a:t>
            </a:r>
            <a:r>
              <a:rPr lang="en-US" altLang="zh-TW" dirty="0"/>
              <a:t>(9</a:t>
            </a:r>
            <a:r>
              <a:rPr lang="zh-TW" altLang="en-US" dirty="0"/>
              <a:t>月</a:t>
            </a:r>
            <a:r>
              <a:rPr lang="en-US" altLang="zh-TW" dirty="0"/>
              <a:t>12</a:t>
            </a:r>
            <a:r>
              <a:rPr lang="zh-TW" altLang="en-US" dirty="0"/>
              <a:t>日 </a:t>
            </a:r>
            <a:r>
              <a:rPr lang="en-US" altLang="zh-TW" dirty="0"/>
              <a:t>15</a:t>
            </a:r>
            <a:r>
              <a:rPr lang="zh-TW" altLang="en-US" dirty="0"/>
              <a:t>時</a:t>
            </a:r>
            <a:r>
              <a:rPr lang="en-US" altLang="zh-TW" dirty="0"/>
              <a:t>~09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 </a:t>
            </a:r>
            <a:r>
              <a:rPr lang="en-US" altLang="zh-TW" dirty="0"/>
              <a:t>15</a:t>
            </a:r>
            <a:r>
              <a:rPr lang="zh-TW" altLang="en-US" dirty="0"/>
              <a:t>時</a:t>
            </a:r>
            <a:r>
              <a:rPr lang="en-US" altLang="zh-TW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42A6D5-6BE5-4312-B6A7-16AFCD17DC8F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15" name="投影片編號版面配置區 2">
            <a:extLst>
              <a:ext uri="{FF2B5EF4-FFF2-40B4-BE49-F238E27FC236}">
                <a16:creationId xmlns:a16="http://schemas.microsoft.com/office/drawing/2014/main" id="{20492A90-C6B0-4D51-893F-8922EBB85901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3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73E9C-DFB1-4D45-9910-5D0DBEC59991}"/>
              </a:ext>
            </a:extLst>
          </p:cNvPr>
          <p:cNvSpPr/>
          <p:nvPr/>
        </p:nvSpPr>
        <p:spPr>
          <a:xfrm>
            <a:off x="62144" y="1331024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曾文水庫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355091-8FE3-4F87-9FA5-243EE9D7F7F1}"/>
              </a:ext>
            </a:extLst>
          </p:cNvPr>
          <p:cNvSpPr/>
          <p:nvPr/>
        </p:nvSpPr>
        <p:spPr>
          <a:xfrm>
            <a:off x="65917" y="3122145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牡丹水庫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91B4CF-B46E-466B-B611-6BDDF2859073}"/>
              </a:ext>
            </a:extLst>
          </p:cNvPr>
          <p:cNvSpPr/>
          <p:nvPr/>
        </p:nvSpPr>
        <p:spPr>
          <a:xfrm>
            <a:off x="62143" y="4913265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阿公店水庫</a:t>
            </a: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D35C7-DF4D-4CC5-B7A3-336D472EEDFD}"/>
              </a:ext>
            </a:extLst>
          </p:cNvPr>
          <p:cNvSpPr/>
          <p:nvPr/>
        </p:nvSpPr>
        <p:spPr>
          <a:xfrm>
            <a:off x="6629647" y="3059999"/>
            <a:ext cx="2452211" cy="176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914400">
              <a:buFont typeface="Arial" pitchFamily="34" charset="0"/>
              <a:buChar char="•"/>
            </a:pPr>
            <a:r>
              <a:rPr lang="zh-TW" altLang="en-US" kern="0" dirty="0">
                <a:solidFill>
                  <a:prstClr val="black"/>
                </a:solidFill>
              </a:rPr>
              <a:t>無</a:t>
            </a:r>
            <a:r>
              <a:rPr lang="zh-TW" altLang="en-US" kern="0">
                <a:solidFill>
                  <a:prstClr val="black"/>
                </a:solidFill>
              </a:rPr>
              <a:t>明顯降雨</a:t>
            </a:r>
            <a:endParaRPr lang="en-US" altLang="zh-TW" kern="0" dirty="0">
              <a:solidFill>
                <a:prstClr val="black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0CF1D4-327F-4981-903D-C1F1547FC3BE}"/>
              </a:ext>
            </a:extLst>
          </p:cNvPr>
          <p:cNvSpPr/>
          <p:nvPr/>
        </p:nvSpPr>
        <p:spPr>
          <a:xfrm>
            <a:off x="6629646" y="4859997"/>
            <a:ext cx="2448437" cy="17272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914400">
              <a:buFont typeface="Arial" pitchFamily="34" charset="0"/>
              <a:buChar char="•"/>
            </a:pPr>
            <a:r>
              <a:rPr lang="zh-TW" altLang="en-US" kern="0" dirty="0">
                <a:solidFill>
                  <a:prstClr val="black"/>
                </a:solidFill>
              </a:rPr>
              <a:t>無</a:t>
            </a:r>
            <a:r>
              <a:rPr lang="zh-TW" altLang="en-US" kern="0">
                <a:solidFill>
                  <a:prstClr val="black"/>
                </a:solidFill>
              </a:rPr>
              <a:t>明顯降雨</a:t>
            </a:r>
            <a:endParaRPr lang="en-US" altLang="zh-TW" kern="0" dirty="0">
              <a:solidFill>
                <a:prstClr val="black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33D761-9FA2-4FDD-8ADF-2A241695F989}"/>
              </a:ext>
            </a:extLst>
          </p:cNvPr>
          <p:cNvSpPr/>
          <p:nvPr/>
        </p:nvSpPr>
        <p:spPr>
          <a:xfrm>
            <a:off x="6629646" y="1260000"/>
            <a:ext cx="2452212" cy="176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914400">
              <a:buFont typeface="Arial" pitchFamily="34" charset="0"/>
              <a:buChar char="•"/>
            </a:pPr>
            <a:r>
              <a:rPr lang="zh-TW" altLang="en-US" kern="0" dirty="0">
                <a:solidFill>
                  <a:prstClr val="black"/>
                </a:solidFill>
              </a:rPr>
              <a:t>無明顯降雨</a:t>
            </a:r>
            <a:endParaRPr lang="en-US" altLang="zh-TW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南水局水庫集水區之氣象局</a:t>
            </a:r>
            <a:r>
              <a:rPr lang="en-US" altLang="zh-TW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QPESUMS_WRF</a:t>
            </a:r>
            <a:r>
              <a:rPr lang="zh-TW" altLang="en-US" sz="2800" spc="50" dirty="0">
                <a:ln w="11430"/>
                <a:solidFill>
                  <a:srgbClr val="FF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預報降雨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50970" y="764704"/>
            <a:ext cx="8807772" cy="43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 kumimoji="0" sz="2000" b="0" i="0" u="none" strike="noStrike" cap="none" spc="0" normalizeH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Lucida Sans Unicode"/>
                <a:ea typeface="微軟正黑體" panose="020B0604030504040204" pitchFamily="34" charset="-120"/>
              </a:defRPr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>
                <a:solidFill>
                  <a:schemeClr val="dk1"/>
                </a:solidFill>
              </a:defRPr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>
                <a:solidFill>
                  <a:schemeClr val="dk1"/>
                </a:solidFill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>
                <a:solidFill>
                  <a:schemeClr val="dk1"/>
                </a:solidFill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>
                <a:solidFill>
                  <a:schemeClr val="dk1"/>
                </a:solidFill>
              </a:defRPr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>
                <a:solidFill>
                  <a:schemeClr val="dk1"/>
                </a:solidFill>
              </a:defRPr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solidFill>
                  <a:schemeClr val="dk1"/>
                </a:solidFill>
              </a:defRPr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solidFill>
                  <a:schemeClr val="dk1"/>
                </a:solidFill>
              </a:defRPr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>
                <a:solidFill>
                  <a:schemeClr val="dk1"/>
                </a:solidFill>
              </a:defRPr>
            </a:lvl9pPr>
            <a:extLst/>
          </a:lstStyle>
          <a:p>
            <a:r>
              <a:rPr lang="zh-TW" altLang="en-US" dirty="0"/>
              <a:t>南水局水庫集水區平均：</a:t>
            </a:r>
            <a:r>
              <a:rPr lang="zh-TW" altLang="en-US"/>
              <a:t>三日預報</a:t>
            </a:r>
            <a:r>
              <a:rPr lang="en-US" altLang="zh-TW" dirty="0"/>
              <a:t>(</a:t>
            </a:r>
            <a:r>
              <a:rPr lang="en-US" altLang="zh-TW"/>
              <a:t>9</a:t>
            </a:r>
            <a:r>
              <a:rPr lang="zh-TW" altLang="en-US"/>
              <a:t>月</a:t>
            </a:r>
            <a:r>
              <a:rPr lang="en-US" altLang="zh-TW" dirty="0"/>
              <a:t>12</a:t>
            </a:r>
            <a:r>
              <a:rPr lang="zh-TW" altLang="en-US"/>
              <a:t>日 </a:t>
            </a:r>
            <a:r>
              <a:rPr lang="en-US" altLang="zh-TW"/>
              <a:t>15</a:t>
            </a:r>
            <a:r>
              <a:rPr lang="zh-TW" altLang="en-US"/>
              <a:t>時</a:t>
            </a:r>
            <a:r>
              <a:rPr lang="en-US" altLang="zh-TW" dirty="0"/>
              <a:t>~</a:t>
            </a:r>
            <a:r>
              <a:rPr lang="en-US" altLang="zh-TW"/>
              <a:t>09</a:t>
            </a:r>
            <a:r>
              <a:rPr lang="zh-TW" altLang="en-US"/>
              <a:t>月</a:t>
            </a:r>
            <a:r>
              <a:rPr lang="en-US" altLang="zh-TW" dirty="0"/>
              <a:t>15</a:t>
            </a:r>
            <a:r>
              <a:rPr lang="zh-TW" altLang="en-US"/>
              <a:t>日 </a:t>
            </a:r>
            <a:r>
              <a:rPr lang="en-US" altLang="zh-TW"/>
              <a:t>15</a:t>
            </a:r>
            <a:r>
              <a:rPr lang="zh-TW" altLang="en-US"/>
              <a:t>時</a:t>
            </a:r>
            <a:r>
              <a:rPr lang="en-US" altLang="zh-TW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D8341C-BC15-4D0E-8B7B-0727AAED7423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15" name="投影片編號版面配置區 2">
            <a:extLst>
              <a:ext uri="{FF2B5EF4-FFF2-40B4-BE49-F238E27FC236}">
                <a16:creationId xmlns:a16="http://schemas.microsoft.com/office/drawing/2014/main" id="{08474D73-D8E0-4A6C-A39E-C6DFE275B0B1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4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BB5CF-96D6-4B70-ACCB-1809B743D3A9}"/>
              </a:ext>
            </a:extLst>
          </p:cNvPr>
          <p:cNvSpPr/>
          <p:nvPr/>
        </p:nvSpPr>
        <p:spPr>
          <a:xfrm>
            <a:off x="62144" y="1331024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曾文水庫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F65C88-8FE0-45C9-B679-B85CF140642A}"/>
              </a:ext>
            </a:extLst>
          </p:cNvPr>
          <p:cNvSpPr/>
          <p:nvPr/>
        </p:nvSpPr>
        <p:spPr>
          <a:xfrm>
            <a:off x="65917" y="3122145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牡丹水庫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66BFFC-6763-4AE3-8872-022028430A17}"/>
              </a:ext>
            </a:extLst>
          </p:cNvPr>
          <p:cNvSpPr/>
          <p:nvPr/>
        </p:nvSpPr>
        <p:spPr>
          <a:xfrm>
            <a:off x="62143" y="4913265"/>
            <a:ext cx="307975" cy="16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阿公店水庫</a:t>
            </a: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BA3CC4-0807-492F-80C6-CB86B646B83A}"/>
              </a:ext>
            </a:extLst>
          </p:cNvPr>
          <p:cNvSpPr/>
          <p:nvPr/>
        </p:nvSpPr>
        <p:spPr>
          <a:xfrm>
            <a:off x="6629647" y="3059999"/>
            <a:ext cx="2452211" cy="176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無明顯降雨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7E9FFA-8F4F-423E-AF81-78B65A460375}"/>
              </a:ext>
            </a:extLst>
          </p:cNvPr>
          <p:cNvSpPr/>
          <p:nvPr/>
        </p:nvSpPr>
        <p:spPr>
          <a:xfrm>
            <a:off x="6629646" y="4859997"/>
            <a:ext cx="2448437" cy="17272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zh-TW" altLang="en-US" kern="0" dirty="0">
                <a:solidFill>
                  <a:prstClr val="black"/>
                </a:solidFill>
              </a:rPr>
              <a:t>無明顯降雨</a:t>
            </a:r>
            <a:endParaRPr lang="en-US" altLang="zh-TW" kern="0" dirty="0">
              <a:solidFill>
                <a:prstClr val="black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C48982-9F9D-4A6D-B52A-85C1B79F21C4}"/>
              </a:ext>
            </a:extLst>
          </p:cNvPr>
          <p:cNvSpPr/>
          <p:nvPr/>
        </p:nvSpPr>
        <p:spPr>
          <a:xfrm>
            <a:off x="6629646" y="1260000"/>
            <a:ext cx="2452212" cy="1763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zh-TW" altLang="en-US" kern="0" dirty="0">
                <a:solidFill>
                  <a:prstClr val="black"/>
                </a:solidFill>
              </a:rPr>
              <a:t>無明顯降雨</a:t>
            </a:r>
            <a:endParaRPr lang="en-US" altLang="zh-TW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A17FB6-CD8F-4327-92EF-3A4316C64909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19" name="標題 2">
            <a:extLst>
              <a:ext uri="{FF2B5EF4-FFF2-40B4-BE49-F238E27FC236}">
                <a16:creationId xmlns:a16="http://schemas.microsoft.com/office/drawing/2014/main" id="{FBBE8C80-7592-4B12-89A9-DE24C9B818F1}"/>
              </a:ext>
            </a:extLst>
          </p:cNvPr>
          <p:cNvSpPr>
            <a:spLocks noGrp="1"/>
          </p:cNvSpPr>
          <p:nvPr/>
        </p:nvSpPr>
        <p:spPr>
          <a:xfrm>
            <a:off x="-1" y="20430"/>
            <a:ext cx="9143999" cy="58239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1200" cap="none" spc="50" normalizeH="0" baseline="0" noProof="0" dirty="0">
                <a:ln w="11430"/>
                <a:solidFill>
                  <a:prstClr val="black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定量降水預報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5A59E40-F030-4A7D-AB7E-EF83671B3351}"/>
              </a:ext>
            </a:extLst>
          </p:cNvPr>
          <p:cNvSpPr txBox="1"/>
          <p:nvPr/>
        </p:nvSpPr>
        <p:spPr>
          <a:xfrm>
            <a:off x="3556335" y="660096"/>
            <a:ext cx="2031325" cy="6463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轄區分布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7329155C-B715-4240-B615-407AD50EA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57255"/>
            <a:ext cx="701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66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1600">
                <a:solidFill>
                  <a:srgbClr val="990000"/>
                </a:solidFill>
                <a:latin typeface="+mn-lt"/>
                <a:ea typeface="+mn-ea"/>
              </a:defRPr>
            </a:lvl9pPr>
          </a:lstStyle>
          <a:p>
            <a:pPr defTabSz="914400">
              <a:buClr>
                <a:srgbClr val="0000CC"/>
              </a:buClr>
            </a:pP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氣象局</a:t>
            </a:r>
            <a:r>
              <a:rPr lang="zh-TW" altLang="en-US" sz="1600" kern="0" dirty="0">
                <a:solidFill>
                  <a:srgbClr val="FF0000"/>
                </a:solidFill>
                <a:latin typeface="微軟正黑體" panose="020B0604030504040204" pitchFamily="34" charset="-120"/>
              </a:rPr>
              <a:t>定量降雨預報</a:t>
            </a: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本日</a:t>
            </a:r>
            <a:r>
              <a:rPr lang="en-US" altLang="zh-TW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(08/16) 08</a:t>
            </a: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時</a:t>
            </a:r>
            <a:r>
              <a:rPr lang="en-US" altLang="zh-TW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~ </a:t>
            </a: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明日 </a:t>
            </a:r>
            <a:r>
              <a:rPr lang="en-US" altLang="zh-TW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(08/17) 08</a:t>
            </a: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時 轄區內水庫集水區降雨最高 </a:t>
            </a:r>
            <a:r>
              <a:rPr lang="en-US" altLang="zh-TW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260 mm(</a:t>
            </a:r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曾文水庫集水區</a:t>
            </a:r>
            <a:r>
              <a:rPr lang="en-US" altLang="zh-TW" sz="1600" kern="0" dirty="0">
                <a:solidFill>
                  <a:srgbClr val="000000"/>
                </a:solidFill>
                <a:latin typeface="微軟正黑體" panose="020B0604030504040204" pitchFamily="34" charset="-120"/>
              </a:rPr>
              <a:t>)</a:t>
            </a:r>
          </a:p>
        </p:txBody>
      </p:sp>
      <p:sp>
        <p:nvSpPr>
          <p:cNvPr id="10" name="投影片編號版面配置區 2">
            <a:extLst>
              <a:ext uri="{FF2B5EF4-FFF2-40B4-BE49-F238E27FC236}">
                <a16:creationId xmlns:a16="http://schemas.microsoft.com/office/drawing/2014/main" id="{A011220B-FD2D-4DD1-8F49-CE3052024294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5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A3409F-FA89-4739-962F-7919FBC7670F}"/>
              </a:ext>
            </a:extLst>
          </p:cNvPr>
          <p:cNvSpPr/>
          <p:nvPr/>
        </p:nvSpPr>
        <p:spPr>
          <a:xfrm>
            <a:off x="1066800" y="5870086"/>
            <a:ext cx="6852082" cy="722488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37C2BD-ED19-4E2F-9F0C-4CFD4AC72247}"/>
              </a:ext>
            </a:extLst>
          </p:cNvPr>
          <p:cNvSpPr txBox="1"/>
          <p:nvPr/>
        </p:nvSpPr>
        <p:spPr>
          <a:xfrm>
            <a:off x="5921405" y="6262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  <p:pic>
        <p:nvPicPr>
          <p:cNvPr id="15" name="圖片 5">
            <a:extLst>
              <a:ext uri="{FF2B5EF4-FFF2-40B4-BE49-F238E27FC236}">
                <a16:creationId xmlns:a16="http://schemas.microsoft.com/office/drawing/2014/main" id="{CB392E47-9FE9-4BD5-8682-2C070CDBD85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00" y="3701990"/>
            <a:ext cx="1349405" cy="19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6">
            <a:extLst>
              <a:ext uri="{FF2B5EF4-FFF2-40B4-BE49-F238E27FC236}">
                <a16:creationId xmlns:a16="http://schemas.microsoft.com/office/drawing/2014/main" id="{EE508AC0-BF96-47C4-9B47-9464EF38D7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63" y="3701990"/>
            <a:ext cx="1340529" cy="196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NCDR_NCAR WRF</a:t>
            </a:r>
            <a:r>
              <a:rPr lang="zh-TW" altLang="en-US" dirty="0"/>
              <a:t>雨量預報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-11400" y="1191013"/>
            <a:ext cx="9155400" cy="49251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/>
              <a:t>08/09</a:t>
            </a:r>
            <a:r>
              <a:rPr lang="zh-TW" altLang="en-US" sz="2000" dirty="0"/>
              <a:t>日 </a:t>
            </a:r>
            <a:r>
              <a:rPr lang="en-US" altLang="zh-TW" sz="2000" dirty="0"/>
              <a:t>20</a:t>
            </a:r>
            <a:r>
              <a:rPr lang="zh-TW" altLang="en-US" sz="2000" dirty="0"/>
              <a:t>時至 </a:t>
            </a:r>
            <a:r>
              <a:rPr lang="en-US" altLang="zh-TW" sz="2000" dirty="0"/>
              <a:t>08/10 08</a:t>
            </a:r>
            <a:r>
              <a:rPr lang="zh-TW" altLang="en-US" sz="2000" dirty="0"/>
              <a:t>時</a:t>
            </a:r>
            <a:br>
              <a:rPr lang="en-US" altLang="zh-TW" sz="2000" dirty="0"/>
            </a:br>
            <a:r>
              <a:rPr lang="zh-TW" altLang="en-US" sz="2000" dirty="0"/>
              <a:t>各水庫集水區有明顯降雨，累積降雨最高</a:t>
            </a:r>
            <a:r>
              <a:rPr lang="en-US" altLang="zh-TW" sz="2000" dirty="0"/>
              <a:t>130mm(</a:t>
            </a:r>
            <a:r>
              <a:rPr lang="zh-TW" altLang="en-US" sz="2000" dirty="0"/>
              <a:t>曾文水庫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08/10</a:t>
            </a:r>
            <a:r>
              <a:rPr lang="zh-TW" altLang="en-US" sz="2000" dirty="0"/>
              <a:t>日 </a:t>
            </a:r>
            <a:br>
              <a:rPr lang="en-US" altLang="zh-TW" sz="2000" dirty="0"/>
            </a:br>
            <a:r>
              <a:rPr lang="zh-TW" altLang="en-US" sz="2000" dirty="0"/>
              <a:t>各水庫集水區有明顯降雨，累積降雨最高</a:t>
            </a:r>
            <a:r>
              <a:rPr lang="en-US" altLang="zh-TW" sz="2000" dirty="0"/>
              <a:t>200mm(</a:t>
            </a:r>
            <a:r>
              <a:rPr lang="zh-TW" altLang="en-US" sz="2000" dirty="0"/>
              <a:t>曾文水庫、阿公店水庫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08/ 11</a:t>
            </a:r>
            <a:r>
              <a:rPr lang="zh-TW" altLang="en-US" sz="2000" dirty="0"/>
              <a:t>日</a:t>
            </a:r>
            <a:br>
              <a:rPr lang="en-US" altLang="zh-TW" sz="2000" dirty="0"/>
            </a:br>
            <a:r>
              <a:rPr lang="zh-TW" altLang="en-US" sz="2000" dirty="0"/>
              <a:t>各水庫集水區有明顯降雨，累積降雨最高</a:t>
            </a:r>
            <a:r>
              <a:rPr lang="en-US" altLang="zh-TW" sz="2000" dirty="0"/>
              <a:t>110mm(</a:t>
            </a:r>
            <a:r>
              <a:rPr lang="zh-TW" altLang="en-US" sz="2000" dirty="0"/>
              <a:t>阿公店水庫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08/ 12</a:t>
            </a:r>
            <a:r>
              <a:rPr lang="zh-TW" altLang="en-US" sz="2000" dirty="0"/>
              <a:t>日</a:t>
            </a:r>
            <a:br>
              <a:rPr lang="en-US" altLang="zh-TW" sz="2000" dirty="0"/>
            </a:br>
            <a:r>
              <a:rPr lang="zh-TW" altLang="en-US" sz="2000" dirty="0"/>
              <a:t>各水庫集水區降雨趨緩，累積降雨量最高</a:t>
            </a:r>
            <a:r>
              <a:rPr lang="en-US" altLang="zh-TW" sz="2000" dirty="0"/>
              <a:t>50mm(</a:t>
            </a:r>
            <a:r>
              <a:rPr lang="zh-TW" altLang="en-US" sz="2000" dirty="0"/>
              <a:t>牡丹水庫）。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C99FA-B45A-4F1E-AE6C-6159CF73FF5A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37E7798D-AADF-4370-A88E-1470B6BB928E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6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EA492-BE70-4BED-BAF5-700BB8B22BBE}"/>
              </a:ext>
            </a:extLst>
          </p:cNvPr>
          <p:cNvSpPr/>
          <p:nvPr/>
        </p:nvSpPr>
        <p:spPr>
          <a:xfrm>
            <a:off x="374342" y="1528906"/>
            <a:ext cx="8068322" cy="722488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7CE318-742D-446F-880B-F5518E37478D}"/>
              </a:ext>
            </a:extLst>
          </p:cNvPr>
          <p:cNvSpPr/>
          <p:nvPr/>
        </p:nvSpPr>
        <p:spPr>
          <a:xfrm>
            <a:off x="374342" y="2589287"/>
            <a:ext cx="8068322" cy="722488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22CE68-1450-4F25-99BD-E58B1261F9FC}"/>
              </a:ext>
            </a:extLst>
          </p:cNvPr>
          <p:cNvSpPr/>
          <p:nvPr/>
        </p:nvSpPr>
        <p:spPr>
          <a:xfrm>
            <a:off x="374342" y="3649668"/>
            <a:ext cx="8068322" cy="722488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6C3C82-C5E1-4E5F-87CA-897839044F01}"/>
              </a:ext>
            </a:extLst>
          </p:cNvPr>
          <p:cNvSpPr/>
          <p:nvPr/>
        </p:nvSpPr>
        <p:spPr>
          <a:xfrm>
            <a:off x="374342" y="4710049"/>
            <a:ext cx="8068322" cy="722488"/>
          </a:xfrm>
          <a:prstGeom prst="rect">
            <a:avLst/>
          </a:prstGeom>
          <a:noFill/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1CBC21-CEBE-4E22-8B77-A0AF6D8E686B}"/>
              </a:ext>
            </a:extLst>
          </p:cNvPr>
          <p:cNvSpPr txBox="1"/>
          <p:nvPr/>
        </p:nvSpPr>
        <p:spPr>
          <a:xfrm>
            <a:off x="4823669" y="1866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EF998D-029B-4AA8-A6F5-F61EC3E1EFBC}"/>
              </a:ext>
            </a:extLst>
          </p:cNvPr>
          <p:cNvSpPr txBox="1"/>
          <p:nvPr/>
        </p:nvSpPr>
        <p:spPr>
          <a:xfrm>
            <a:off x="4824317" y="29727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7D81EB-12DC-4E3B-AA35-3E81412BA347}"/>
              </a:ext>
            </a:extLst>
          </p:cNvPr>
          <p:cNvSpPr txBox="1"/>
          <p:nvPr/>
        </p:nvSpPr>
        <p:spPr>
          <a:xfrm>
            <a:off x="4823669" y="4002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45197B-857A-41A7-9052-24915800BAE1}"/>
              </a:ext>
            </a:extLst>
          </p:cNvPr>
          <p:cNvSpPr txBox="1"/>
          <p:nvPr/>
        </p:nvSpPr>
        <p:spPr>
          <a:xfrm>
            <a:off x="4823669" y="5092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EB641B"/>
                </a:solidFill>
              </a:rPr>
              <a:t>自行補充</a:t>
            </a:r>
          </a:p>
        </p:txBody>
      </p:sp>
    </p:spTree>
    <p:extLst>
      <p:ext uri="{BB962C8B-B14F-4D97-AF65-F5344CB8AC3E}">
        <p14:creationId xmlns:p14="http://schemas.microsoft.com/office/powerpoint/2010/main" val="11292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NCDR_NCAR WRF</a:t>
            </a:r>
            <a:r>
              <a:rPr lang="zh-TW" altLang="en-US" dirty="0"/>
              <a:t>雨量預報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D13EC6-E9DF-4F43-9D4D-76DFB0CD1AB6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850FDAFF-9025-4FC4-AD30-F46ECD16B9A2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7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240AB38-A0F7-4DAE-B8CC-9D7A8DD930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6" y="3906175"/>
            <a:ext cx="1356366" cy="18021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5D8855E-50CA-4E4F-A3E9-45832461AE6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85" y="3916534"/>
            <a:ext cx="1328253" cy="18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NCDR_NCAR WRF</a:t>
            </a:r>
            <a:r>
              <a:rPr lang="zh-TW" altLang="en-US" dirty="0"/>
              <a:t>雨量預報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73C93A-A1D8-4969-B7D9-C1866948AC2F}"/>
              </a:ext>
            </a:extLst>
          </p:cNvPr>
          <p:cNvSpPr/>
          <p:nvPr/>
        </p:nvSpPr>
        <p:spPr>
          <a:xfrm>
            <a:off x="2888184" y="6631465"/>
            <a:ext cx="809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#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微軟正黑體" panose="020B0604030504040204" pitchFamily="34" charset="-120"/>
                <a:cs typeface="+mn-cs"/>
              </a:rPr>
              <a:t>使用預報產品前，務必了解數值模式的預報能力與極限，勿過度解讀，以及避免誤判等情形。</a:t>
            </a:r>
          </a:p>
        </p:txBody>
      </p:sp>
      <p:sp>
        <p:nvSpPr>
          <p:cNvPr id="9" name="投影片編號版面配置區 2">
            <a:extLst>
              <a:ext uri="{FF2B5EF4-FFF2-40B4-BE49-F238E27FC236}">
                <a16:creationId xmlns:a16="http://schemas.microsoft.com/office/drawing/2014/main" id="{F3D6A0B0-B31D-409D-9C13-5A7DBE505152}"/>
              </a:ext>
            </a:extLst>
          </p:cNvPr>
          <p:cNvSpPr txBox="1">
            <a:spLocks/>
          </p:cNvSpPr>
          <p:nvPr/>
        </p:nvSpPr>
        <p:spPr>
          <a:xfrm>
            <a:off x="8686800" y="6365543"/>
            <a:ext cx="457200" cy="26592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3DA0BB7-265A-403C-9275-D587AB510EDC}" type="slidenum">
              <a:rPr lang="zh-TW" altLang="en-US" sz="1200" b="1" smtClean="0">
                <a:ln w="1905"/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/>
              <a:t>8</a:t>
            </a:fld>
            <a:endParaRPr lang="zh-TW" altLang="en-US" sz="1200" b="1" dirty="0">
              <a:ln w="1905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53602D-628A-4FFC-BA0D-D774B60744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6" y="3906175"/>
            <a:ext cx="1356366" cy="18021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B428E8D-3B1B-4900-90A9-3D376198DB8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85" y="3916534"/>
            <a:ext cx="1328253" cy="18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2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/>
      <a:bodyPr vert="horz" anchor="b">
        <a:normAutofit/>
        <a:scene3d>
          <a:camera prst="orthographicFront"/>
          <a:lightRig rig="soft" dir="t"/>
        </a:scene3d>
        <a:sp3d prstMaterial="softEdge">
          <a:bevelT w="25400" h="25400"/>
        </a:sp3d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kern="1200" cap="none" spc="0" normalizeH="0" baseline="0" noProof="0" dirty="0">
            <a:ln>
              <a:noFill/>
            </a:ln>
            <a:solidFill>
              <a:schemeClr val="tx2"/>
            </a:solidFill>
            <a:effectLst>
              <a:outerShdw blurRad="31750" dist="25400" dir="5400000" algn="tl" rotWithShape="0">
                <a:srgbClr val="000000">
                  <a:alpha val="25000"/>
                </a:srgbClr>
              </a:outerShdw>
            </a:effectLst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</TotalTime>
  <Words>651</Words>
  <Application>Microsoft Office PowerPoint</Application>
  <PresentationFormat>如螢幕大小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1_匯合</vt:lpstr>
      <vt:lpstr>106年9月12日 16:00 水情研判</vt:lpstr>
      <vt:lpstr>PowerPoint 簡報</vt:lpstr>
      <vt:lpstr>南水局水庫集水區之氣象局QPESUMS_QPF預報降雨</vt:lpstr>
      <vt:lpstr>南水局水庫集水區之氣象局QPESUMS_WRF預報降雨</vt:lpstr>
      <vt:lpstr>PowerPoint 簡報</vt:lpstr>
      <vt:lpstr>NCDR_NCAR WRF雨量預報</vt:lpstr>
      <vt:lpstr>NCDR_NCAR WRF雨量預報</vt:lpstr>
      <vt:lpstr>NCDR_NCAR WRF雨量預報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工程顧問</cp:lastModifiedBy>
  <cp:revision>622</cp:revision>
  <dcterms:created xsi:type="dcterms:W3CDTF">2016-06-24T03:50:14Z</dcterms:created>
  <dcterms:modified xsi:type="dcterms:W3CDTF">2022-01-07T06:37:19Z</dcterms:modified>
</cp:coreProperties>
</file>