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65" r:id="rId4"/>
    <p:sldId id="266" r:id="rId5"/>
    <p:sldId id="258" r:id="rId6"/>
    <p:sldId id="267" r:id="rId7"/>
    <p:sldId id="268" r:id="rId8"/>
    <p:sldId id="271" r:id="rId9"/>
    <p:sldId id="270" r:id="rId10"/>
    <p:sldId id="259" r:id="rId11"/>
    <p:sldId id="272" r:id="rId12"/>
    <p:sldId id="260" r:id="rId13"/>
    <p:sldId id="273" r:id="rId14"/>
    <p:sldId id="274" r:id="rId15"/>
    <p:sldId id="277" r:id="rId16"/>
    <p:sldId id="278"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04"/>
  </p:normalViewPr>
  <p:slideViewPr>
    <p:cSldViewPr snapToGrid="0" snapToObjects="1">
      <p:cViewPr varScale="1">
        <p:scale>
          <a:sx n="68" d="100"/>
          <a:sy n="68" d="100"/>
        </p:scale>
        <p:origin x="7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B3A824-1A51-4B26-AD58-A6D8E14F6C04}" type="datetimeFigureOut">
              <a:rPr lang="en-US" smtClean="0"/>
              <a:t>5/1/2019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93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98325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2087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36590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40928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8133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8236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5896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4274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041638"/>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982133"/>
            <a:ext cx="9601196" cy="860736"/>
          </a:xfrm>
        </p:spPr>
        <p:txBody>
          <a:bodyPr/>
          <a:lstStyle/>
          <a:p>
            <a:r>
              <a:rPr lang="en-US" dirty="0"/>
              <a:t>Click to edit Master title style</a:t>
            </a:r>
          </a:p>
        </p:txBody>
      </p:sp>
      <p:sp>
        <p:nvSpPr>
          <p:cNvPr id="3" name="Content Placeholder 2"/>
          <p:cNvSpPr>
            <a:spLocks noGrp="1"/>
          </p:cNvSpPr>
          <p:nvPr>
            <p:ph idx="1"/>
          </p:nvPr>
        </p:nvSpPr>
        <p:spPr>
          <a:xfrm>
            <a:off x="1295401" y="2240408"/>
            <a:ext cx="9601196" cy="36354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71916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97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87640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64851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41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704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6435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76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BC1C18-307B-4F68-A007-B5B542270E8D}" type="datetimeFigureOut">
              <a:rPr lang="en-US" smtClean="0"/>
              <a:t>5/1/2019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774174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8A0D-ABE6-0F4C-B237-0B313A77976B}"/>
              </a:ext>
            </a:extLst>
          </p:cNvPr>
          <p:cNvSpPr>
            <a:spLocks noGrp="1"/>
          </p:cNvSpPr>
          <p:nvPr>
            <p:ph type="ctrTitle"/>
          </p:nvPr>
        </p:nvSpPr>
        <p:spPr/>
        <p:txBody>
          <a:bodyPr/>
          <a:lstStyle/>
          <a:p>
            <a:r>
              <a:rPr lang="en-US" sz="2800" b="1" dirty="0"/>
              <a:t>Identifying neighbourhood characteristics based upon density of restaurants in Greater Toronto Area (GTA)</a:t>
            </a:r>
            <a:endParaRPr lang="en-US" sz="2800" dirty="0"/>
          </a:p>
        </p:txBody>
      </p:sp>
      <p:sp>
        <p:nvSpPr>
          <p:cNvPr id="3" name="Subtitle 2">
            <a:extLst>
              <a:ext uri="{FF2B5EF4-FFF2-40B4-BE49-F238E27FC236}">
                <a16:creationId xmlns:a16="http://schemas.microsoft.com/office/drawing/2014/main" id="{B8ACE805-FABE-BE4F-8550-7D61AE921E7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6985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7598-E773-824A-B437-49E37F3DA811}"/>
              </a:ext>
            </a:extLst>
          </p:cNvPr>
          <p:cNvSpPr>
            <a:spLocks noGrp="1"/>
          </p:cNvSpPr>
          <p:nvPr>
            <p:ph type="title"/>
          </p:nvPr>
        </p:nvSpPr>
        <p:spPr>
          <a:xfrm>
            <a:off x="1412683" y="982132"/>
            <a:ext cx="9483914" cy="1303867"/>
          </a:xfrm>
        </p:spPr>
        <p:txBody>
          <a:bodyPr>
            <a:normAutofit/>
          </a:bodyPr>
          <a:lstStyle/>
          <a:p>
            <a:pPr>
              <a:lnSpc>
                <a:spcPct val="90000"/>
              </a:lnSpc>
            </a:pPr>
            <a:r>
              <a:rPr lang="en-US" sz="2800" dirty="0">
                <a:solidFill>
                  <a:srgbClr val="262626"/>
                </a:solidFill>
              </a:rPr>
              <a:t>Restaurants within Identified Neighbourhoods</a:t>
            </a:r>
          </a:p>
        </p:txBody>
      </p:sp>
      <p:sp>
        <p:nvSpPr>
          <p:cNvPr id="9" name="Content Placeholder 8">
            <a:extLst>
              <a:ext uri="{FF2B5EF4-FFF2-40B4-BE49-F238E27FC236}">
                <a16:creationId xmlns:a16="http://schemas.microsoft.com/office/drawing/2014/main" id="{C91955A9-385C-4C14-A9E9-93FF463D18F2}"/>
              </a:ext>
            </a:extLst>
          </p:cNvPr>
          <p:cNvSpPr>
            <a:spLocks noGrp="1"/>
          </p:cNvSpPr>
          <p:nvPr>
            <p:ph idx="1"/>
          </p:nvPr>
        </p:nvSpPr>
        <p:spPr>
          <a:xfrm>
            <a:off x="1412684" y="2556932"/>
            <a:ext cx="9483912" cy="3318936"/>
          </a:xfrm>
        </p:spPr>
        <p:txBody>
          <a:bodyPr>
            <a:normAutofit/>
          </a:bodyPr>
          <a:lstStyle/>
          <a:p>
            <a:r>
              <a:rPr lang="en-US" sz="2000" dirty="0"/>
              <a:t>1943 Chinese Restaurants exist within the GTA</a:t>
            </a:r>
          </a:p>
          <a:p>
            <a:r>
              <a:rPr lang="en-US" sz="2000" dirty="0"/>
              <a:t>In the 19 identified neighbourhoods 305 unique restaurants were identified by Foursquare</a:t>
            </a:r>
          </a:p>
        </p:txBody>
      </p:sp>
    </p:spTree>
    <p:extLst>
      <p:ext uri="{BB962C8B-B14F-4D97-AF65-F5344CB8AC3E}">
        <p14:creationId xmlns:p14="http://schemas.microsoft.com/office/powerpoint/2010/main" val="423994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7598-E773-824A-B437-49E37F3DA811}"/>
              </a:ext>
            </a:extLst>
          </p:cNvPr>
          <p:cNvSpPr>
            <a:spLocks noGrp="1"/>
          </p:cNvSpPr>
          <p:nvPr>
            <p:ph type="title"/>
          </p:nvPr>
        </p:nvSpPr>
        <p:spPr>
          <a:xfrm>
            <a:off x="1412683" y="982132"/>
            <a:ext cx="9483914" cy="1303867"/>
          </a:xfrm>
        </p:spPr>
        <p:txBody>
          <a:bodyPr>
            <a:normAutofit/>
          </a:bodyPr>
          <a:lstStyle/>
          <a:p>
            <a:pPr>
              <a:lnSpc>
                <a:spcPct val="90000"/>
              </a:lnSpc>
            </a:pPr>
            <a:r>
              <a:rPr lang="en-US" sz="2800" dirty="0">
                <a:solidFill>
                  <a:srgbClr val="262626"/>
                </a:solidFill>
              </a:rPr>
              <a:t>Restaurants within Identified Neighbourhoods</a:t>
            </a:r>
          </a:p>
        </p:txBody>
      </p:sp>
      <p:sp>
        <p:nvSpPr>
          <p:cNvPr id="9" name="Content Placeholder 8">
            <a:extLst>
              <a:ext uri="{FF2B5EF4-FFF2-40B4-BE49-F238E27FC236}">
                <a16:creationId xmlns:a16="http://schemas.microsoft.com/office/drawing/2014/main" id="{C91955A9-385C-4C14-A9E9-93FF463D18F2}"/>
              </a:ext>
            </a:extLst>
          </p:cNvPr>
          <p:cNvSpPr>
            <a:spLocks noGrp="1"/>
          </p:cNvSpPr>
          <p:nvPr>
            <p:ph idx="1"/>
          </p:nvPr>
        </p:nvSpPr>
        <p:spPr>
          <a:xfrm>
            <a:off x="1412684" y="2556932"/>
            <a:ext cx="9483912" cy="3318936"/>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41F5896D-963C-4B83-9139-18966CA6CD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2932" y="2314131"/>
            <a:ext cx="6516667" cy="3910000"/>
          </a:xfrm>
          <a:prstGeom prst="rect">
            <a:avLst/>
          </a:prstGeom>
          <a:noFill/>
          <a:ln>
            <a:noFill/>
          </a:ln>
        </p:spPr>
      </p:pic>
    </p:spTree>
    <p:extLst>
      <p:ext uri="{BB962C8B-B14F-4D97-AF65-F5344CB8AC3E}">
        <p14:creationId xmlns:p14="http://schemas.microsoft.com/office/powerpoint/2010/main" val="148911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6D53-02D8-3D47-8B03-D7C8D8981372}"/>
              </a:ext>
            </a:extLst>
          </p:cNvPr>
          <p:cNvSpPr>
            <a:spLocks noGrp="1"/>
          </p:cNvSpPr>
          <p:nvPr>
            <p:ph type="title"/>
          </p:nvPr>
        </p:nvSpPr>
        <p:spPr>
          <a:xfrm>
            <a:off x="953311" y="982132"/>
            <a:ext cx="9943286" cy="1303867"/>
          </a:xfrm>
        </p:spPr>
        <p:txBody>
          <a:bodyPr>
            <a:normAutofit/>
          </a:bodyPr>
          <a:lstStyle/>
          <a:p>
            <a:pPr>
              <a:lnSpc>
                <a:spcPct val="90000"/>
              </a:lnSpc>
            </a:pPr>
            <a:r>
              <a:rPr lang="en-US" sz="4100" dirty="0"/>
              <a:t>Determine Optimal Number of Clusters</a:t>
            </a:r>
          </a:p>
        </p:txBody>
      </p:sp>
      <p:sp>
        <p:nvSpPr>
          <p:cNvPr id="9" name="Content Placeholder 8">
            <a:extLst>
              <a:ext uri="{FF2B5EF4-FFF2-40B4-BE49-F238E27FC236}">
                <a16:creationId xmlns:a16="http://schemas.microsoft.com/office/drawing/2014/main" id="{5DF3A67E-C3D1-4374-A924-B72EB5D2909A}"/>
              </a:ext>
            </a:extLst>
          </p:cNvPr>
          <p:cNvSpPr>
            <a:spLocks noGrp="1"/>
          </p:cNvSpPr>
          <p:nvPr>
            <p:ph idx="1"/>
          </p:nvPr>
        </p:nvSpPr>
        <p:spPr>
          <a:xfrm>
            <a:off x="7535824" y="2556932"/>
            <a:ext cx="3360771" cy="3318936"/>
          </a:xfrm>
        </p:spPr>
        <p:txBody>
          <a:bodyPr>
            <a:normAutofit/>
          </a:bodyPr>
          <a:lstStyle/>
          <a:p>
            <a:r>
              <a:rPr lang="en-US" dirty="0"/>
              <a:t>Based upon the Elbow Plot it was determined that the neighbourhoods should be clustered into 3 groupings</a:t>
            </a:r>
          </a:p>
        </p:txBody>
      </p:sp>
      <p:pic>
        <p:nvPicPr>
          <p:cNvPr id="13" name="Picture 12">
            <a:extLst>
              <a:ext uri="{FF2B5EF4-FFF2-40B4-BE49-F238E27FC236}">
                <a16:creationId xmlns:a16="http://schemas.microsoft.com/office/drawing/2014/main" id="{1102C5D8-3B3D-4F95-AAFE-73F23932B0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3" y="2252114"/>
            <a:ext cx="6028572" cy="3928572"/>
          </a:xfrm>
          <a:prstGeom prst="rect">
            <a:avLst/>
          </a:prstGeom>
          <a:noFill/>
          <a:ln>
            <a:noFill/>
          </a:ln>
        </p:spPr>
      </p:pic>
    </p:spTree>
    <p:extLst>
      <p:ext uri="{BB962C8B-B14F-4D97-AF65-F5344CB8AC3E}">
        <p14:creationId xmlns:p14="http://schemas.microsoft.com/office/powerpoint/2010/main" val="360752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7598-E773-824A-B437-49E37F3DA811}"/>
              </a:ext>
            </a:extLst>
          </p:cNvPr>
          <p:cNvSpPr>
            <a:spLocks noGrp="1"/>
          </p:cNvSpPr>
          <p:nvPr>
            <p:ph type="title"/>
          </p:nvPr>
        </p:nvSpPr>
        <p:spPr>
          <a:xfrm>
            <a:off x="1412683" y="982132"/>
            <a:ext cx="9483914" cy="1303867"/>
          </a:xfrm>
        </p:spPr>
        <p:txBody>
          <a:bodyPr>
            <a:normAutofit/>
          </a:bodyPr>
          <a:lstStyle/>
          <a:p>
            <a:pPr>
              <a:lnSpc>
                <a:spcPct val="90000"/>
              </a:lnSpc>
            </a:pPr>
            <a:r>
              <a:rPr lang="en-US" sz="2800" dirty="0">
                <a:solidFill>
                  <a:srgbClr val="262626"/>
                </a:solidFill>
              </a:rPr>
              <a:t>Distinct “Chinatowns” in GTA</a:t>
            </a:r>
          </a:p>
        </p:txBody>
      </p:sp>
      <p:sp>
        <p:nvSpPr>
          <p:cNvPr id="9" name="Content Placeholder 8">
            <a:extLst>
              <a:ext uri="{FF2B5EF4-FFF2-40B4-BE49-F238E27FC236}">
                <a16:creationId xmlns:a16="http://schemas.microsoft.com/office/drawing/2014/main" id="{C91955A9-385C-4C14-A9E9-93FF463D18F2}"/>
              </a:ext>
            </a:extLst>
          </p:cNvPr>
          <p:cNvSpPr>
            <a:spLocks noGrp="1"/>
          </p:cNvSpPr>
          <p:nvPr>
            <p:ph idx="1"/>
          </p:nvPr>
        </p:nvSpPr>
        <p:spPr>
          <a:xfrm>
            <a:off x="1412684" y="2556932"/>
            <a:ext cx="9483912" cy="3318936"/>
          </a:xfrm>
        </p:spPr>
        <p:txBody>
          <a:bodyPr>
            <a:normAutofit/>
          </a:bodyPr>
          <a:lstStyle/>
          <a:p>
            <a:pPr marL="0" indent="0">
              <a:buNone/>
            </a:pPr>
            <a:r>
              <a:rPr lang="en-US" dirty="0"/>
              <a:t> </a:t>
            </a:r>
          </a:p>
        </p:txBody>
      </p:sp>
      <p:pic>
        <p:nvPicPr>
          <p:cNvPr id="5" name="Picture 4">
            <a:extLst>
              <a:ext uri="{FF2B5EF4-FFF2-40B4-BE49-F238E27FC236}">
                <a16:creationId xmlns:a16="http://schemas.microsoft.com/office/drawing/2014/main" id="{B90343EF-4F98-4741-80FA-D0D0E77A0C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701" y="2211268"/>
            <a:ext cx="9320084" cy="3885715"/>
          </a:xfrm>
          <a:prstGeom prst="rect">
            <a:avLst/>
          </a:prstGeom>
          <a:noFill/>
          <a:ln>
            <a:noFill/>
          </a:ln>
        </p:spPr>
      </p:pic>
    </p:spTree>
    <p:extLst>
      <p:ext uri="{BB962C8B-B14F-4D97-AF65-F5344CB8AC3E}">
        <p14:creationId xmlns:p14="http://schemas.microsoft.com/office/powerpoint/2010/main" val="55922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EAA3-8CD4-F846-93E0-D305912264BC}"/>
              </a:ext>
            </a:extLst>
          </p:cNvPr>
          <p:cNvSpPr>
            <a:spLocks noGrp="1"/>
          </p:cNvSpPr>
          <p:nvPr>
            <p:ph type="title"/>
          </p:nvPr>
        </p:nvSpPr>
        <p:spPr/>
        <p:txBody>
          <a:bodyPr/>
          <a:lstStyle/>
          <a:p>
            <a:r>
              <a:rPr lang="en-US" dirty="0"/>
              <a:t>Future Refinements</a:t>
            </a:r>
          </a:p>
        </p:txBody>
      </p:sp>
      <p:sp>
        <p:nvSpPr>
          <p:cNvPr id="3" name="Content Placeholder 2">
            <a:extLst>
              <a:ext uri="{FF2B5EF4-FFF2-40B4-BE49-F238E27FC236}">
                <a16:creationId xmlns:a16="http://schemas.microsoft.com/office/drawing/2014/main" id="{721AC198-8ABF-0044-99D3-B469A0E9F8F4}"/>
              </a:ext>
            </a:extLst>
          </p:cNvPr>
          <p:cNvSpPr>
            <a:spLocks noGrp="1"/>
          </p:cNvSpPr>
          <p:nvPr>
            <p:ph idx="1"/>
          </p:nvPr>
        </p:nvSpPr>
        <p:spPr>
          <a:xfrm>
            <a:off x="717452" y="2240408"/>
            <a:ext cx="10803988" cy="3635460"/>
          </a:xfrm>
        </p:spPr>
        <p:txBody>
          <a:bodyPr>
            <a:normAutofit fontScale="25000" lnSpcReduction="20000"/>
          </a:bodyPr>
          <a:lstStyle/>
          <a:p>
            <a:pPr lvl="1"/>
            <a:r>
              <a:rPr lang="en-US" sz="6000" dirty="0"/>
              <a:t>In order to fine-tune the results, we would probably want to further analyze the choices made in the assumptions. In particular:</a:t>
            </a:r>
          </a:p>
          <a:p>
            <a:pPr marL="0" lvl="0" indent="0">
              <a:buNone/>
            </a:pPr>
            <a:endParaRPr lang="en-US" sz="6400" dirty="0"/>
          </a:p>
          <a:p>
            <a:pPr marL="0" lvl="0" indent="0">
              <a:buNone/>
            </a:pPr>
            <a:r>
              <a:rPr lang="en-US" sz="6400" dirty="0"/>
              <a:t>	Assumption 1:</a:t>
            </a:r>
          </a:p>
          <a:p>
            <a:pPr lvl="1"/>
            <a:r>
              <a:rPr lang="en-US" sz="6400" dirty="0"/>
              <a:t>A restaurant is considered to be included in a neighbourhood if it’s geographic location (latitude and longitude) is within a defined threshold of the center of the neighbourhood.  Generally speaking the physical size of neighbourhoods within the city of Toronto are smaller than the size of neighbourhoods north of the city. This is a result of higher population densities within Toronto. In order to best accommodate these size differences, the threshold for inclusion in the neighbourhood has been defined as 1750 meters for Toronto and 2500 meters for north of the city.</a:t>
            </a:r>
          </a:p>
          <a:p>
            <a:pPr marL="0" indent="0">
              <a:buNone/>
            </a:pPr>
            <a:r>
              <a:rPr lang="en-US" sz="6400" dirty="0"/>
              <a:t> </a:t>
            </a:r>
          </a:p>
          <a:p>
            <a:pPr lvl="1"/>
            <a:r>
              <a:rPr lang="en-US" sz="6400" b="1" dirty="0"/>
              <a:t>The distances to be considered (1750 meters for Toronto and 2500 meters for north of the city) may not be the ideal values. This is particularly true north of the city where due to lower populations density the geographic size of the neighbourhoods is significantly larger than inside the Toronto borders.</a:t>
            </a:r>
            <a:endParaRPr lang="en-US" sz="6400" dirty="0"/>
          </a:p>
          <a:p>
            <a:pPr marL="0" indent="0">
              <a:buNone/>
            </a:pPr>
            <a:r>
              <a:rPr lang="en-US" dirty="0"/>
              <a:t> </a:t>
            </a:r>
          </a:p>
          <a:p>
            <a:endParaRPr lang="en-US" dirty="0"/>
          </a:p>
        </p:txBody>
      </p:sp>
    </p:spTree>
    <p:extLst>
      <p:ext uri="{BB962C8B-B14F-4D97-AF65-F5344CB8AC3E}">
        <p14:creationId xmlns:p14="http://schemas.microsoft.com/office/powerpoint/2010/main" val="49679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EAA3-8CD4-F846-93E0-D305912264BC}"/>
              </a:ext>
            </a:extLst>
          </p:cNvPr>
          <p:cNvSpPr>
            <a:spLocks noGrp="1"/>
          </p:cNvSpPr>
          <p:nvPr>
            <p:ph type="title"/>
          </p:nvPr>
        </p:nvSpPr>
        <p:spPr/>
        <p:txBody>
          <a:bodyPr/>
          <a:lstStyle/>
          <a:p>
            <a:r>
              <a:rPr lang="en-US" dirty="0"/>
              <a:t>Future Refinements</a:t>
            </a:r>
          </a:p>
        </p:txBody>
      </p:sp>
      <p:sp>
        <p:nvSpPr>
          <p:cNvPr id="3" name="Content Placeholder 2">
            <a:extLst>
              <a:ext uri="{FF2B5EF4-FFF2-40B4-BE49-F238E27FC236}">
                <a16:creationId xmlns:a16="http://schemas.microsoft.com/office/drawing/2014/main" id="{721AC198-8ABF-0044-99D3-B469A0E9F8F4}"/>
              </a:ext>
            </a:extLst>
          </p:cNvPr>
          <p:cNvSpPr>
            <a:spLocks noGrp="1"/>
          </p:cNvSpPr>
          <p:nvPr>
            <p:ph idx="1"/>
          </p:nvPr>
        </p:nvSpPr>
        <p:spPr/>
        <p:txBody>
          <a:bodyPr>
            <a:normAutofit/>
          </a:bodyPr>
          <a:lstStyle/>
          <a:p>
            <a:pPr marL="0" lvl="0" indent="0">
              <a:buNone/>
            </a:pPr>
            <a:r>
              <a:rPr lang="en-US" sz="2200" dirty="0"/>
              <a:t>	Assumption 2:</a:t>
            </a:r>
          </a:p>
          <a:p>
            <a:pPr lvl="1"/>
            <a:r>
              <a:rPr lang="en-US" sz="2200" dirty="0"/>
              <a:t>The minimum density of a restaurant type (Chinese, Italian, Korean, etc.) has been chosen as 25. If a neighbourhood does not contain at least 25 restaurants of the type, then the neighbourhood will be excluded </a:t>
            </a:r>
          </a:p>
          <a:p>
            <a:pPr marL="0" indent="0">
              <a:buNone/>
            </a:pPr>
            <a:r>
              <a:rPr lang="en-US" sz="2200" dirty="0"/>
              <a:t> </a:t>
            </a:r>
          </a:p>
          <a:p>
            <a:pPr lvl="1"/>
            <a:r>
              <a:rPr lang="en-US" sz="2200" b="1" dirty="0"/>
              <a:t>The density of 25 restaurants may not be the optimal value.</a:t>
            </a:r>
            <a:endParaRPr lang="en-US" sz="2200" dirty="0"/>
          </a:p>
          <a:p>
            <a:pPr marL="0" indent="0">
              <a:buNone/>
            </a:pPr>
            <a:r>
              <a:rPr lang="en-US" dirty="0"/>
              <a:t> </a:t>
            </a:r>
          </a:p>
          <a:p>
            <a:endParaRPr lang="en-US" dirty="0"/>
          </a:p>
        </p:txBody>
      </p:sp>
    </p:spTree>
    <p:extLst>
      <p:ext uri="{BB962C8B-B14F-4D97-AF65-F5344CB8AC3E}">
        <p14:creationId xmlns:p14="http://schemas.microsoft.com/office/powerpoint/2010/main" val="116232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EAA3-8CD4-F846-93E0-D305912264BC}"/>
              </a:ext>
            </a:extLst>
          </p:cNvPr>
          <p:cNvSpPr>
            <a:spLocks noGrp="1"/>
          </p:cNvSpPr>
          <p:nvPr>
            <p:ph type="title"/>
          </p:nvPr>
        </p:nvSpPr>
        <p:spPr/>
        <p:txBody>
          <a:bodyPr/>
          <a:lstStyle/>
          <a:p>
            <a:r>
              <a:rPr lang="en-US" dirty="0"/>
              <a:t>Future Refinements</a:t>
            </a:r>
          </a:p>
        </p:txBody>
      </p:sp>
      <p:sp>
        <p:nvSpPr>
          <p:cNvPr id="3" name="Content Placeholder 2">
            <a:extLst>
              <a:ext uri="{FF2B5EF4-FFF2-40B4-BE49-F238E27FC236}">
                <a16:creationId xmlns:a16="http://schemas.microsoft.com/office/drawing/2014/main" id="{721AC198-8ABF-0044-99D3-B469A0E9F8F4}"/>
              </a:ext>
            </a:extLst>
          </p:cNvPr>
          <p:cNvSpPr>
            <a:spLocks noGrp="1"/>
          </p:cNvSpPr>
          <p:nvPr>
            <p:ph idx="1"/>
          </p:nvPr>
        </p:nvSpPr>
        <p:spPr/>
        <p:txBody>
          <a:bodyPr>
            <a:normAutofit/>
          </a:bodyPr>
          <a:lstStyle/>
          <a:p>
            <a:pPr marL="0" lvl="0" indent="0">
              <a:buNone/>
            </a:pPr>
            <a:r>
              <a:rPr lang="en-US" dirty="0"/>
              <a:t>	Assumption 3:</a:t>
            </a:r>
          </a:p>
          <a:p>
            <a:pPr lvl="1"/>
            <a:r>
              <a:rPr lang="en-US" dirty="0"/>
              <a:t>The additional communities of Mississauga, Brampton, Vaughan, Richmond Hill, and Markham have been included in the analysis</a:t>
            </a:r>
          </a:p>
          <a:p>
            <a:pPr marL="0" indent="0">
              <a:buNone/>
            </a:pPr>
            <a:r>
              <a:rPr lang="en-US" dirty="0"/>
              <a:t> </a:t>
            </a:r>
          </a:p>
          <a:p>
            <a:pPr lvl="1"/>
            <a:r>
              <a:rPr lang="en-US" b="1" dirty="0"/>
              <a:t>Perhaps additional communities should be considered</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395415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EAA3-8CD4-F846-93E0-D305912264B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21AC198-8ABF-0044-99D3-B469A0E9F8F4}"/>
              </a:ext>
            </a:extLst>
          </p:cNvPr>
          <p:cNvSpPr>
            <a:spLocks noGrp="1"/>
          </p:cNvSpPr>
          <p:nvPr>
            <p:ph idx="1"/>
          </p:nvPr>
        </p:nvSpPr>
        <p:spPr/>
        <p:txBody>
          <a:bodyPr>
            <a:normAutofit/>
          </a:bodyPr>
          <a:lstStyle/>
          <a:p>
            <a:pPr marL="0" indent="0">
              <a:buNone/>
            </a:pPr>
            <a:r>
              <a:rPr lang="en-US" dirty="0"/>
              <a:t>The analysis of the density of restaurant types within neighbourhoods does appear to provide insight into understanding the composition of the neighbourhoods in Toronto. This determination would provide urban planners, business owners, and even municipal leaders valuable insight into the successful planning and delivery of future services to these communities.</a:t>
            </a:r>
          </a:p>
          <a:p>
            <a:endParaRPr lang="en-US" dirty="0"/>
          </a:p>
        </p:txBody>
      </p:sp>
    </p:spTree>
    <p:extLst>
      <p:ext uri="{BB962C8B-B14F-4D97-AF65-F5344CB8AC3E}">
        <p14:creationId xmlns:p14="http://schemas.microsoft.com/office/powerpoint/2010/main" val="17039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51CD-948B-1548-8FBE-72D98F06BEDE}"/>
              </a:ext>
            </a:extLst>
          </p:cNvPr>
          <p:cNvSpPr>
            <a:spLocks noGrp="1"/>
          </p:cNvSpPr>
          <p:nvPr>
            <p:ph type="title"/>
          </p:nvPr>
        </p:nvSpPr>
        <p:spPr/>
        <p:txBody>
          <a:bodyPr>
            <a:normAutofit fontScale="90000"/>
          </a:bodyPr>
          <a:lstStyle/>
          <a:p>
            <a:r>
              <a:rPr lang="en-US" dirty="0"/>
              <a:t>Toronto is one of the most multicultural cities in the world</a:t>
            </a:r>
          </a:p>
        </p:txBody>
      </p:sp>
      <p:sp>
        <p:nvSpPr>
          <p:cNvPr id="3" name="Content Placeholder 2">
            <a:extLst>
              <a:ext uri="{FF2B5EF4-FFF2-40B4-BE49-F238E27FC236}">
                <a16:creationId xmlns:a16="http://schemas.microsoft.com/office/drawing/2014/main" id="{F86715A3-71C1-924E-8C79-F89776BD2D7C}"/>
              </a:ext>
            </a:extLst>
          </p:cNvPr>
          <p:cNvSpPr>
            <a:spLocks noGrp="1"/>
          </p:cNvSpPr>
          <p:nvPr>
            <p:ph idx="1"/>
          </p:nvPr>
        </p:nvSpPr>
        <p:spPr/>
        <p:txBody>
          <a:bodyPr>
            <a:normAutofit fontScale="85000" lnSpcReduction="10000"/>
          </a:bodyPr>
          <a:lstStyle/>
          <a:p>
            <a:r>
              <a:rPr lang="en-US" dirty="0"/>
              <a:t>According to the most recent census (2016) the city’s population is made up of </a:t>
            </a:r>
            <a:r>
              <a:rPr lang="en-US" u="sng" dirty="0"/>
              <a:t>51 per cent of residents born outside of Canada</a:t>
            </a:r>
            <a:r>
              <a:rPr lang="en-US" dirty="0"/>
              <a:t>, and this doesn’t even take into consideration the presence of second generation immigrants. Toronto is believed to be home to 230 different nationalities.</a:t>
            </a:r>
          </a:p>
          <a:p>
            <a:r>
              <a:rPr lang="en-US" dirty="0"/>
              <a:t>Within Toronto over 180 languages and dialects are spoken and according to the 2006 consensus, about 47% of immigrants still practice their mother tongue.</a:t>
            </a:r>
          </a:p>
          <a:p>
            <a:r>
              <a:rPr lang="en-US" dirty="0"/>
              <a:t>As is common in any large city the immigrant populations have tendencies to reside in neighbourhoods which provide proximity to residents of a similar cultural background.  As a result, each Toronto neighbourhood embodies a distinct culture.</a:t>
            </a:r>
          </a:p>
          <a:p>
            <a:r>
              <a:rPr lang="en-US" dirty="0"/>
              <a:t>Toronto features dozens of recognizable international neighborhoods including Chinatown, Greektown, Roncesvalles Village (Little Poland), Little Italy, Koriatown and Little India.</a:t>
            </a:r>
          </a:p>
          <a:p>
            <a:endParaRPr lang="en-US" dirty="0"/>
          </a:p>
        </p:txBody>
      </p:sp>
    </p:spTree>
    <p:extLst>
      <p:ext uri="{BB962C8B-B14F-4D97-AF65-F5344CB8AC3E}">
        <p14:creationId xmlns:p14="http://schemas.microsoft.com/office/powerpoint/2010/main" val="458646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51CD-948B-1548-8FBE-72D98F06BEDE}"/>
              </a:ext>
            </a:extLst>
          </p:cNvPr>
          <p:cNvSpPr>
            <a:spLocks noGrp="1"/>
          </p:cNvSpPr>
          <p:nvPr>
            <p:ph type="title"/>
          </p:nvPr>
        </p:nvSpPr>
        <p:spPr/>
        <p:txBody>
          <a:bodyPr>
            <a:normAutofit fontScale="90000"/>
          </a:bodyPr>
          <a:lstStyle/>
          <a:p>
            <a:r>
              <a:rPr lang="en-US" dirty="0"/>
              <a:t>Toronto is one of the most multicultural cities in the world</a:t>
            </a:r>
          </a:p>
        </p:txBody>
      </p:sp>
      <p:sp>
        <p:nvSpPr>
          <p:cNvPr id="3" name="Content Placeholder 2">
            <a:extLst>
              <a:ext uri="{FF2B5EF4-FFF2-40B4-BE49-F238E27FC236}">
                <a16:creationId xmlns:a16="http://schemas.microsoft.com/office/drawing/2014/main" id="{F86715A3-71C1-924E-8C79-F89776BD2D7C}"/>
              </a:ext>
            </a:extLst>
          </p:cNvPr>
          <p:cNvSpPr>
            <a:spLocks noGrp="1"/>
          </p:cNvSpPr>
          <p:nvPr>
            <p:ph idx="1"/>
          </p:nvPr>
        </p:nvSpPr>
        <p:spPr>
          <a:xfrm>
            <a:off x="1295401" y="2240407"/>
            <a:ext cx="9601196" cy="3822767"/>
          </a:xfrm>
        </p:spPr>
        <p:txBody>
          <a:bodyPr>
            <a:normAutofit fontScale="70000" lnSpcReduction="20000"/>
          </a:bodyPr>
          <a:lstStyle/>
          <a:p>
            <a:r>
              <a:rPr lang="en-US" sz="2900" dirty="0"/>
              <a:t>The city has sprawled far beyond its official boundaries in recent decades.  When speaking of Toronto, we really need to include adjoining communities such as Mississauga, Brampton, Vaughan, Richmond Hill, and Markham, because the city now includes these communities, with residents working and living in any of these communities. </a:t>
            </a:r>
          </a:p>
          <a:p>
            <a:r>
              <a:rPr lang="en-US" sz="2900" dirty="0"/>
              <a:t>This collective group of Toronto and is neighboring communities is often referred to as the Greater Toronto Area (GTA).</a:t>
            </a:r>
          </a:p>
          <a:p>
            <a:r>
              <a:rPr lang="en-US" sz="2900" dirty="0"/>
              <a:t>Historically, when immigrant populations settled in Toronto over the past century they tended to settle in the downtown core.  Due to crowding in Toronto proper, and increasing real estate prices, communities began to pop up in the west, north and east, and later generations moved to these newer areas of Toronto and surrounding communities.</a:t>
            </a:r>
          </a:p>
          <a:p>
            <a:r>
              <a:rPr lang="en-US" sz="2900" dirty="0"/>
              <a:t>The result of this relocation of second and third generation immigrants, as well as more recent immigration patterns, is that individual ethnic communities may now have more than one distinct population grouping within the GTA.</a:t>
            </a:r>
          </a:p>
          <a:p>
            <a:endParaRPr lang="en-US" dirty="0"/>
          </a:p>
          <a:p>
            <a:endParaRPr lang="en-US" dirty="0"/>
          </a:p>
        </p:txBody>
      </p:sp>
    </p:spTree>
    <p:extLst>
      <p:ext uri="{BB962C8B-B14F-4D97-AF65-F5344CB8AC3E}">
        <p14:creationId xmlns:p14="http://schemas.microsoft.com/office/powerpoint/2010/main" val="281481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51CD-948B-1548-8FBE-72D98F06BEDE}"/>
              </a:ext>
            </a:extLst>
          </p:cNvPr>
          <p:cNvSpPr>
            <a:spLocks noGrp="1"/>
          </p:cNvSpPr>
          <p:nvPr>
            <p:ph type="title"/>
          </p:nvPr>
        </p:nvSpPr>
        <p:spPr/>
        <p:txBody>
          <a:bodyPr>
            <a:normAutofit/>
          </a:bodyPr>
          <a:lstStyle/>
          <a:p>
            <a:r>
              <a:rPr lang="en-US" dirty="0"/>
              <a:t>Purpose of Analysis</a:t>
            </a:r>
          </a:p>
        </p:txBody>
      </p:sp>
      <p:sp>
        <p:nvSpPr>
          <p:cNvPr id="3" name="Content Placeholder 2">
            <a:extLst>
              <a:ext uri="{FF2B5EF4-FFF2-40B4-BE49-F238E27FC236}">
                <a16:creationId xmlns:a16="http://schemas.microsoft.com/office/drawing/2014/main" id="{F86715A3-71C1-924E-8C79-F89776BD2D7C}"/>
              </a:ext>
            </a:extLst>
          </p:cNvPr>
          <p:cNvSpPr>
            <a:spLocks noGrp="1"/>
          </p:cNvSpPr>
          <p:nvPr>
            <p:ph idx="1"/>
          </p:nvPr>
        </p:nvSpPr>
        <p:spPr/>
        <p:txBody>
          <a:bodyPr>
            <a:normAutofit fontScale="85000" lnSpcReduction="20000"/>
          </a:bodyPr>
          <a:lstStyle/>
          <a:p>
            <a:r>
              <a:rPr lang="en-US" dirty="0"/>
              <a:t>By studying the locations of services catering to specific cultural populations, in particular types of restaurants, we may determine that distinct clusters of restaurants exist throughout the GTA.  The locations and clusters of restaurants serving specific ethnic food gives us insight into who might be living in these neighbourhoods.  </a:t>
            </a:r>
          </a:p>
          <a:p>
            <a:r>
              <a:rPr lang="en-US" dirty="0"/>
              <a:t>For example, this clustering may indicate that Toronto does not only have the historic “Chinatown” district in the downtown core – but does in fact have multiple additional “Chinatowns” throughout the GTA. This same clustering of services may indicate the existence of various population groups possessing multiple pockets.  </a:t>
            </a:r>
          </a:p>
          <a:p>
            <a:r>
              <a:rPr lang="en-US" dirty="0"/>
              <a:t>The purpose of this analysis is to provide an understanding of the composition of the neighbourhoods in Toronto, in order to give urban planners, business owners, and even municipal leaders valuable insight into the successful planning and delivery of future services.</a:t>
            </a:r>
          </a:p>
          <a:p>
            <a:endParaRPr lang="en-US" dirty="0"/>
          </a:p>
          <a:p>
            <a:endParaRPr lang="en-US" dirty="0"/>
          </a:p>
        </p:txBody>
      </p:sp>
    </p:spTree>
    <p:extLst>
      <p:ext uri="{BB962C8B-B14F-4D97-AF65-F5344CB8AC3E}">
        <p14:creationId xmlns:p14="http://schemas.microsoft.com/office/powerpoint/2010/main" val="241985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0CDF-8CCD-B445-9D41-06ED199D23BA}"/>
              </a:ext>
            </a:extLst>
          </p:cNvPr>
          <p:cNvSpPr>
            <a:spLocks noGrp="1"/>
          </p:cNvSpPr>
          <p:nvPr>
            <p:ph type="title"/>
          </p:nvPr>
        </p:nvSpPr>
        <p:spPr/>
        <p:txBody>
          <a:bodyPr>
            <a:normAutofit/>
          </a:bodyPr>
          <a:lstStyle/>
          <a:p>
            <a:r>
              <a:rPr lang="en-US" dirty="0"/>
              <a:t>Data Collection</a:t>
            </a:r>
          </a:p>
        </p:txBody>
      </p:sp>
      <p:sp>
        <p:nvSpPr>
          <p:cNvPr id="3" name="Content Placeholder 2">
            <a:extLst>
              <a:ext uri="{FF2B5EF4-FFF2-40B4-BE49-F238E27FC236}">
                <a16:creationId xmlns:a16="http://schemas.microsoft.com/office/drawing/2014/main" id="{3E41C87D-C474-6D45-92AD-7BD6A3AB7E2B}"/>
              </a:ext>
            </a:extLst>
          </p:cNvPr>
          <p:cNvSpPr>
            <a:spLocks noGrp="1"/>
          </p:cNvSpPr>
          <p:nvPr>
            <p:ph idx="1"/>
          </p:nvPr>
        </p:nvSpPr>
        <p:spPr/>
        <p:txBody>
          <a:bodyPr>
            <a:normAutofit fontScale="85000" lnSpcReduction="10000"/>
          </a:bodyPr>
          <a:lstStyle/>
          <a:p>
            <a:r>
              <a:rPr lang="en-US" dirty="0"/>
              <a:t>All postal codes within the official municipal boundaries of Toronto begin with the letter ‘M’. The web page </a:t>
            </a:r>
            <a:r>
              <a:rPr lang="en-US" u="sng" dirty="0">
                <a:hlinkClick r:id="rId2"/>
              </a:rPr>
              <a:t>https://en.wikipedia.org/wiki/List_of_postal_codes_of_Canada:_M</a:t>
            </a:r>
            <a:r>
              <a:rPr lang="en-US" dirty="0"/>
              <a:t> will provide the raw neighbourhood data we require for the City of Toronto portion of our analysis. </a:t>
            </a:r>
          </a:p>
          <a:p>
            <a:r>
              <a:rPr lang="en-US" dirty="0"/>
              <a:t>Since we have expanded our geographic area for analysis to also include Mississauga, Brampton, Vaughan, Richmond Hill, and Markham we need to determine the postal codes of these communities also. This was achieved by manually adding the appropriate additional postal codes.</a:t>
            </a:r>
          </a:p>
          <a:p>
            <a:r>
              <a:rPr lang="en-US" dirty="0"/>
              <a:t>The latitude and longitude for each Toronto postal code was downloaded from </a:t>
            </a:r>
            <a:r>
              <a:rPr lang="en-US" u="sng" dirty="0">
                <a:hlinkClick r:id="rId3"/>
              </a:rPr>
              <a:t>http://cocl.us/Geospatial_data</a:t>
            </a:r>
            <a:endParaRPr lang="en-US" u="sng" dirty="0"/>
          </a:p>
          <a:p>
            <a:r>
              <a:rPr lang="en-US" dirty="0"/>
              <a:t>Venue data will be obtained by making API calls to the Foursquare URL.</a:t>
            </a:r>
          </a:p>
          <a:p>
            <a:endParaRPr lang="en-US" dirty="0"/>
          </a:p>
          <a:p>
            <a:endParaRPr lang="en-US" dirty="0"/>
          </a:p>
        </p:txBody>
      </p:sp>
    </p:spTree>
    <p:extLst>
      <p:ext uri="{BB962C8B-B14F-4D97-AF65-F5344CB8AC3E}">
        <p14:creationId xmlns:p14="http://schemas.microsoft.com/office/powerpoint/2010/main" val="27438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0CDF-8CCD-B445-9D41-06ED199D23BA}"/>
              </a:ext>
            </a:extLst>
          </p:cNvPr>
          <p:cNvSpPr>
            <a:spLocks noGrp="1"/>
          </p:cNvSpPr>
          <p:nvPr>
            <p:ph type="title"/>
          </p:nvPr>
        </p:nvSpPr>
        <p:spPr/>
        <p:txBody>
          <a:bodyPr>
            <a:normAutofit/>
          </a:bodyPr>
          <a:lstStyle/>
          <a:p>
            <a:r>
              <a:rPr lang="en-US" dirty="0"/>
              <a:t>Neighbourhoods in GTA</a:t>
            </a:r>
          </a:p>
        </p:txBody>
      </p:sp>
      <p:sp>
        <p:nvSpPr>
          <p:cNvPr id="3" name="Content Placeholder 2">
            <a:extLst>
              <a:ext uri="{FF2B5EF4-FFF2-40B4-BE49-F238E27FC236}">
                <a16:creationId xmlns:a16="http://schemas.microsoft.com/office/drawing/2014/main" id="{3E41C87D-C474-6D45-92AD-7BD6A3AB7E2B}"/>
              </a:ext>
            </a:extLst>
          </p:cNvPr>
          <p:cNvSpPr>
            <a:spLocks noGrp="1"/>
          </p:cNvSpPr>
          <p:nvPr>
            <p:ph idx="1"/>
          </p:nvPr>
        </p:nvSpPr>
        <p:spPr/>
        <p:txBody>
          <a:bodyPr>
            <a:normAutofit/>
          </a:bodyPr>
          <a:lstStyle/>
          <a:p>
            <a:r>
              <a:rPr lang="en-US" dirty="0"/>
              <a:t>The city of Toronto was divided into 103 unique neighbourhoods</a:t>
            </a:r>
          </a:p>
          <a:p>
            <a:r>
              <a:rPr lang="en-US" dirty="0"/>
              <a:t>An additional 47 neighbourhoods outside of Toronto were added</a:t>
            </a:r>
          </a:p>
          <a:p>
            <a:endParaRPr lang="en-US" dirty="0"/>
          </a:p>
          <a:p>
            <a:endParaRPr lang="en-US" dirty="0"/>
          </a:p>
        </p:txBody>
      </p:sp>
    </p:spTree>
    <p:extLst>
      <p:ext uri="{BB962C8B-B14F-4D97-AF65-F5344CB8AC3E}">
        <p14:creationId xmlns:p14="http://schemas.microsoft.com/office/powerpoint/2010/main" val="277502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7603-BC42-3643-8829-910CFB692EA5}"/>
              </a:ext>
            </a:extLst>
          </p:cNvPr>
          <p:cNvSpPr>
            <a:spLocks noGrp="1"/>
          </p:cNvSpPr>
          <p:nvPr>
            <p:ph type="title"/>
          </p:nvPr>
        </p:nvSpPr>
        <p:spPr>
          <a:xfrm>
            <a:off x="1295402" y="982132"/>
            <a:ext cx="9601196" cy="1303867"/>
          </a:xfrm>
        </p:spPr>
        <p:txBody>
          <a:bodyPr/>
          <a:lstStyle/>
          <a:p>
            <a:r>
              <a:rPr lang="en-US" dirty="0"/>
              <a:t>Neighbourhoods in GTA</a:t>
            </a:r>
          </a:p>
        </p:txBody>
      </p:sp>
      <p:sp>
        <p:nvSpPr>
          <p:cNvPr id="3" name="Content Placeholder 2">
            <a:extLst>
              <a:ext uri="{FF2B5EF4-FFF2-40B4-BE49-F238E27FC236}">
                <a16:creationId xmlns:a16="http://schemas.microsoft.com/office/drawing/2014/main" id="{8BD167EE-B5A4-0B4F-9F00-C158133F50EC}"/>
              </a:ext>
            </a:extLst>
          </p:cNvPr>
          <p:cNvSpPr>
            <a:spLocks noGrp="1"/>
          </p:cNvSpPr>
          <p:nvPr>
            <p:ph idx="1"/>
          </p:nvPr>
        </p:nvSpPr>
        <p:spPr/>
        <p:txBody>
          <a:bodyPr>
            <a:normAutofit/>
          </a:bodyPr>
          <a:lstStyle/>
          <a:p>
            <a:endParaRPr lang="en-US" dirty="0"/>
          </a:p>
        </p:txBody>
      </p:sp>
      <p:pic>
        <p:nvPicPr>
          <p:cNvPr id="4" name="Picture 3">
            <a:extLst>
              <a:ext uri="{FF2B5EF4-FFF2-40B4-BE49-F238E27FC236}">
                <a16:creationId xmlns:a16="http://schemas.microsoft.com/office/drawing/2014/main" id="{726B7F3D-6318-4755-BE06-2F8E2EDBD1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8864" y="2444258"/>
            <a:ext cx="5707143" cy="3442857"/>
          </a:xfrm>
          <a:prstGeom prst="rect">
            <a:avLst/>
          </a:prstGeom>
          <a:noFill/>
          <a:ln>
            <a:noFill/>
          </a:ln>
        </p:spPr>
      </p:pic>
    </p:spTree>
    <p:extLst>
      <p:ext uri="{BB962C8B-B14F-4D97-AF65-F5344CB8AC3E}">
        <p14:creationId xmlns:p14="http://schemas.microsoft.com/office/powerpoint/2010/main" val="418919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0CDF-8CCD-B445-9D41-06ED199D23BA}"/>
              </a:ext>
            </a:extLst>
          </p:cNvPr>
          <p:cNvSpPr>
            <a:spLocks noGrp="1"/>
          </p:cNvSpPr>
          <p:nvPr>
            <p:ph type="title"/>
          </p:nvPr>
        </p:nvSpPr>
        <p:spPr/>
        <p:txBody>
          <a:bodyPr>
            <a:normAutofit/>
          </a:bodyPr>
          <a:lstStyle/>
          <a:p>
            <a:r>
              <a:rPr lang="en-US" sz="2800" dirty="0"/>
              <a:t>Neighbourhoods Containing a Density of Chinese Restaurants</a:t>
            </a:r>
          </a:p>
        </p:txBody>
      </p:sp>
      <p:sp>
        <p:nvSpPr>
          <p:cNvPr id="3" name="Content Placeholder 2">
            <a:extLst>
              <a:ext uri="{FF2B5EF4-FFF2-40B4-BE49-F238E27FC236}">
                <a16:creationId xmlns:a16="http://schemas.microsoft.com/office/drawing/2014/main" id="{3E41C87D-C474-6D45-92AD-7BD6A3AB7E2B}"/>
              </a:ext>
            </a:extLst>
          </p:cNvPr>
          <p:cNvSpPr>
            <a:spLocks noGrp="1"/>
          </p:cNvSpPr>
          <p:nvPr>
            <p:ph idx="1"/>
          </p:nvPr>
        </p:nvSpPr>
        <p:spPr/>
        <p:txBody>
          <a:bodyPr>
            <a:normAutofit/>
          </a:bodyPr>
          <a:lstStyle/>
          <a:p>
            <a:endParaRPr lang="en-US" dirty="0"/>
          </a:p>
          <a:p>
            <a:endParaRPr lang="en-US" dirty="0"/>
          </a:p>
          <a:p>
            <a:r>
              <a:rPr lang="en-US" sz="2000" dirty="0"/>
              <a:t>Only 19 of the 150 neighbourhoods contained at least 25 Chinese Restaurants.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4912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7603-BC42-3643-8829-910CFB692EA5}"/>
              </a:ext>
            </a:extLst>
          </p:cNvPr>
          <p:cNvSpPr>
            <a:spLocks noGrp="1"/>
          </p:cNvSpPr>
          <p:nvPr>
            <p:ph type="title"/>
          </p:nvPr>
        </p:nvSpPr>
        <p:spPr>
          <a:xfrm>
            <a:off x="1295402" y="982132"/>
            <a:ext cx="9601196" cy="1303867"/>
          </a:xfrm>
        </p:spPr>
        <p:txBody>
          <a:bodyPr>
            <a:normAutofit/>
          </a:bodyPr>
          <a:lstStyle/>
          <a:p>
            <a:r>
              <a:rPr lang="en-US" sz="2800" dirty="0"/>
              <a:t>Neighbourhoods Containing a Density of Chinese Restaurants</a:t>
            </a:r>
          </a:p>
        </p:txBody>
      </p:sp>
      <p:graphicFrame>
        <p:nvGraphicFramePr>
          <p:cNvPr id="11" name="Content Placeholder 10">
            <a:extLst>
              <a:ext uri="{FF2B5EF4-FFF2-40B4-BE49-F238E27FC236}">
                <a16:creationId xmlns:a16="http://schemas.microsoft.com/office/drawing/2014/main" id="{3052C3D7-AF3E-4799-8902-BBF03C74DA0B}"/>
              </a:ext>
            </a:extLst>
          </p:cNvPr>
          <p:cNvGraphicFramePr>
            <a:graphicFrameLocks noGrp="1"/>
          </p:cNvGraphicFramePr>
          <p:nvPr>
            <p:ph idx="1"/>
          </p:nvPr>
        </p:nvGraphicFramePr>
        <p:xfrm>
          <a:off x="3127375" y="2285999"/>
          <a:ext cx="5937250" cy="3805320"/>
        </p:xfrm>
        <a:graphic>
          <a:graphicData uri="http://schemas.openxmlformats.org/drawingml/2006/table">
            <a:tbl>
              <a:tblPr firstRow="1" firstCol="1" bandRow="1">
                <a:tableStyleId>{5C22544A-7EE6-4342-B048-85BDC9FD1C3A}</a:tableStyleId>
              </a:tblPr>
              <a:tblGrid>
                <a:gridCol w="3881120">
                  <a:extLst>
                    <a:ext uri="{9D8B030D-6E8A-4147-A177-3AD203B41FA5}">
                      <a16:colId xmlns:a16="http://schemas.microsoft.com/office/drawing/2014/main" val="2240842170"/>
                    </a:ext>
                  </a:extLst>
                </a:gridCol>
                <a:gridCol w="2056130">
                  <a:extLst>
                    <a:ext uri="{9D8B030D-6E8A-4147-A177-3AD203B41FA5}">
                      <a16:colId xmlns:a16="http://schemas.microsoft.com/office/drawing/2014/main" val="3402334712"/>
                    </a:ext>
                  </a:extLst>
                </a:gridCol>
              </a:tblGrid>
              <a:tr h="190266">
                <a:tc>
                  <a:txBody>
                    <a:bodyPr/>
                    <a:lstStyle/>
                    <a:p>
                      <a:pPr marL="0" marR="0" algn="ctr">
                        <a:lnSpc>
                          <a:spcPct val="107000"/>
                        </a:lnSpc>
                        <a:spcBef>
                          <a:spcPts val="0"/>
                        </a:spcBef>
                        <a:spcAft>
                          <a:spcPts val="0"/>
                        </a:spcAft>
                      </a:pPr>
                      <a:r>
                        <a:rPr lang="en-US" sz="1100">
                          <a:effectLst/>
                        </a:rPr>
                        <a:t>Neighborhood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Restaurant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229086"/>
                  </a:ext>
                </a:extLst>
              </a:tr>
              <a:tr h="190266">
                <a:tc>
                  <a:txBody>
                    <a:bodyPr/>
                    <a:lstStyle/>
                    <a:p>
                      <a:pPr marL="0" marR="0">
                        <a:lnSpc>
                          <a:spcPct val="107000"/>
                        </a:lnSpc>
                        <a:spcBef>
                          <a:spcPts val="0"/>
                        </a:spcBef>
                        <a:spcAft>
                          <a:spcPts val="0"/>
                        </a:spcAft>
                      </a:pPr>
                      <a:r>
                        <a:rPr lang="en-US" sz="1100">
                          <a:effectLst/>
                        </a:rPr>
                        <a:t>Queen's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913201"/>
                  </a:ext>
                </a:extLst>
              </a:tr>
              <a:tr h="190266">
                <a:tc>
                  <a:txBody>
                    <a:bodyPr/>
                    <a:lstStyle/>
                    <a:p>
                      <a:pPr marL="0" marR="0">
                        <a:lnSpc>
                          <a:spcPct val="107000"/>
                        </a:lnSpc>
                        <a:spcBef>
                          <a:spcPts val="0"/>
                        </a:spcBef>
                        <a:spcAft>
                          <a:spcPts val="0"/>
                        </a:spcAft>
                      </a:pPr>
                      <a:r>
                        <a:rPr lang="en-US" sz="1100">
                          <a:effectLst/>
                        </a:rPr>
                        <a:t>Adelaide, King, Richmond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9634886"/>
                  </a:ext>
                </a:extLst>
              </a:tr>
              <a:tr h="190266">
                <a:tc>
                  <a:txBody>
                    <a:bodyPr/>
                    <a:lstStyle/>
                    <a:p>
                      <a:pPr marL="0" marR="0">
                        <a:lnSpc>
                          <a:spcPct val="107000"/>
                        </a:lnSpc>
                        <a:spcBef>
                          <a:spcPts val="0"/>
                        </a:spcBef>
                        <a:spcAft>
                          <a:spcPts val="0"/>
                        </a:spcAft>
                      </a:pPr>
                      <a:r>
                        <a:rPr lang="en-US" sz="1100">
                          <a:effectLst/>
                        </a:rPr>
                        <a:t>Ryerson, Garden 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8379237"/>
                  </a:ext>
                </a:extLst>
              </a:tr>
              <a:tr h="190266">
                <a:tc>
                  <a:txBody>
                    <a:bodyPr/>
                    <a:lstStyle/>
                    <a:p>
                      <a:pPr marL="0" marR="0">
                        <a:lnSpc>
                          <a:spcPct val="107000"/>
                        </a:lnSpc>
                        <a:spcBef>
                          <a:spcPts val="0"/>
                        </a:spcBef>
                        <a:spcAft>
                          <a:spcPts val="0"/>
                        </a:spcAft>
                      </a:pPr>
                      <a:r>
                        <a:rPr lang="en-US" sz="1100">
                          <a:effectLst/>
                        </a:rPr>
                        <a:t>First Canadian Place, Underground 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9132692"/>
                  </a:ext>
                </a:extLst>
              </a:tr>
              <a:tr h="190266">
                <a:tc>
                  <a:txBody>
                    <a:bodyPr/>
                    <a:lstStyle/>
                    <a:p>
                      <a:pPr marL="0" marR="0">
                        <a:lnSpc>
                          <a:spcPct val="107000"/>
                        </a:lnSpc>
                        <a:spcBef>
                          <a:spcPts val="0"/>
                        </a:spcBef>
                        <a:spcAft>
                          <a:spcPts val="0"/>
                        </a:spcAft>
                      </a:pPr>
                      <a:r>
                        <a:rPr lang="en-US" sz="1100">
                          <a:effectLst/>
                        </a:rPr>
                        <a:t>Chinatown, Grange Park, Kensington Market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8041925"/>
                  </a:ext>
                </a:extLst>
              </a:tr>
              <a:tr h="190266">
                <a:tc>
                  <a:txBody>
                    <a:bodyPr/>
                    <a:lstStyle/>
                    <a:p>
                      <a:pPr marL="0" marR="0">
                        <a:lnSpc>
                          <a:spcPct val="107000"/>
                        </a:lnSpc>
                        <a:spcBef>
                          <a:spcPts val="0"/>
                        </a:spcBef>
                        <a:spcAft>
                          <a:spcPts val="0"/>
                        </a:spcAft>
                      </a:pPr>
                      <a:r>
                        <a:rPr lang="en-US" sz="1100">
                          <a:effectLst/>
                        </a:rPr>
                        <a:t>Harbord, University of Toronto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161487"/>
                  </a:ext>
                </a:extLst>
              </a:tr>
              <a:tr h="190266">
                <a:tc>
                  <a:txBody>
                    <a:bodyPr/>
                    <a:lstStyle/>
                    <a:p>
                      <a:pPr marL="0" marR="0">
                        <a:lnSpc>
                          <a:spcPct val="107000"/>
                        </a:lnSpc>
                        <a:spcBef>
                          <a:spcPts val="0"/>
                        </a:spcBef>
                        <a:spcAft>
                          <a:spcPts val="0"/>
                        </a:spcAft>
                      </a:pPr>
                      <a:r>
                        <a:rPr lang="en-US" sz="1100">
                          <a:effectLst/>
                        </a:rPr>
                        <a:t>Central Bay Street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2863008"/>
                  </a:ext>
                </a:extLst>
              </a:tr>
              <a:tr h="190266">
                <a:tc>
                  <a:txBody>
                    <a:bodyPr/>
                    <a:lstStyle/>
                    <a:p>
                      <a:pPr marL="0" marR="0">
                        <a:lnSpc>
                          <a:spcPct val="107000"/>
                        </a:lnSpc>
                        <a:spcBef>
                          <a:spcPts val="0"/>
                        </a:spcBef>
                        <a:spcAft>
                          <a:spcPts val="0"/>
                        </a:spcAft>
                      </a:pPr>
                      <a:r>
                        <a:rPr lang="en-US" sz="1100">
                          <a:effectLst/>
                        </a:rPr>
                        <a:t>Design Exchange, Toronto Dominion Centre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0865099"/>
                  </a:ext>
                </a:extLst>
              </a:tr>
              <a:tr h="190266">
                <a:tc>
                  <a:txBody>
                    <a:bodyPr/>
                    <a:lstStyle/>
                    <a:p>
                      <a:pPr marL="0" marR="0">
                        <a:lnSpc>
                          <a:spcPct val="107000"/>
                        </a:lnSpc>
                        <a:spcBef>
                          <a:spcPts val="0"/>
                        </a:spcBef>
                        <a:spcAft>
                          <a:spcPts val="0"/>
                        </a:spcAft>
                      </a:pPr>
                      <a:r>
                        <a:rPr lang="en-US" sz="1100">
                          <a:effectLst/>
                        </a:rPr>
                        <a:t>Commerce Court, Victoria Hotel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1063138"/>
                  </a:ext>
                </a:extLst>
              </a:tr>
              <a:tr h="190266">
                <a:tc>
                  <a:txBody>
                    <a:bodyPr/>
                    <a:lstStyle/>
                    <a:p>
                      <a:pPr marL="0" marR="0">
                        <a:lnSpc>
                          <a:spcPct val="107000"/>
                        </a:lnSpc>
                        <a:spcBef>
                          <a:spcPts val="0"/>
                        </a:spcBef>
                        <a:spcAft>
                          <a:spcPts val="0"/>
                        </a:spcAft>
                      </a:pPr>
                      <a:r>
                        <a:rPr lang="en-US" sz="1100">
                          <a:effectLst/>
                        </a:rPr>
                        <a:t>Church and Wellesley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1529310"/>
                  </a:ext>
                </a:extLst>
              </a:tr>
              <a:tr h="190266">
                <a:tc>
                  <a:txBody>
                    <a:bodyPr/>
                    <a:lstStyle/>
                    <a:p>
                      <a:pPr marL="0" marR="0">
                        <a:lnSpc>
                          <a:spcPct val="107000"/>
                        </a:lnSpc>
                        <a:spcBef>
                          <a:spcPts val="0"/>
                        </a:spcBef>
                        <a:spcAft>
                          <a:spcPts val="0"/>
                        </a:spcAft>
                      </a:pPr>
                      <a:r>
                        <a:rPr lang="en-US" sz="1100">
                          <a:effectLst/>
                        </a:rPr>
                        <a:t>St. James Town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9383671"/>
                  </a:ext>
                </a:extLst>
              </a:tr>
              <a:tr h="190266">
                <a:tc>
                  <a:txBody>
                    <a:bodyPr/>
                    <a:lstStyle/>
                    <a:p>
                      <a:pPr marL="0" marR="0">
                        <a:lnSpc>
                          <a:spcPct val="107000"/>
                        </a:lnSpc>
                        <a:spcBef>
                          <a:spcPts val="0"/>
                        </a:spcBef>
                        <a:spcAft>
                          <a:spcPts val="0"/>
                        </a:spcAft>
                      </a:pPr>
                      <a:r>
                        <a:rPr lang="en-US" sz="1100">
                          <a:effectLst/>
                        </a:rPr>
                        <a:t>Agincourt North, L'Amoreaux East, Milliken, Steeles East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0390369"/>
                  </a:ext>
                </a:extLst>
              </a:tr>
              <a:tr h="190266">
                <a:tc>
                  <a:txBody>
                    <a:bodyPr/>
                    <a:lstStyle/>
                    <a:p>
                      <a:pPr marL="0" marR="0">
                        <a:lnSpc>
                          <a:spcPct val="107000"/>
                        </a:lnSpc>
                        <a:spcBef>
                          <a:spcPts val="0"/>
                        </a:spcBef>
                        <a:spcAft>
                          <a:spcPts val="0"/>
                        </a:spcAft>
                      </a:pPr>
                      <a:r>
                        <a:rPr lang="en-US" sz="1100">
                          <a:effectLst/>
                        </a:rPr>
                        <a:t>Stn A PO Boxes 25 The Esplanade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4778084"/>
                  </a:ext>
                </a:extLst>
              </a:tr>
              <a:tr h="190266">
                <a:tc>
                  <a:txBody>
                    <a:bodyPr/>
                    <a:lstStyle/>
                    <a:p>
                      <a:pPr marL="0" marR="0">
                        <a:lnSpc>
                          <a:spcPct val="107000"/>
                        </a:lnSpc>
                        <a:spcBef>
                          <a:spcPts val="0"/>
                        </a:spcBef>
                        <a:spcAft>
                          <a:spcPts val="0"/>
                        </a:spcAft>
                      </a:pPr>
                      <a:r>
                        <a:rPr lang="en-US" sz="1100">
                          <a:effectLst/>
                        </a:rPr>
                        <a:t>Berczy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4111995"/>
                  </a:ext>
                </a:extLst>
              </a:tr>
              <a:tr h="190266">
                <a:tc>
                  <a:txBody>
                    <a:bodyPr/>
                    <a:lstStyle/>
                    <a:p>
                      <a:pPr marL="0" marR="0">
                        <a:lnSpc>
                          <a:spcPct val="107000"/>
                        </a:lnSpc>
                        <a:spcBef>
                          <a:spcPts val="0"/>
                        </a:spcBef>
                        <a:spcAft>
                          <a:spcPts val="0"/>
                        </a:spcAft>
                      </a:pPr>
                      <a:r>
                        <a:rPr lang="en-US" sz="1100">
                          <a:effectLst/>
                        </a:rPr>
                        <a:t>Harbourfront East, Toronto Islands, Union Station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743556"/>
                  </a:ext>
                </a:extLst>
              </a:tr>
              <a:tr h="190266">
                <a:tc>
                  <a:txBody>
                    <a:bodyPr/>
                    <a:lstStyle/>
                    <a:p>
                      <a:pPr marL="0" marR="0">
                        <a:lnSpc>
                          <a:spcPct val="107000"/>
                        </a:lnSpc>
                        <a:spcBef>
                          <a:spcPts val="0"/>
                        </a:spcBef>
                        <a:spcAft>
                          <a:spcPts val="0"/>
                        </a:spcAft>
                      </a:pPr>
                      <a:r>
                        <a:rPr lang="en-US" sz="1100">
                          <a:effectLst/>
                        </a:rPr>
                        <a:t>Richmond Hill Southeast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7719176"/>
                  </a:ext>
                </a:extLst>
              </a:tr>
              <a:tr h="190266">
                <a:tc>
                  <a:txBody>
                    <a:bodyPr/>
                    <a:lstStyle/>
                    <a:p>
                      <a:pPr marL="0" marR="0">
                        <a:lnSpc>
                          <a:spcPct val="107000"/>
                        </a:lnSpc>
                        <a:spcBef>
                          <a:spcPts val="0"/>
                        </a:spcBef>
                        <a:spcAft>
                          <a:spcPts val="0"/>
                        </a:spcAft>
                      </a:pPr>
                      <a:r>
                        <a:rPr lang="en-US" sz="1100">
                          <a:effectLst/>
                        </a:rPr>
                        <a:t>Agincourt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9700943"/>
                  </a:ext>
                </a:extLst>
              </a:tr>
              <a:tr h="190266">
                <a:tc>
                  <a:txBody>
                    <a:bodyPr/>
                    <a:lstStyle/>
                    <a:p>
                      <a:pPr marL="0" marR="0">
                        <a:lnSpc>
                          <a:spcPct val="107000"/>
                        </a:lnSpc>
                        <a:spcBef>
                          <a:spcPts val="0"/>
                        </a:spcBef>
                        <a:spcAft>
                          <a:spcPts val="0"/>
                        </a:spcAft>
                      </a:pPr>
                      <a:r>
                        <a:rPr lang="en-US" sz="1100">
                          <a:effectLst/>
                        </a:rPr>
                        <a:t>Markham Northeast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0956828"/>
                  </a:ext>
                </a:extLst>
              </a:tr>
              <a:tr h="190266">
                <a:tc>
                  <a:txBody>
                    <a:bodyPr/>
                    <a:lstStyle/>
                    <a:p>
                      <a:pPr marL="0" marR="0">
                        <a:lnSpc>
                          <a:spcPct val="107000"/>
                        </a:lnSpc>
                        <a:spcBef>
                          <a:spcPts val="0"/>
                        </a:spcBef>
                        <a:spcAft>
                          <a:spcPts val="0"/>
                        </a:spcAft>
                      </a:pPr>
                      <a:r>
                        <a:rPr lang="en-US" sz="1100">
                          <a:effectLst/>
                        </a:rPr>
                        <a:t>Cabbagetown, St. James Town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389047"/>
                  </a:ext>
                </a:extLst>
              </a:tr>
            </a:tbl>
          </a:graphicData>
        </a:graphic>
      </p:graphicFrame>
    </p:spTree>
    <p:extLst>
      <p:ext uri="{BB962C8B-B14F-4D97-AF65-F5344CB8AC3E}">
        <p14:creationId xmlns:p14="http://schemas.microsoft.com/office/powerpoint/2010/main" val="38605536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80</TotalTime>
  <Words>881</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Garamond</vt:lpstr>
      <vt:lpstr>Times New Roman</vt:lpstr>
      <vt:lpstr>Organic</vt:lpstr>
      <vt:lpstr>Identifying neighbourhood characteristics based upon density of restaurants in Greater Toronto Area (GTA)</vt:lpstr>
      <vt:lpstr>Toronto is one of the most multicultural cities in the world</vt:lpstr>
      <vt:lpstr>Toronto is one of the most multicultural cities in the world</vt:lpstr>
      <vt:lpstr>Purpose of Analysis</vt:lpstr>
      <vt:lpstr>Data Collection</vt:lpstr>
      <vt:lpstr>Neighbourhoods in GTA</vt:lpstr>
      <vt:lpstr>Neighbourhoods in GTA</vt:lpstr>
      <vt:lpstr>Neighbourhoods Containing a Density of Chinese Restaurants</vt:lpstr>
      <vt:lpstr>Neighbourhoods Containing a Density of Chinese Restaurants</vt:lpstr>
      <vt:lpstr>Restaurants within Identified Neighbourhoods</vt:lpstr>
      <vt:lpstr>Restaurants within Identified Neighbourhoods</vt:lpstr>
      <vt:lpstr>Determine Optimal Number of Clusters</vt:lpstr>
      <vt:lpstr>Distinct “Chinatowns” in GTA</vt:lpstr>
      <vt:lpstr>Future Refinements</vt:lpstr>
      <vt:lpstr>Future Refinements</vt:lpstr>
      <vt:lpstr>Future Refinements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 Price of New York City Housing</dc:title>
  <dc:creator>Joshi, Aniruddha</dc:creator>
  <cp:lastModifiedBy>Simon Park</cp:lastModifiedBy>
  <cp:revision>24</cp:revision>
  <dcterms:created xsi:type="dcterms:W3CDTF">2019-05-01T05:45:02Z</dcterms:created>
  <dcterms:modified xsi:type="dcterms:W3CDTF">2019-05-01T20:54:33Z</dcterms:modified>
</cp:coreProperties>
</file>