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4B1E24-C842-4DEB-927C-B9F5D49D90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9E77148-FB11-4D90-B34A-6C1F0CFBE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EFA9160-718E-43FA-AA99-56C787A708D5}"/>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CD24EA16-FDA2-495C-8E58-A9FC8836F5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7365FDE-37C5-4168-BD11-4484443340E3}"/>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347149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44BC1-64A1-4ED8-8E6F-20438CCE7DC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658DA4A-C6ED-4ED0-9474-B9455D6FC6E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C737D88-0CDA-416A-90B6-2B7E54D6263F}"/>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5DCFF9F1-0E0E-45B0-A8C0-7B59141BD8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45C040F-4203-4467-8419-0E95CDF10658}"/>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335305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C2574AD-33C5-45B6-A226-CD860C42AC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500B392-38E2-4E90-8CB1-AD608103133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5F0CB3-1B9A-44A6-A887-BB89FF36236B}"/>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B936F17F-6B96-45B1-95B6-4E4123430E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8A754E-0239-4520-993D-2CA1699C385D}"/>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179967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3BD09-C6BB-4DC7-A480-AC43C426555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A148FE9-6C0C-48DE-8F9B-8163A2183C0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AE6D506-4FE1-4E54-944E-0CDA0610E793}"/>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599D8AFF-AD58-483D-BC4F-BDFAC7C5D0B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2831AD4-4918-4026-8FDE-5A8C1CB60D56}"/>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253873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CE041-7035-461B-898F-6BD98CD2D4F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9B9F16F-DAFD-451F-B703-020D87CE3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1A291F4-8CD7-4620-9FAB-BCBEA6EA6B72}"/>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118565A4-3510-4525-98FC-6463CDBC6B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42984AA-E394-41E9-94E2-9AD9B3B1311D}"/>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335907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72BE0-A6C3-4F02-B7C0-E26093CEB4A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A72B11F-F546-4870-A440-24796E5CC87A}"/>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CC3BC8EB-1C65-4D2B-88F9-C00AA2F8AA6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040259A-5CFF-4E19-B9FA-00C6005CC3AD}"/>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6" name="Marcador de pie de página 5">
            <a:extLst>
              <a:ext uri="{FF2B5EF4-FFF2-40B4-BE49-F238E27FC236}">
                <a16:creationId xmlns:a16="http://schemas.microsoft.com/office/drawing/2014/main" id="{FC786BD0-82AD-4701-A8C7-EA8BCCD4DD2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4C4FFDB-0B4E-4ABB-9393-9797DF062D3C}"/>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147179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35FE80-7D63-481F-8AE7-934A7ECA73A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780F156-DDE1-47BC-A5FE-96A34226C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56A2465-99DF-4D28-92B7-0B7CB86E797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8E0631F-06D9-4556-A2F4-8926EF939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A556DEC0-AF86-4EC1-90B0-F45129FD34D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F571810-4698-4570-931F-66E1F517839B}"/>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8" name="Marcador de pie de página 7">
            <a:extLst>
              <a:ext uri="{FF2B5EF4-FFF2-40B4-BE49-F238E27FC236}">
                <a16:creationId xmlns:a16="http://schemas.microsoft.com/office/drawing/2014/main" id="{0D7DC49D-FCA0-49D8-9F5C-73866DC4E72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C63AB46-C0D7-42D4-8EC6-0D3ED420728D}"/>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17973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62B63-E378-4FAC-8CEC-4EC82CC01F5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F43F11B-F8D1-469C-B1E9-730ECE9736C2}"/>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4" name="Marcador de pie de página 3">
            <a:extLst>
              <a:ext uri="{FF2B5EF4-FFF2-40B4-BE49-F238E27FC236}">
                <a16:creationId xmlns:a16="http://schemas.microsoft.com/office/drawing/2014/main" id="{C64FEAA1-9CB6-4DBC-BC82-29E9AF45009A}"/>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9D5AF4F-6143-4245-AF8A-0B10156DA919}"/>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92432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A8C7BBB-274B-403F-A887-A187FD50AEAB}"/>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3" name="Marcador de pie de página 2">
            <a:extLst>
              <a:ext uri="{FF2B5EF4-FFF2-40B4-BE49-F238E27FC236}">
                <a16:creationId xmlns:a16="http://schemas.microsoft.com/office/drawing/2014/main" id="{0006E9E1-3B2D-409D-A955-656673D7E21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2082681-28A1-4E81-8155-8434797B1D63}"/>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70755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1E98A-E3F4-4F62-B297-C671628DB2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0C418E-44E1-4D89-9712-D6E81C67B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2F1B904-5FD5-4C28-BE77-B1C3317E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FB62069-5CA5-4E66-9640-C3CED1F9D37E}"/>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6" name="Marcador de pie de página 5">
            <a:extLst>
              <a:ext uri="{FF2B5EF4-FFF2-40B4-BE49-F238E27FC236}">
                <a16:creationId xmlns:a16="http://schemas.microsoft.com/office/drawing/2014/main" id="{C57DEB8A-6C45-424D-B87B-2E261FEBE8F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86EB14B-A4F7-4C95-A0E5-10C1D820DB8F}"/>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38925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A5149-0779-4365-93CC-0D33F8F62A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39107C1-CFA3-4E39-BD92-CB2BF454B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590592E-8EAA-4961-BE89-96A73BE09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7B7429B-2AE5-454E-99C7-049ECA33DBC1}"/>
              </a:ext>
            </a:extLst>
          </p:cNvPr>
          <p:cNvSpPr>
            <a:spLocks noGrp="1"/>
          </p:cNvSpPr>
          <p:nvPr>
            <p:ph type="dt" sz="half" idx="10"/>
          </p:nvPr>
        </p:nvSpPr>
        <p:spPr/>
        <p:txBody>
          <a:bodyPr/>
          <a:lstStyle/>
          <a:p>
            <a:fld id="{24A8D588-2142-4207-AAF3-B634FA71D155}" type="datetimeFigureOut">
              <a:rPr lang="es-MX" smtClean="0"/>
              <a:t>16/04/2019</a:t>
            </a:fld>
            <a:endParaRPr lang="es-MX"/>
          </a:p>
        </p:txBody>
      </p:sp>
      <p:sp>
        <p:nvSpPr>
          <p:cNvPr id="6" name="Marcador de pie de página 5">
            <a:extLst>
              <a:ext uri="{FF2B5EF4-FFF2-40B4-BE49-F238E27FC236}">
                <a16:creationId xmlns:a16="http://schemas.microsoft.com/office/drawing/2014/main" id="{BF82FDBC-C671-47A3-B59A-2DAECA6D864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91BD2F3-EC1D-46D5-B948-D60104A376A6}"/>
              </a:ext>
            </a:extLst>
          </p:cNvPr>
          <p:cNvSpPr>
            <a:spLocks noGrp="1"/>
          </p:cNvSpPr>
          <p:nvPr>
            <p:ph type="sldNum" sz="quarter" idx="12"/>
          </p:nvPr>
        </p:nvSpPr>
        <p:spPr/>
        <p:txBody>
          <a:bodyPr/>
          <a:lstStyle/>
          <a:p>
            <a:fld id="{CA0CE593-6056-4216-9637-9513C875A5E3}" type="slidenum">
              <a:rPr lang="es-MX" smtClean="0"/>
              <a:t>‹Nº›</a:t>
            </a:fld>
            <a:endParaRPr lang="es-MX"/>
          </a:p>
        </p:txBody>
      </p:sp>
    </p:spTree>
    <p:extLst>
      <p:ext uri="{BB962C8B-B14F-4D97-AF65-F5344CB8AC3E}">
        <p14:creationId xmlns:p14="http://schemas.microsoft.com/office/powerpoint/2010/main" val="100041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425696-A861-48AE-B897-11C93F5BCB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2F90FFF-CFAD-4D18-A651-7A37F2D39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9BC0FE8-EC0D-42A3-A019-90801B2730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8D588-2142-4207-AAF3-B634FA71D155}" type="datetimeFigureOut">
              <a:rPr lang="es-MX" smtClean="0"/>
              <a:t>16/04/2019</a:t>
            </a:fld>
            <a:endParaRPr lang="es-MX"/>
          </a:p>
        </p:txBody>
      </p:sp>
      <p:sp>
        <p:nvSpPr>
          <p:cNvPr id="5" name="Marcador de pie de página 4">
            <a:extLst>
              <a:ext uri="{FF2B5EF4-FFF2-40B4-BE49-F238E27FC236}">
                <a16:creationId xmlns:a16="http://schemas.microsoft.com/office/drawing/2014/main" id="{1FC70C02-8D8D-41BE-9861-DA409C18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93F1239-06C8-44AA-9F38-7DEB3007B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CE593-6056-4216-9637-9513C875A5E3}" type="slidenum">
              <a:rPr lang="es-MX" smtClean="0"/>
              <a:t>‹Nº›</a:t>
            </a:fld>
            <a:endParaRPr lang="es-MX"/>
          </a:p>
        </p:txBody>
      </p:sp>
    </p:spTree>
    <p:extLst>
      <p:ext uri="{BB962C8B-B14F-4D97-AF65-F5344CB8AC3E}">
        <p14:creationId xmlns:p14="http://schemas.microsoft.com/office/powerpoint/2010/main" val="1308924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0058D-E90C-4A0E-A76C-E9A14A980C89}"/>
              </a:ext>
            </a:extLst>
          </p:cNvPr>
          <p:cNvSpPr>
            <a:spLocks noGrp="1"/>
          </p:cNvSpPr>
          <p:nvPr>
            <p:ph type="ctrTitle"/>
          </p:nvPr>
        </p:nvSpPr>
        <p:spPr/>
        <p:txBody>
          <a:bodyPr>
            <a:normAutofit/>
          </a:bodyPr>
          <a:lstStyle/>
          <a:p>
            <a:r>
              <a:rPr lang="es-MX" sz="8000" dirty="0">
                <a:solidFill>
                  <a:srgbClr val="C00000"/>
                </a:solidFill>
                <a:latin typeface="Arial" panose="020B0604020202020204" pitchFamily="34" charset="0"/>
                <a:cs typeface="Arial" panose="020B0604020202020204" pitchFamily="34" charset="0"/>
              </a:rPr>
              <a:t>LUPOS BARBER</a:t>
            </a:r>
          </a:p>
        </p:txBody>
      </p:sp>
      <p:sp>
        <p:nvSpPr>
          <p:cNvPr id="3" name="Subtítulo 2">
            <a:extLst>
              <a:ext uri="{FF2B5EF4-FFF2-40B4-BE49-F238E27FC236}">
                <a16:creationId xmlns:a16="http://schemas.microsoft.com/office/drawing/2014/main" id="{D489CC4A-381A-410A-8863-33285ED24208}"/>
              </a:ext>
            </a:extLst>
          </p:cNvPr>
          <p:cNvSpPr>
            <a:spLocks noGrp="1"/>
          </p:cNvSpPr>
          <p:nvPr>
            <p:ph type="subTitle" idx="1"/>
          </p:nvPr>
        </p:nvSpPr>
        <p:spPr>
          <a:xfrm>
            <a:off x="1431234" y="4569447"/>
            <a:ext cx="9144000" cy="1655762"/>
          </a:xfrm>
        </p:spPr>
        <p:txBody>
          <a:bodyPr>
            <a:normAutofit/>
          </a:bodyPr>
          <a:lstStyle/>
          <a:p>
            <a:r>
              <a:rPr lang="es-MX" sz="5000" dirty="0"/>
              <a:t>Manual de Usuario</a:t>
            </a:r>
          </a:p>
        </p:txBody>
      </p:sp>
    </p:spTree>
    <p:extLst>
      <p:ext uri="{BB962C8B-B14F-4D97-AF65-F5344CB8AC3E}">
        <p14:creationId xmlns:p14="http://schemas.microsoft.com/office/powerpoint/2010/main" val="183216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1D822C-C17D-406D-92EA-64B2AA25E68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Menús disponibles:</a:t>
            </a:r>
          </a:p>
        </p:txBody>
      </p:sp>
      <p:pic>
        <p:nvPicPr>
          <p:cNvPr id="4" name="Imagen 3">
            <a:extLst>
              <a:ext uri="{FF2B5EF4-FFF2-40B4-BE49-F238E27FC236}">
                <a16:creationId xmlns:a16="http://schemas.microsoft.com/office/drawing/2014/main" id="{2A79E88F-1E70-4A57-908D-F74827FD5369}"/>
              </a:ext>
            </a:extLst>
          </p:cNvPr>
          <p:cNvPicPr>
            <a:picLocks noChangeAspect="1"/>
          </p:cNvPicPr>
          <p:nvPr/>
        </p:nvPicPr>
        <p:blipFill>
          <a:blip r:embed="rId2"/>
          <a:stretch>
            <a:fillRect/>
          </a:stretch>
        </p:blipFill>
        <p:spPr>
          <a:xfrm>
            <a:off x="6421146" y="126610"/>
            <a:ext cx="2423106" cy="6555544"/>
          </a:xfrm>
          <a:prstGeom prst="rect">
            <a:avLst/>
          </a:prstGeom>
        </p:spPr>
      </p:pic>
    </p:spTree>
    <p:extLst>
      <p:ext uri="{BB962C8B-B14F-4D97-AF65-F5344CB8AC3E}">
        <p14:creationId xmlns:p14="http://schemas.microsoft.com/office/powerpoint/2010/main" val="216605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87C336-3C15-492A-A57F-5EC76025D988}"/>
              </a:ext>
            </a:extLst>
          </p:cNvPr>
          <p:cNvSpPr>
            <a:spLocks noGrp="1"/>
          </p:cNvSpPr>
          <p:nvPr>
            <p:ph type="title"/>
          </p:nvPr>
        </p:nvSpPr>
        <p:spPr>
          <a:xfrm>
            <a:off x="739348" y="203360"/>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err="1">
                <a:solidFill>
                  <a:srgbClr val="FFFFFF"/>
                </a:solidFill>
                <a:latin typeface="+mj-lt"/>
                <a:ea typeface="+mj-ea"/>
                <a:cs typeface="+mj-cs"/>
              </a:rPr>
              <a:t>Sección</a:t>
            </a:r>
            <a:r>
              <a:rPr lang="en-US" sz="2600" b="1" kern="1200" dirty="0">
                <a:solidFill>
                  <a:srgbClr val="FFFFFF"/>
                </a:solidFill>
                <a:latin typeface="+mj-lt"/>
                <a:ea typeface="+mj-ea"/>
                <a:cs typeface="+mj-cs"/>
              </a:rPr>
              <a:t> </a:t>
            </a:r>
            <a:r>
              <a:rPr lang="en-US" sz="2600" b="1" kern="1200" dirty="0" err="1">
                <a:solidFill>
                  <a:srgbClr val="FFFFFF"/>
                </a:solidFill>
                <a:latin typeface="+mj-lt"/>
                <a:ea typeface="+mj-ea"/>
                <a:cs typeface="+mj-cs"/>
              </a:rPr>
              <a:t>Consultar</a:t>
            </a:r>
            <a:endParaRPr lang="en-US" sz="2600" b="1" kern="1200" dirty="0">
              <a:solidFill>
                <a:srgbClr val="FFFFFF"/>
              </a:solidFill>
              <a:latin typeface="+mj-lt"/>
              <a:ea typeface="+mj-ea"/>
              <a:cs typeface="+mj-cs"/>
            </a:endParaRPr>
          </a:p>
        </p:txBody>
      </p:sp>
      <p:pic>
        <p:nvPicPr>
          <p:cNvPr id="5" name="Imagen 4">
            <a:extLst>
              <a:ext uri="{FF2B5EF4-FFF2-40B4-BE49-F238E27FC236}">
                <a16:creationId xmlns:a16="http://schemas.microsoft.com/office/drawing/2014/main" id="{BF943BC7-B81F-4A1C-89BE-9A7C9547F589}"/>
              </a:ext>
            </a:extLst>
          </p:cNvPr>
          <p:cNvPicPr>
            <a:picLocks noChangeAspect="1"/>
          </p:cNvPicPr>
          <p:nvPr/>
        </p:nvPicPr>
        <p:blipFill>
          <a:blip r:embed="rId2"/>
          <a:stretch>
            <a:fillRect/>
          </a:stretch>
        </p:blipFill>
        <p:spPr>
          <a:xfrm>
            <a:off x="2467217" y="1991200"/>
            <a:ext cx="9476043" cy="4663440"/>
          </a:xfrm>
          <a:prstGeom prst="rect">
            <a:avLst/>
          </a:prstGeom>
        </p:spPr>
      </p:pic>
    </p:spTree>
    <p:extLst>
      <p:ext uri="{BB962C8B-B14F-4D97-AF65-F5344CB8AC3E}">
        <p14:creationId xmlns:p14="http://schemas.microsoft.com/office/powerpoint/2010/main" val="268243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CDFEBA-E796-4E3D-A3E9-C666FFF7779D}"/>
              </a:ext>
            </a:extLst>
          </p:cNvPr>
          <p:cNvSpPr>
            <a:spLocks noGrp="1"/>
          </p:cNvSpPr>
          <p:nvPr>
            <p:ph idx="1"/>
          </p:nvPr>
        </p:nvSpPr>
        <p:spPr>
          <a:xfrm>
            <a:off x="838200" y="304800"/>
            <a:ext cx="10515600" cy="5872163"/>
          </a:xfrm>
        </p:spPr>
        <p:txBody>
          <a:bodyPr>
            <a:normAutofit/>
          </a:bodyPr>
          <a:lstStyle/>
          <a:p>
            <a:pPr marL="0" indent="0">
              <a:buNone/>
            </a:pPr>
            <a:r>
              <a:rPr lang="es-MX" sz="2100" dirty="0"/>
              <a:t>En éste menú es en el cual tendremos toda la información de nuestros clientes como también donde daremos de alta.</a:t>
            </a:r>
          </a:p>
          <a:p>
            <a:r>
              <a:rPr lang="es-MX" sz="2100" dirty="0"/>
              <a:t>La pestaña “Consultar”: En esta pestaña tendremos en una tabla todos los clientes con sus respectivos datos. En la parte de “INGRESE NOMBRE/APELLIDO/DNI” podremos ingresar cualquiera de esos datos para filtrar esa tabla y buscar de forma más rápida el cliente que deseamos.</a:t>
            </a:r>
          </a:p>
          <a:p>
            <a:r>
              <a:rPr lang="es-MX" sz="2100" dirty="0"/>
              <a:t>Si seleccionamos un cliente como se puede ver en la foto, tendremos tres acciones disponibles:</a:t>
            </a:r>
          </a:p>
          <a:p>
            <a:pPr lvl="1">
              <a:buFont typeface="Wingdings" panose="05000000000000000000" pitchFamily="2" charset="2"/>
              <a:buChar char="Ø"/>
            </a:pPr>
            <a:r>
              <a:rPr lang="es-MX" sz="1700" dirty="0"/>
              <a:t>Al hacer doble </a:t>
            </a:r>
            <a:r>
              <a:rPr lang="es-MX" sz="1700" dirty="0" err="1"/>
              <a:t>click</a:t>
            </a:r>
            <a:r>
              <a:rPr lang="es-MX" sz="1700" dirty="0"/>
              <a:t> o al combinar las teclas Alt + C, se nos abrirá una nueva ventana donde tendremos todos los cortes que se realizó (luego veremos detalladamente).</a:t>
            </a:r>
          </a:p>
          <a:p>
            <a:pPr lvl="1">
              <a:buFont typeface="Wingdings" panose="05000000000000000000" pitchFamily="2" charset="2"/>
              <a:buChar char="Ø"/>
            </a:pPr>
            <a:r>
              <a:rPr lang="es-MX" sz="1700" dirty="0"/>
              <a:t>Al combinar las teclas Alt + M, podremos ir a la pestaña de modificar el cliente directamente.</a:t>
            </a:r>
          </a:p>
        </p:txBody>
      </p:sp>
      <p:pic>
        <p:nvPicPr>
          <p:cNvPr id="4" name="Imagen 3">
            <a:extLst>
              <a:ext uri="{FF2B5EF4-FFF2-40B4-BE49-F238E27FC236}">
                <a16:creationId xmlns:a16="http://schemas.microsoft.com/office/drawing/2014/main" id="{17F5E34D-6F4E-444B-ADCD-1D5523106730}"/>
              </a:ext>
            </a:extLst>
          </p:cNvPr>
          <p:cNvPicPr>
            <a:picLocks noChangeAspect="1"/>
          </p:cNvPicPr>
          <p:nvPr/>
        </p:nvPicPr>
        <p:blipFill>
          <a:blip r:embed="rId2"/>
          <a:stretch>
            <a:fillRect/>
          </a:stretch>
        </p:blipFill>
        <p:spPr>
          <a:xfrm>
            <a:off x="2398800" y="4229018"/>
            <a:ext cx="7762304" cy="1367188"/>
          </a:xfrm>
          <a:prstGeom prst="rect">
            <a:avLst/>
          </a:prstGeom>
        </p:spPr>
      </p:pic>
    </p:spTree>
    <p:extLst>
      <p:ext uri="{BB962C8B-B14F-4D97-AF65-F5344CB8AC3E}">
        <p14:creationId xmlns:p14="http://schemas.microsoft.com/office/powerpoint/2010/main" val="193754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40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571909-BCD5-4A67-AD49-C91167E50DE5}"/>
              </a:ext>
            </a:extLst>
          </p:cNvPr>
          <p:cNvSpPr>
            <a:spLocks noGrp="1"/>
          </p:cNvSpPr>
          <p:nvPr>
            <p:ph type="title"/>
          </p:nvPr>
        </p:nvSpPr>
        <p:spPr>
          <a:xfrm>
            <a:off x="780757" y="293589"/>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Sección Registrar</a:t>
            </a:r>
          </a:p>
        </p:txBody>
      </p:sp>
      <p:pic>
        <p:nvPicPr>
          <p:cNvPr id="4" name="Imagen 3">
            <a:extLst>
              <a:ext uri="{FF2B5EF4-FFF2-40B4-BE49-F238E27FC236}">
                <a16:creationId xmlns:a16="http://schemas.microsoft.com/office/drawing/2014/main" id="{549F3D96-A289-49FC-B9A1-CF39AF8CD19B}"/>
              </a:ext>
            </a:extLst>
          </p:cNvPr>
          <p:cNvPicPr>
            <a:picLocks noChangeAspect="1"/>
          </p:cNvPicPr>
          <p:nvPr/>
        </p:nvPicPr>
        <p:blipFill>
          <a:blip r:embed="rId2"/>
          <a:stretch>
            <a:fillRect/>
          </a:stretch>
        </p:blipFill>
        <p:spPr>
          <a:xfrm>
            <a:off x="2794314" y="2177983"/>
            <a:ext cx="8861474" cy="4386428"/>
          </a:xfrm>
          <a:prstGeom prst="rect">
            <a:avLst/>
          </a:prstGeom>
        </p:spPr>
      </p:pic>
    </p:spTree>
    <p:extLst>
      <p:ext uri="{BB962C8B-B14F-4D97-AF65-F5344CB8AC3E}">
        <p14:creationId xmlns:p14="http://schemas.microsoft.com/office/powerpoint/2010/main" val="427922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9DA86C-128B-41AF-85BF-2FA5E34CC2F6}"/>
              </a:ext>
            </a:extLst>
          </p:cNvPr>
          <p:cNvSpPr>
            <a:spLocks noGrp="1"/>
          </p:cNvSpPr>
          <p:nvPr>
            <p:ph idx="1"/>
          </p:nvPr>
        </p:nvSpPr>
        <p:spPr>
          <a:xfrm>
            <a:off x="838200" y="596348"/>
            <a:ext cx="10515600" cy="5580615"/>
          </a:xfrm>
        </p:spPr>
        <p:txBody>
          <a:bodyPr/>
          <a:lstStyle/>
          <a:p>
            <a:r>
              <a:rPr lang="es-MX" dirty="0"/>
              <a:t>En esta pestaña daremos de alta el cliente. Todos los campos serán obligatorios, en caso de no completar algún campo y querer guardarlo, en sistemas no nos dejará.</a:t>
            </a:r>
          </a:p>
          <a:p>
            <a:r>
              <a:rPr lang="es-MX" dirty="0"/>
              <a:t>En la parte derecha tenemos dos botones:	</a:t>
            </a:r>
          </a:p>
          <a:p>
            <a:pPr lvl="1">
              <a:buFont typeface="Wingdings" panose="05000000000000000000" pitchFamily="2" charset="2"/>
              <a:buChar char="Ø"/>
            </a:pPr>
            <a:r>
              <a:rPr lang="es-MX" dirty="0"/>
              <a:t> El primero nos permitirá dejar en blanco todos los campos.</a:t>
            </a:r>
          </a:p>
          <a:p>
            <a:pPr lvl="1">
              <a:buFont typeface="Wingdings" panose="05000000000000000000" pitchFamily="2" charset="2"/>
              <a:buChar char="Ø"/>
            </a:pPr>
            <a:r>
              <a:rPr lang="es-MX" dirty="0"/>
              <a:t>El segundo nos permitirá guardar el cliente en la base de datos</a:t>
            </a:r>
          </a:p>
          <a:p>
            <a:endParaRPr lang="es-MX" dirty="0"/>
          </a:p>
          <a:p>
            <a:pPr>
              <a:buFont typeface="Wingdings" panose="05000000000000000000" pitchFamily="2" charset="2"/>
              <a:buChar char="Ø"/>
            </a:pPr>
            <a:endParaRPr lang="es-MX" dirty="0"/>
          </a:p>
        </p:txBody>
      </p:sp>
    </p:spTree>
    <p:extLst>
      <p:ext uri="{BB962C8B-B14F-4D97-AF65-F5344CB8AC3E}">
        <p14:creationId xmlns:p14="http://schemas.microsoft.com/office/powerpoint/2010/main" val="424739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B8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F1B5EC-9462-4425-B899-1A4C1D90FE7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Sección modificar</a:t>
            </a:r>
          </a:p>
        </p:txBody>
      </p:sp>
      <p:pic>
        <p:nvPicPr>
          <p:cNvPr id="4" name="Imagen 3">
            <a:extLst>
              <a:ext uri="{FF2B5EF4-FFF2-40B4-BE49-F238E27FC236}">
                <a16:creationId xmlns:a16="http://schemas.microsoft.com/office/drawing/2014/main" id="{3E918737-FD76-446C-8174-0BCA426B8855}"/>
              </a:ext>
            </a:extLst>
          </p:cNvPr>
          <p:cNvPicPr>
            <a:picLocks noChangeAspect="1"/>
          </p:cNvPicPr>
          <p:nvPr/>
        </p:nvPicPr>
        <p:blipFill>
          <a:blip r:embed="rId2"/>
          <a:stretch>
            <a:fillRect/>
          </a:stretch>
        </p:blipFill>
        <p:spPr>
          <a:xfrm>
            <a:off x="4038600" y="1630256"/>
            <a:ext cx="7188199" cy="3594099"/>
          </a:xfrm>
          <a:prstGeom prst="rect">
            <a:avLst/>
          </a:prstGeom>
        </p:spPr>
      </p:pic>
    </p:spTree>
    <p:extLst>
      <p:ext uri="{BB962C8B-B14F-4D97-AF65-F5344CB8AC3E}">
        <p14:creationId xmlns:p14="http://schemas.microsoft.com/office/powerpoint/2010/main" val="207716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D04399-D660-49F6-B370-95C348CCCC3D}"/>
              </a:ext>
            </a:extLst>
          </p:cNvPr>
          <p:cNvSpPr>
            <a:spLocks noGrp="1"/>
          </p:cNvSpPr>
          <p:nvPr>
            <p:ph idx="1"/>
          </p:nvPr>
        </p:nvSpPr>
        <p:spPr>
          <a:xfrm>
            <a:off x="838200" y="516835"/>
            <a:ext cx="10515600" cy="5660128"/>
          </a:xfrm>
        </p:spPr>
        <p:txBody>
          <a:bodyPr/>
          <a:lstStyle/>
          <a:p>
            <a:r>
              <a:rPr lang="es-MX" dirty="0"/>
              <a:t>En esta sección modificaremos el cliente. Tenemos dos maneras:	</a:t>
            </a:r>
          </a:p>
          <a:p>
            <a:pPr lvl="1">
              <a:buFont typeface="Wingdings" panose="05000000000000000000" pitchFamily="2" charset="2"/>
              <a:buChar char="Ø"/>
            </a:pPr>
            <a:r>
              <a:rPr lang="es-MX" dirty="0"/>
              <a:t> Una es ingresando el DNI del cliente  	</a:t>
            </a:r>
          </a:p>
          <a:p>
            <a:pPr lvl="1">
              <a:buFont typeface="Wingdings" panose="05000000000000000000" pitchFamily="2" charset="2"/>
              <a:buChar char="Ø"/>
            </a:pPr>
            <a:r>
              <a:rPr lang="es-MX" dirty="0"/>
              <a:t> La otra es haciendo uso de las teclas combinadas mencionadas anteriormente. </a:t>
            </a:r>
          </a:p>
          <a:p>
            <a:pPr marL="457200" lvl="1" indent="0">
              <a:buNone/>
            </a:pPr>
            <a:r>
              <a:rPr lang="es-MX" dirty="0"/>
              <a:t>Una vez ingresado el DNI se nos llenarán los campos automáticamente como vemos en la imagen. Allí podremos modificar los campos necesarios para luego guardarlo.</a:t>
            </a:r>
          </a:p>
        </p:txBody>
      </p:sp>
      <p:pic>
        <p:nvPicPr>
          <p:cNvPr id="4" name="Imagen 3">
            <a:extLst>
              <a:ext uri="{FF2B5EF4-FFF2-40B4-BE49-F238E27FC236}">
                <a16:creationId xmlns:a16="http://schemas.microsoft.com/office/drawing/2014/main" id="{AC696A4F-D359-49CC-8D02-80C73F92603B}"/>
              </a:ext>
            </a:extLst>
          </p:cNvPr>
          <p:cNvPicPr>
            <a:picLocks noChangeAspect="1"/>
          </p:cNvPicPr>
          <p:nvPr/>
        </p:nvPicPr>
        <p:blipFill>
          <a:blip r:embed="rId2"/>
          <a:stretch>
            <a:fillRect/>
          </a:stretch>
        </p:blipFill>
        <p:spPr>
          <a:xfrm>
            <a:off x="3030827" y="3157303"/>
            <a:ext cx="5795121" cy="2895195"/>
          </a:xfrm>
          <a:prstGeom prst="rect">
            <a:avLst/>
          </a:prstGeom>
        </p:spPr>
      </p:pic>
    </p:spTree>
    <p:extLst>
      <p:ext uri="{BB962C8B-B14F-4D97-AF65-F5344CB8AC3E}">
        <p14:creationId xmlns:p14="http://schemas.microsoft.com/office/powerpoint/2010/main" val="286516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38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2C66E839-9880-42FA-9566-E24D81F6C366}"/>
              </a:ext>
            </a:extLst>
          </p:cNvPr>
          <p:cNvSpPr txBox="1"/>
          <p:nvPr/>
        </p:nvSpPr>
        <p:spPr>
          <a:xfrm>
            <a:off x="1006778" y="137582"/>
            <a:ext cx="2221923" cy="143706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latin typeface="+mj-lt"/>
                <a:ea typeface="+mj-ea"/>
                <a:cs typeface="+mj-cs"/>
              </a:rPr>
              <a:t>MENU PRINCIPAL</a:t>
            </a:r>
          </a:p>
        </p:txBody>
      </p:sp>
      <p:pic>
        <p:nvPicPr>
          <p:cNvPr id="6" name="Imagen 5">
            <a:extLst>
              <a:ext uri="{FF2B5EF4-FFF2-40B4-BE49-F238E27FC236}">
                <a16:creationId xmlns:a16="http://schemas.microsoft.com/office/drawing/2014/main" id="{A43D7805-9ECA-490D-B980-B6C0B6065BA0}"/>
              </a:ext>
            </a:extLst>
          </p:cNvPr>
          <p:cNvPicPr>
            <a:picLocks noChangeAspect="1"/>
          </p:cNvPicPr>
          <p:nvPr/>
        </p:nvPicPr>
        <p:blipFill>
          <a:blip r:embed="rId2"/>
          <a:stretch>
            <a:fillRect/>
          </a:stretch>
        </p:blipFill>
        <p:spPr>
          <a:xfrm>
            <a:off x="2040348" y="1314665"/>
            <a:ext cx="10151652" cy="5405753"/>
          </a:xfrm>
          <a:prstGeom prst="rect">
            <a:avLst/>
          </a:prstGeom>
        </p:spPr>
      </p:pic>
    </p:spTree>
    <p:extLst>
      <p:ext uri="{BB962C8B-B14F-4D97-AF65-F5344CB8AC3E}">
        <p14:creationId xmlns:p14="http://schemas.microsoft.com/office/powerpoint/2010/main" val="131138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0D4D5-9467-4602-9BD7-555F7D158611}"/>
              </a:ext>
            </a:extLst>
          </p:cNvPr>
          <p:cNvSpPr>
            <a:spLocks noGrp="1"/>
          </p:cNvSpPr>
          <p:nvPr>
            <p:ph type="title"/>
          </p:nvPr>
        </p:nvSpPr>
        <p:spPr>
          <a:xfrm>
            <a:off x="838200" y="100081"/>
            <a:ext cx="10515600" cy="1061829"/>
          </a:xfrm>
        </p:spPr>
        <p:txBody>
          <a:bodyPr/>
          <a:lstStyle/>
          <a:p>
            <a:pPr algn="ctr"/>
            <a:r>
              <a:rPr lang="es-MX" dirty="0"/>
              <a:t>Menú Principal</a:t>
            </a:r>
          </a:p>
        </p:txBody>
      </p:sp>
      <p:sp>
        <p:nvSpPr>
          <p:cNvPr id="5" name="CuadroTexto 4">
            <a:extLst>
              <a:ext uri="{FF2B5EF4-FFF2-40B4-BE49-F238E27FC236}">
                <a16:creationId xmlns:a16="http://schemas.microsoft.com/office/drawing/2014/main" id="{81D89C69-D06D-4756-B5FC-C4972AC31DE5}"/>
              </a:ext>
            </a:extLst>
          </p:cNvPr>
          <p:cNvSpPr txBox="1"/>
          <p:nvPr/>
        </p:nvSpPr>
        <p:spPr>
          <a:xfrm>
            <a:off x="516834" y="1161910"/>
            <a:ext cx="11529391" cy="1384995"/>
          </a:xfrm>
          <a:prstGeom prst="rect">
            <a:avLst/>
          </a:prstGeom>
          <a:noFill/>
        </p:spPr>
        <p:txBody>
          <a:bodyPr wrap="square" rtlCol="0">
            <a:spAutoFit/>
          </a:bodyPr>
          <a:lstStyle/>
          <a:p>
            <a:pPr marL="285750" indent="-285750">
              <a:buFont typeface="Arial" panose="020B0604020202020204" pitchFamily="34" charset="0"/>
              <a:buChar char="•"/>
            </a:pPr>
            <a:r>
              <a:rPr lang="es-MX" sz="2100" dirty="0"/>
              <a:t>El menú principal tendremos acceso a las diferentes opciones, como el menú de clientes, de barberos, de estadísticas y de cortes.</a:t>
            </a:r>
          </a:p>
          <a:p>
            <a:pPr marL="285750" indent="-285750">
              <a:buFont typeface="Arial" panose="020B0604020202020204" pitchFamily="34" charset="0"/>
              <a:buChar char="•"/>
            </a:pPr>
            <a:r>
              <a:rPr lang="es-MX" sz="2100" dirty="0"/>
              <a:t>Por otra parte en el centro tendremos la sección para guardar y visualizar los cortes de pelos diarios como también las ganancias.</a:t>
            </a:r>
          </a:p>
        </p:txBody>
      </p:sp>
      <p:pic>
        <p:nvPicPr>
          <p:cNvPr id="6" name="Imagen 5">
            <a:extLst>
              <a:ext uri="{FF2B5EF4-FFF2-40B4-BE49-F238E27FC236}">
                <a16:creationId xmlns:a16="http://schemas.microsoft.com/office/drawing/2014/main" id="{AC726849-97F6-40FC-93A2-95A6732613D0}"/>
              </a:ext>
            </a:extLst>
          </p:cNvPr>
          <p:cNvPicPr>
            <a:picLocks noChangeAspect="1"/>
          </p:cNvPicPr>
          <p:nvPr/>
        </p:nvPicPr>
        <p:blipFill>
          <a:blip r:embed="rId2"/>
          <a:stretch>
            <a:fillRect/>
          </a:stretch>
        </p:blipFill>
        <p:spPr>
          <a:xfrm>
            <a:off x="1338469" y="2546905"/>
            <a:ext cx="9853412" cy="4211014"/>
          </a:xfrm>
          <a:prstGeom prst="rect">
            <a:avLst/>
          </a:prstGeom>
        </p:spPr>
      </p:pic>
    </p:spTree>
    <p:extLst>
      <p:ext uri="{BB962C8B-B14F-4D97-AF65-F5344CB8AC3E}">
        <p14:creationId xmlns:p14="http://schemas.microsoft.com/office/powerpoint/2010/main" val="247570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52AE7-AD92-4F4E-A070-BB2BB2244BB5}"/>
              </a:ext>
            </a:extLst>
          </p:cNvPr>
          <p:cNvSpPr>
            <a:spLocks noGrp="1"/>
          </p:cNvSpPr>
          <p:nvPr>
            <p:ph type="title"/>
          </p:nvPr>
        </p:nvSpPr>
        <p:spPr/>
        <p:txBody>
          <a:bodyPr/>
          <a:lstStyle/>
          <a:p>
            <a:pPr algn="ctr"/>
            <a:r>
              <a:rPr lang="es-MX" dirty="0"/>
              <a:t>Pasos para guardar un corte:</a:t>
            </a:r>
          </a:p>
        </p:txBody>
      </p:sp>
      <p:sp>
        <p:nvSpPr>
          <p:cNvPr id="3" name="Marcador de contenido 2">
            <a:extLst>
              <a:ext uri="{FF2B5EF4-FFF2-40B4-BE49-F238E27FC236}">
                <a16:creationId xmlns:a16="http://schemas.microsoft.com/office/drawing/2014/main" id="{D4B04DF9-E024-48A2-9389-8BB2AD95E8B9}"/>
              </a:ext>
            </a:extLst>
          </p:cNvPr>
          <p:cNvSpPr>
            <a:spLocks noGrp="1"/>
          </p:cNvSpPr>
          <p:nvPr>
            <p:ph idx="1"/>
          </p:nvPr>
        </p:nvSpPr>
        <p:spPr>
          <a:xfrm>
            <a:off x="838200" y="1825625"/>
            <a:ext cx="10515600" cy="4351338"/>
          </a:xfrm>
        </p:spPr>
        <p:txBody>
          <a:bodyPr>
            <a:normAutofit fontScale="92500" lnSpcReduction="10000"/>
          </a:bodyPr>
          <a:lstStyle/>
          <a:p>
            <a:pPr algn="just"/>
            <a:r>
              <a:rPr lang="es-MX" dirty="0"/>
              <a:t>Seleccionar un barbero y cliente: En la parte de “Selección de barbero” y “Selección de cliente” tendremos todos los barberos y clientes registrados en la base de datos.</a:t>
            </a:r>
          </a:p>
          <a:p>
            <a:pPr marL="0" indent="0" algn="just">
              <a:buNone/>
            </a:pPr>
            <a:r>
              <a:rPr lang="es-MX" dirty="0"/>
              <a:t>   Podremos seleccionar un barbero o cliente haciendo </a:t>
            </a:r>
            <a:r>
              <a:rPr lang="es-MX" dirty="0" err="1"/>
              <a:t>click</a:t>
            </a:r>
            <a:r>
              <a:rPr lang="es-MX" dirty="0"/>
              <a:t> en la flecha o sino, escribiendo en la casilla en blanco el nombre a buscar.</a:t>
            </a:r>
          </a:p>
          <a:p>
            <a:pPr marL="0" indent="0" algn="just">
              <a:buNone/>
            </a:pPr>
            <a:endParaRPr lang="es-MX" dirty="0"/>
          </a:p>
          <a:p>
            <a:pPr algn="just"/>
            <a:r>
              <a:rPr lang="es-MX" dirty="0"/>
              <a:t>Selección de cortes: En esta parte tildaremos los tipos de cortes que se realizó el cliente.</a:t>
            </a:r>
          </a:p>
          <a:p>
            <a:pPr algn="just"/>
            <a:endParaRPr lang="es-MX" dirty="0"/>
          </a:p>
          <a:p>
            <a:pPr marL="0" indent="0" algn="ctr">
              <a:buNone/>
            </a:pPr>
            <a:r>
              <a:rPr lang="es-MX" dirty="0"/>
              <a:t>	</a:t>
            </a:r>
            <a:r>
              <a:rPr lang="es-MX" b="1" dirty="0">
                <a:solidFill>
                  <a:srgbClr val="C00000"/>
                </a:solidFill>
              </a:rPr>
              <a:t>Una vez realizado estos pasos estaremos en la posibilidad de guardar el corte haciendo </a:t>
            </a:r>
            <a:r>
              <a:rPr lang="es-MX" b="1" dirty="0" err="1">
                <a:solidFill>
                  <a:srgbClr val="C00000"/>
                </a:solidFill>
              </a:rPr>
              <a:t>click</a:t>
            </a:r>
            <a:r>
              <a:rPr lang="es-MX" b="1" dirty="0">
                <a:solidFill>
                  <a:srgbClr val="C00000"/>
                </a:solidFill>
              </a:rPr>
              <a:t> en el botón de “CONFIRMAR”.</a:t>
            </a:r>
          </a:p>
        </p:txBody>
      </p:sp>
    </p:spTree>
    <p:extLst>
      <p:ext uri="{BB962C8B-B14F-4D97-AF65-F5344CB8AC3E}">
        <p14:creationId xmlns:p14="http://schemas.microsoft.com/office/powerpoint/2010/main" val="164860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D1C1BFF4-2E77-48BB-95A8-EC0C76E1C57D}"/>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a:solidFill>
                  <a:srgbClr val="FFFFFF"/>
                </a:solidFill>
                <a:latin typeface="+mj-lt"/>
                <a:ea typeface="+mj-ea"/>
                <a:cs typeface="+mj-cs"/>
              </a:rPr>
              <a:t>MENSAJE UNA VEZ GUARDADO EL CORTE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51220CC1-556D-4979-8437-DBBA73630CA5}"/>
              </a:ext>
            </a:extLst>
          </p:cNvPr>
          <p:cNvPicPr>
            <a:picLocks noChangeAspect="1"/>
          </p:cNvPicPr>
          <p:nvPr/>
        </p:nvPicPr>
        <p:blipFill>
          <a:blip r:embed="rId2"/>
          <a:stretch>
            <a:fillRect/>
          </a:stretch>
        </p:blipFill>
        <p:spPr>
          <a:xfrm>
            <a:off x="1292736" y="4321207"/>
            <a:ext cx="9998114" cy="1432178"/>
          </a:xfrm>
          <a:prstGeom prst="rect">
            <a:avLst/>
          </a:prstGeom>
        </p:spPr>
      </p:pic>
      <p:cxnSp>
        <p:nvCxnSpPr>
          <p:cNvPr id="19"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038B5BEC-9E84-486F-AC82-F2663D5EE892}"/>
              </a:ext>
            </a:extLst>
          </p:cNvPr>
          <p:cNvPicPr>
            <a:picLocks noChangeAspect="1"/>
          </p:cNvPicPr>
          <p:nvPr/>
        </p:nvPicPr>
        <p:blipFill>
          <a:blip r:embed="rId3"/>
          <a:stretch>
            <a:fillRect/>
          </a:stretch>
        </p:blipFill>
        <p:spPr>
          <a:xfrm>
            <a:off x="1396888" y="2721532"/>
            <a:ext cx="9789809" cy="1050263"/>
          </a:xfrm>
          <a:prstGeom prst="rect">
            <a:avLst/>
          </a:prstGeom>
        </p:spPr>
      </p:pic>
    </p:spTree>
    <p:extLst>
      <p:ext uri="{BB962C8B-B14F-4D97-AF65-F5344CB8AC3E}">
        <p14:creationId xmlns:p14="http://schemas.microsoft.com/office/powerpoint/2010/main" val="3681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3F1BD7-EBEA-4F38-BFAA-CAFF441D2D10}"/>
              </a:ext>
            </a:extLst>
          </p:cNvPr>
          <p:cNvSpPr>
            <a:spLocks noGrp="1"/>
          </p:cNvSpPr>
          <p:nvPr>
            <p:ph type="title"/>
          </p:nvPr>
        </p:nvSpPr>
        <p:spPr>
          <a:xfrm>
            <a:off x="641957" y="228316"/>
            <a:ext cx="2743200" cy="2743200"/>
          </a:xfrm>
          <a:prstGeom prst="ellipse">
            <a:avLst/>
          </a:prstGeom>
          <a:solidFill>
            <a:srgbClr val="262626"/>
          </a:solidFill>
          <a:ln w="174625" cmpd="thinThick">
            <a:solidFill>
              <a:srgbClr val="262626"/>
            </a:solidFill>
          </a:ln>
        </p:spPr>
        <p:txBody>
          <a:bodyPr>
            <a:normAutofit/>
          </a:bodyPr>
          <a:lstStyle/>
          <a:p>
            <a:pPr algn="ctr"/>
            <a:r>
              <a:rPr lang="es-MX" sz="2600">
                <a:solidFill>
                  <a:srgbClr val="FFFFFF"/>
                </a:solidFill>
              </a:rPr>
              <a:t>Sección de cortes diarios de barberos</a:t>
            </a:r>
          </a:p>
        </p:txBody>
      </p:sp>
      <p:pic>
        <p:nvPicPr>
          <p:cNvPr id="11" name="Marcador de contenido 3">
            <a:extLst>
              <a:ext uri="{FF2B5EF4-FFF2-40B4-BE49-F238E27FC236}">
                <a16:creationId xmlns:a16="http://schemas.microsoft.com/office/drawing/2014/main" id="{F847A3EE-FD62-4394-A46B-E9C4D4F402C6}"/>
              </a:ext>
            </a:extLst>
          </p:cNvPr>
          <p:cNvPicPr>
            <a:picLocks noChangeAspect="1"/>
          </p:cNvPicPr>
          <p:nvPr/>
        </p:nvPicPr>
        <p:blipFill>
          <a:blip r:embed="rId2"/>
          <a:stretch>
            <a:fillRect/>
          </a:stretch>
        </p:blipFill>
        <p:spPr>
          <a:xfrm>
            <a:off x="2257493" y="3199832"/>
            <a:ext cx="9607141" cy="3266427"/>
          </a:xfrm>
          <a:prstGeom prst="rect">
            <a:avLst/>
          </a:prstGeom>
        </p:spPr>
      </p:pic>
    </p:spTree>
    <p:extLst>
      <p:ext uri="{BB962C8B-B14F-4D97-AF65-F5344CB8AC3E}">
        <p14:creationId xmlns:p14="http://schemas.microsoft.com/office/powerpoint/2010/main" val="182631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221BD2-495C-429B-B938-767970AE25AB}"/>
              </a:ext>
            </a:extLst>
          </p:cNvPr>
          <p:cNvSpPr>
            <a:spLocks noGrp="1"/>
          </p:cNvSpPr>
          <p:nvPr>
            <p:ph idx="1"/>
          </p:nvPr>
        </p:nvSpPr>
        <p:spPr>
          <a:xfrm>
            <a:off x="838200" y="1431235"/>
            <a:ext cx="10515600" cy="4745728"/>
          </a:xfrm>
        </p:spPr>
        <p:txBody>
          <a:bodyPr/>
          <a:lstStyle/>
          <a:p>
            <a:r>
              <a:rPr lang="es-MX" dirty="0"/>
              <a:t>En esta sección tendremos detallados la cantidad de cortes diarios que van realizando los barberos junto a sus ganancias totales.</a:t>
            </a:r>
          </a:p>
          <a:p>
            <a:endParaRPr lang="es-MX" dirty="0"/>
          </a:p>
          <a:p>
            <a:r>
              <a:rPr lang="es-MX" dirty="0"/>
              <a:t>En la parte inferior, tendremos la cantidad de cortes totales realizados por todos los barberos en el día. Junto a su lado, podemos ver las ganancias totales sin descontar lo pagado a los barberos y por otra parte, las ganancias de la barbería descontando lo de los barberos.</a:t>
            </a:r>
          </a:p>
          <a:p>
            <a:endParaRPr lang="es-MX" dirty="0"/>
          </a:p>
          <a:p>
            <a:pPr marL="0" indent="0">
              <a:buNone/>
            </a:pPr>
            <a:endParaRPr lang="es-MX" dirty="0"/>
          </a:p>
          <a:p>
            <a:endParaRPr lang="es-MX" dirty="0"/>
          </a:p>
        </p:txBody>
      </p:sp>
    </p:spTree>
    <p:extLst>
      <p:ext uri="{BB962C8B-B14F-4D97-AF65-F5344CB8AC3E}">
        <p14:creationId xmlns:p14="http://schemas.microsoft.com/office/powerpoint/2010/main" val="186582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4C93E-CBB8-45D6-8D6D-9F1ADF5888EA}"/>
              </a:ext>
            </a:extLst>
          </p:cNvPr>
          <p:cNvSpPr>
            <a:spLocks noGrp="1"/>
          </p:cNvSpPr>
          <p:nvPr>
            <p:ph type="title"/>
          </p:nvPr>
        </p:nvSpPr>
        <p:spPr/>
        <p:txBody>
          <a:bodyPr/>
          <a:lstStyle/>
          <a:p>
            <a:pPr algn="ctr"/>
            <a:r>
              <a:rPr lang="es-MX" b="1" dirty="0">
                <a:latin typeface="Arial" panose="020B0604020202020204" pitchFamily="34" charset="0"/>
                <a:cs typeface="Arial" panose="020B0604020202020204" pitchFamily="34" charset="0"/>
              </a:rPr>
              <a:t>Botón “GUARDAR” y “ACTUALIZAR”</a:t>
            </a:r>
          </a:p>
        </p:txBody>
      </p:sp>
      <p:pic>
        <p:nvPicPr>
          <p:cNvPr id="4" name="Marcador de contenido 3">
            <a:extLst>
              <a:ext uri="{FF2B5EF4-FFF2-40B4-BE49-F238E27FC236}">
                <a16:creationId xmlns:a16="http://schemas.microsoft.com/office/drawing/2014/main" id="{B6828D1D-DCF7-45D3-8192-EB92A2344B40}"/>
              </a:ext>
            </a:extLst>
          </p:cNvPr>
          <p:cNvPicPr>
            <a:picLocks noGrp="1" noChangeAspect="1"/>
          </p:cNvPicPr>
          <p:nvPr>
            <p:ph idx="1"/>
          </p:nvPr>
        </p:nvPicPr>
        <p:blipFill>
          <a:blip r:embed="rId2"/>
          <a:stretch>
            <a:fillRect/>
          </a:stretch>
        </p:blipFill>
        <p:spPr>
          <a:xfrm>
            <a:off x="1347125" y="2138896"/>
            <a:ext cx="9497750" cy="3724795"/>
          </a:xfrm>
          <a:prstGeom prst="rect">
            <a:avLst/>
          </a:prstGeom>
        </p:spPr>
      </p:pic>
      <p:sp>
        <p:nvSpPr>
          <p:cNvPr id="6" name="Rectángulo 5">
            <a:extLst>
              <a:ext uri="{FF2B5EF4-FFF2-40B4-BE49-F238E27FC236}">
                <a16:creationId xmlns:a16="http://schemas.microsoft.com/office/drawing/2014/main" id="{8412473C-A5E3-484E-BA61-AEA0835C2350}"/>
              </a:ext>
            </a:extLst>
          </p:cNvPr>
          <p:cNvSpPr/>
          <p:nvPr/>
        </p:nvSpPr>
        <p:spPr>
          <a:xfrm>
            <a:off x="9037983" y="1974574"/>
            <a:ext cx="1806892" cy="715618"/>
          </a:xfrm>
          <a:prstGeom prst="rect">
            <a:avLst/>
          </a:prstGeom>
          <a:noFill/>
          <a:ln>
            <a:solidFill>
              <a:srgbClr val="FF0000"/>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B65F755C-C973-464F-87CD-AF301F842CAC}"/>
              </a:ext>
            </a:extLst>
          </p:cNvPr>
          <p:cNvSpPr/>
          <p:nvPr/>
        </p:nvSpPr>
        <p:spPr>
          <a:xfrm>
            <a:off x="3419061" y="5128591"/>
            <a:ext cx="3988904" cy="88789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218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5B2A28-E293-44CA-9791-853FF66379E3}"/>
              </a:ext>
            </a:extLst>
          </p:cNvPr>
          <p:cNvSpPr>
            <a:spLocks noGrp="1"/>
          </p:cNvSpPr>
          <p:nvPr>
            <p:ph idx="1"/>
          </p:nvPr>
        </p:nvSpPr>
        <p:spPr>
          <a:xfrm>
            <a:off x="838200" y="424070"/>
            <a:ext cx="10515600" cy="5752893"/>
          </a:xfrm>
        </p:spPr>
        <p:txBody>
          <a:bodyPr/>
          <a:lstStyle/>
          <a:p>
            <a:r>
              <a:rPr lang="es-MX" dirty="0"/>
              <a:t>El botón </a:t>
            </a:r>
            <a:r>
              <a:rPr lang="es-MX" dirty="0">
                <a:solidFill>
                  <a:srgbClr val="C00000"/>
                </a:solidFill>
              </a:rPr>
              <a:t>“ACTUALIZAR” </a:t>
            </a:r>
            <a:r>
              <a:rPr lang="es-MX" dirty="0"/>
              <a:t>nos servirá para actualizar la lista de los barberos y clientes, en el caso de que hayamos agregado un nuevo cliente o barbero. Es decir, cada vez que agregamos un nuevo cliente en la base de datos, una vez agregado, tendremos que presionar ese botón para que en la lista de “Selección de barberos y clientes” se actualice.</a:t>
            </a:r>
          </a:p>
          <a:p>
            <a:endParaRPr lang="es-MX" dirty="0"/>
          </a:p>
          <a:p>
            <a:endParaRPr lang="es-MX" dirty="0"/>
          </a:p>
          <a:p>
            <a:r>
              <a:rPr lang="es-MX" dirty="0"/>
              <a:t>El botón </a:t>
            </a:r>
            <a:r>
              <a:rPr lang="es-MX" dirty="0">
                <a:solidFill>
                  <a:srgbClr val="C00000"/>
                </a:solidFill>
              </a:rPr>
              <a:t>“GUARDAR” </a:t>
            </a:r>
            <a:r>
              <a:rPr lang="es-MX" dirty="0"/>
              <a:t>nos permitirá guardar la cantidad de los cortes totales realizados junto con las ganancias totales. En el caso de que al finalizar la jornada laboral se nos olvide de guardar, al cerrar la aplicación se guardarán automáticamente.</a:t>
            </a:r>
            <a:endParaRPr lang="es-MX" dirty="0">
              <a:solidFill>
                <a:srgbClr val="C00000"/>
              </a:solidFill>
            </a:endParaRPr>
          </a:p>
        </p:txBody>
      </p:sp>
    </p:spTree>
    <p:extLst>
      <p:ext uri="{BB962C8B-B14F-4D97-AF65-F5344CB8AC3E}">
        <p14:creationId xmlns:p14="http://schemas.microsoft.com/office/powerpoint/2010/main" val="38780533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553</Words>
  <Application>Microsoft Office PowerPoint</Application>
  <PresentationFormat>Panorámica</PresentationFormat>
  <Paragraphs>41</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Wingdings</vt:lpstr>
      <vt:lpstr>Tema de Office</vt:lpstr>
      <vt:lpstr>LUPOS BARBER</vt:lpstr>
      <vt:lpstr>Presentación de PowerPoint</vt:lpstr>
      <vt:lpstr>Menú Principal</vt:lpstr>
      <vt:lpstr>Pasos para guardar un corte:</vt:lpstr>
      <vt:lpstr>Presentación de PowerPoint</vt:lpstr>
      <vt:lpstr>Sección de cortes diarios de barberos</vt:lpstr>
      <vt:lpstr>Presentación de PowerPoint</vt:lpstr>
      <vt:lpstr>Botón “GUARDAR” y “ACTUALIZAR”</vt:lpstr>
      <vt:lpstr>Presentación de PowerPoint</vt:lpstr>
      <vt:lpstr>Menús disponibles:</vt:lpstr>
      <vt:lpstr>Sección Consultar</vt:lpstr>
      <vt:lpstr>Presentación de PowerPoint</vt:lpstr>
      <vt:lpstr>Sección Registrar</vt:lpstr>
      <vt:lpstr>Presentación de PowerPoint</vt:lpstr>
      <vt:lpstr>Sección modificar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LUPOS BARBER</dc:title>
  <dc:creator>Marcos Eduardo Simon Sola</dc:creator>
  <cp:lastModifiedBy>Marcos Eduardo Simon Sola</cp:lastModifiedBy>
  <cp:revision>7</cp:revision>
  <dcterms:created xsi:type="dcterms:W3CDTF">2019-04-16T15:35:40Z</dcterms:created>
  <dcterms:modified xsi:type="dcterms:W3CDTF">2019-04-16T15:47:11Z</dcterms:modified>
</cp:coreProperties>
</file>