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3"/>
    <p:sldMasterId id="2147483679" r:id="rId4"/>
    <p:sldMasterId id="2147483667" r:id="rId5"/>
  </p:sldMasterIdLst>
  <p:notesMasterIdLst>
    <p:notesMasterId r:id="rId17"/>
  </p:notesMasterIdLst>
  <p:handoutMasterIdLst>
    <p:handoutMasterId r:id="rId18"/>
  </p:handoutMasterIdLst>
  <p:sldIdLst>
    <p:sldId id="298" r:id="rId6"/>
    <p:sldId id="292" r:id="rId7"/>
    <p:sldId id="313" r:id="rId8"/>
    <p:sldId id="340" r:id="rId9"/>
    <p:sldId id="346" r:id="rId10"/>
    <p:sldId id="341" r:id="rId11"/>
    <p:sldId id="342" r:id="rId12"/>
    <p:sldId id="343" r:id="rId13"/>
    <p:sldId id="344" r:id="rId14"/>
    <p:sldId id="345" r:id="rId15"/>
    <p:sldId id="296" r:id="rId16"/>
  </p:sldIdLst>
  <p:sldSz cx="12192000" cy="6858000"/>
  <p:notesSz cx="6858000" cy="9144000"/>
  <p:defaultTextStyle>
    <a:defPPr rtl="0">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Forfatter" initials="F"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1269" autoAdjust="0"/>
  </p:normalViewPr>
  <p:slideViewPr>
    <p:cSldViewPr snapToGrid="0">
      <p:cViewPr varScale="1">
        <p:scale>
          <a:sx n="91" d="100"/>
          <a:sy n="91" d="100"/>
        </p:scale>
        <p:origin x="1314" y="66"/>
      </p:cViewPr>
      <p:guideLst/>
    </p:cSldViewPr>
  </p:slideViewPr>
  <p:outlineViewPr>
    <p:cViewPr>
      <p:scale>
        <a:sx n="33" d="100"/>
        <a:sy n="33" d="100"/>
      </p:scale>
      <p:origin x="0" y="-892"/>
    </p:cViewPr>
  </p:outlineViewPr>
  <p:notesTextViewPr>
    <p:cViewPr>
      <p:scale>
        <a:sx n="1" d="1"/>
        <a:sy n="1" d="1"/>
      </p:scale>
      <p:origin x="0" y="0"/>
    </p:cViewPr>
  </p:notesTextViewPr>
  <p:notesViewPr>
    <p:cSldViewPr snapToGrid="0">
      <p:cViewPr>
        <p:scale>
          <a:sx n="1" d="2"/>
          <a:sy n="1" d="2"/>
        </p:scale>
        <p:origin x="270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a-DK"/>
          </a:p>
        </p:txBody>
      </p:sp>
      <p:sp>
        <p:nvSpPr>
          <p:cNvPr id="3" name="Pladsholder til dato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5E61672-F5C5-4779-82D0-2CB512266C83}" type="datetime1">
              <a:rPr lang="da-DK" smtClean="0"/>
              <a:t>12-12-2022</a:t>
            </a:fld>
            <a:endParaRPr lang="da-DK"/>
          </a:p>
        </p:txBody>
      </p:sp>
      <p:sp>
        <p:nvSpPr>
          <p:cNvPr id="4" name="Pladsholder til sidefod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a-DK"/>
          </a:p>
        </p:txBody>
      </p:sp>
      <p:sp>
        <p:nvSpPr>
          <p:cNvPr id="5" name="Pladsholder til slidenumm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da-DK" smtClean="0"/>
              <a:t>‹nr.›</a:t>
            </a:fld>
            <a:endParaRPr lang="da-DK"/>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a-DK" noProof="0"/>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BF2FAAE-175D-4D44-9F42-88DCE56028D1}" type="datetime1">
              <a:rPr lang="da-DK" noProof="0" smtClean="0"/>
              <a:t>12-12-2022</a:t>
            </a:fld>
            <a:endParaRPr lang="da-DK" noProof="0"/>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a-DK" noProof="0"/>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a-DK" noProof="0"/>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da-DK" noProof="0" smtClean="0"/>
              <a:t>‹nr.›</a:t>
            </a:fld>
            <a:endParaRPr lang="da-DK"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pPr rtl="0"/>
            <a:fld id="{8530193B-564F-4854-8A52-728F3FB19C85}" type="slidenum">
              <a:rPr lang="da-DK" smtClean="0"/>
              <a:t>1</a:t>
            </a:fld>
            <a:endParaRPr lang="da-DK" dirty="0"/>
          </a:p>
        </p:txBody>
      </p:sp>
    </p:spTree>
    <p:extLst>
      <p:ext uri="{BB962C8B-B14F-4D97-AF65-F5344CB8AC3E}">
        <p14:creationId xmlns:p14="http://schemas.microsoft.com/office/powerpoint/2010/main" val="309011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pPr rtl="0"/>
            <a:fld id="{8530193B-564F-4854-8A52-728F3FB19C85}" type="slidenum">
              <a:rPr lang="da-DK" smtClean="0"/>
              <a:t>11</a:t>
            </a:fld>
            <a:endParaRPr lang="da-DK"/>
          </a:p>
        </p:txBody>
      </p:sp>
    </p:spTree>
    <p:extLst>
      <p:ext uri="{BB962C8B-B14F-4D97-AF65-F5344CB8AC3E}">
        <p14:creationId xmlns:p14="http://schemas.microsoft.com/office/powerpoint/2010/main" val="1257640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pPr rtl="0"/>
            <a:fld id="{8530193B-564F-4854-8A52-728F3FB19C85}" type="slidenum">
              <a:rPr lang="da-DK" smtClean="0"/>
              <a:t>2</a:t>
            </a:fld>
            <a:endParaRPr lang="da-DK" dirty="0"/>
          </a:p>
        </p:txBody>
      </p:sp>
    </p:spTree>
    <p:extLst>
      <p:ext uri="{BB962C8B-B14F-4D97-AF65-F5344CB8AC3E}">
        <p14:creationId xmlns:p14="http://schemas.microsoft.com/office/powerpoint/2010/main" val="61449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1. Kort forklare hvordan maximal dagpenge sats er regnet, hvor jeg bruger lønudviklingen fra data der går i modellen. </a:t>
            </a:r>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3</a:t>
            </a:fld>
            <a:endParaRPr lang="da-DK" noProof="0" dirty="0"/>
          </a:p>
        </p:txBody>
      </p:sp>
    </p:spTree>
    <p:extLst>
      <p:ext uri="{BB962C8B-B14F-4D97-AF65-F5344CB8AC3E}">
        <p14:creationId xmlns:p14="http://schemas.microsoft.com/office/powerpoint/2010/main" val="3663032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28600" indent="-228600">
              <a:buAutoNum type="arabicPeriod"/>
            </a:pPr>
            <a:r>
              <a:rPr lang="da-DK" dirty="0"/>
              <a:t>Forklar </a:t>
            </a:r>
            <a:r>
              <a:rPr lang="da-DK" dirty="0" err="1"/>
              <a:t>if-else</a:t>
            </a:r>
            <a:r>
              <a:rPr lang="da-DK" dirty="0"/>
              <a:t> funktion </a:t>
            </a:r>
          </a:p>
          <a:p>
            <a:pPr marL="228600" indent="-228600">
              <a:buAutoNum type="arabicPeriod"/>
            </a:pPr>
            <a:endParaRPr lang="da-DK" dirty="0"/>
          </a:p>
          <a:p>
            <a:pPr marL="228600" indent="-228600">
              <a:buAutoNum type="arabicPeriod"/>
            </a:pPr>
            <a:r>
              <a:rPr lang="da-DK" dirty="0"/>
              <a:t>Vis at i baseline virker den som den skal, når </a:t>
            </a:r>
            <a:r>
              <a:rPr lang="da-DK" dirty="0" err="1"/>
              <a:t>wage_gap</a:t>
            </a:r>
            <a:r>
              <a:rPr lang="da-DK" dirty="0"/>
              <a:t> (t-1) er under </a:t>
            </a:r>
            <a:r>
              <a:rPr lang="da-DK" dirty="0" err="1"/>
              <a:t>min_gap</a:t>
            </a:r>
            <a:r>
              <a:rPr lang="da-DK" dirty="0"/>
              <a:t> sættes </a:t>
            </a:r>
            <a:r>
              <a:rPr lang="da-DK" dirty="0" err="1"/>
              <a:t>wagegap</a:t>
            </a:r>
            <a:r>
              <a:rPr lang="da-DK" dirty="0"/>
              <a:t> </a:t>
            </a:r>
            <a:r>
              <a:rPr lang="da-DK" dirty="0" err="1"/>
              <a:t>ligmed</a:t>
            </a:r>
            <a:r>
              <a:rPr lang="da-DK" dirty="0"/>
              <a:t> de 42% Som er udledt af (</a:t>
            </a:r>
            <a:r>
              <a:rPr lang="da-DK" dirty="0" err="1"/>
              <a:t>wage_dst-max_dp</a:t>
            </a:r>
            <a:r>
              <a:rPr lang="da-DK" dirty="0"/>
              <a:t>)/</a:t>
            </a:r>
            <a:r>
              <a:rPr lang="da-DK" dirty="0" err="1"/>
              <a:t>wage_dst</a:t>
            </a:r>
            <a:r>
              <a:rPr lang="da-DK" dirty="0"/>
              <a:t> = </a:t>
            </a:r>
            <a:r>
              <a:rPr lang="da-DK" dirty="0" err="1"/>
              <a:t>min_gap</a:t>
            </a:r>
            <a:endParaRPr lang="da-DK" dirty="0"/>
          </a:p>
          <a:p>
            <a:pPr marL="228600" indent="-228600">
              <a:buAutoNum type="arabicPeriod"/>
            </a:pPr>
            <a:endParaRPr lang="da-DK" dirty="0"/>
          </a:p>
          <a:p>
            <a:pPr marL="228600" indent="-228600">
              <a:buAutoNum type="arabicPeriod"/>
            </a:pPr>
            <a:r>
              <a:rPr lang="da-DK" dirty="0"/>
              <a:t>Vis at i </a:t>
            </a:r>
            <a:r>
              <a:rPr lang="da-DK" dirty="0" err="1"/>
              <a:t>shock</a:t>
            </a:r>
            <a:r>
              <a:rPr lang="da-DK" dirty="0"/>
              <a:t> er det samme udvikling frem til 2016, hvorefter </a:t>
            </a:r>
            <a:r>
              <a:rPr lang="da-DK" dirty="0" err="1"/>
              <a:t>løn-gab</a:t>
            </a:r>
            <a:r>
              <a:rPr lang="da-DK" dirty="0"/>
              <a:t> falder grundet højere </a:t>
            </a:r>
            <a:r>
              <a:rPr lang="da-DK" dirty="0" err="1"/>
              <a:t>max_dp</a:t>
            </a:r>
            <a:r>
              <a:rPr lang="da-DK" dirty="0"/>
              <a:t>, men lønnen hæves nu tilsvarende for at beholde </a:t>
            </a:r>
            <a:r>
              <a:rPr lang="da-DK" dirty="0" err="1"/>
              <a:t>løn_gap</a:t>
            </a:r>
            <a:r>
              <a:rPr lang="da-DK" dirty="0"/>
              <a:t> på 42%</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5</a:t>
            </a:fld>
            <a:endParaRPr lang="da-DK" noProof="0"/>
          </a:p>
        </p:txBody>
      </p:sp>
    </p:spTree>
    <p:extLst>
      <p:ext uri="{BB962C8B-B14F-4D97-AF65-F5344CB8AC3E}">
        <p14:creationId xmlns:p14="http://schemas.microsoft.com/office/powerpoint/2010/main" val="2959183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6</a:t>
            </a:fld>
            <a:endParaRPr lang="da-DK" noProof="0"/>
          </a:p>
        </p:txBody>
      </p:sp>
    </p:spTree>
    <p:extLst>
      <p:ext uri="{BB962C8B-B14F-4D97-AF65-F5344CB8AC3E}">
        <p14:creationId xmlns:p14="http://schemas.microsoft.com/office/powerpoint/2010/main" val="1793290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7</a:t>
            </a:fld>
            <a:endParaRPr lang="da-DK" noProof="0"/>
          </a:p>
        </p:txBody>
      </p:sp>
    </p:spTree>
    <p:extLst>
      <p:ext uri="{BB962C8B-B14F-4D97-AF65-F5344CB8AC3E}">
        <p14:creationId xmlns:p14="http://schemas.microsoft.com/office/powerpoint/2010/main" val="2509657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28600" indent="-228600">
              <a:buAutoNum type="arabicPeriod"/>
            </a:pPr>
            <a:r>
              <a:rPr lang="da-DK" dirty="0"/>
              <a:t>Vi kan se effekten på </a:t>
            </a:r>
            <a:r>
              <a:rPr lang="da-DK" dirty="0" err="1"/>
              <a:t>consumption</a:t>
            </a:r>
            <a:r>
              <a:rPr lang="da-DK" dirty="0"/>
              <a:t> og net eksport er forventet, men investeringerne stiger nu mere, skyldes at der ikke når at ske nogen korrektion på lang sigt. Derfor er det kun det kortsigtede estimat der når at påvirke investeringerne positivt. </a:t>
            </a:r>
          </a:p>
          <a:p>
            <a:pPr marL="228600" indent="-228600">
              <a:buAutoNum type="arabicPeriod"/>
            </a:pPr>
            <a:endParaRPr lang="da-DK" dirty="0"/>
          </a:p>
          <a:p>
            <a:pPr marL="228600" indent="-228600">
              <a:buAutoNum type="arabicPeriod"/>
            </a:pPr>
            <a:r>
              <a:rPr lang="da-DK" dirty="0"/>
              <a:t>Derved ser vi faktisk en positiv effekt på GDP i forhold til baseline for den sidste del. </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8</a:t>
            </a:fld>
            <a:endParaRPr lang="da-DK" noProof="0"/>
          </a:p>
        </p:txBody>
      </p:sp>
    </p:spTree>
    <p:extLst>
      <p:ext uri="{BB962C8B-B14F-4D97-AF65-F5344CB8AC3E}">
        <p14:creationId xmlns:p14="http://schemas.microsoft.com/office/powerpoint/2010/main" val="676143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Vi kan se effekten ikke er særlig stor, og denne ændre heller ikke på </a:t>
            </a:r>
            <a:r>
              <a:rPr lang="da-DK" dirty="0" err="1"/>
              <a:t>konklutioner</a:t>
            </a:r>
            <a:r>
              <a:rPr lang="da-DK" dirty="0"/>
              <a:t>. </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9</a:t>
            </a:fld>
            <a:endParaRPr lang="da-DK" noProof="0"/>
          </a:p>
        </p:txBody>
      </p:sp>
    </p:spTree>
    <p:extLst>
      <p:ext uri="{BB962C8B-B14F-4D97-AF65-F5344CB8AC3E}">
        <p14:creationId xmlns:p14="http://schemas.microsoft.com/office/powerpoint/2010/main" val="4009138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1. Vi kan se speed of </a:t>
            </a:r>
            <a:r>
              <a:rPr lang="da-DK" dirty="0" err="1"/>
              <a:t>adjustment</a:t>
            </a:r>
            <a:r>
              <a:rPr lang="da-DK" dirty="0"/>
              <a:t> for </a:t>
            </a:r>
            <a:r>
              <a:rPr lang="da-DK" dirty="0" err="1"/>
              <a:t>wages</a:t>
            </a:r>
            <a:r>
              <a:rPr lang="da-DK" dirty="0"/>
              <a:t> er rimelig høj, så tilpasningen skulle gerne ske over to år </a:t>
            </a:r>
            <a:r>
              <a:rPr lang="da-DK" dirty="0" err="1"/>
              <a:t>ligsom</a:t>
            </a:r>
            <a:r>
              <a:rPr lang="da-DK" dirty="0"/>
              <a:t> ved mikro effekten. </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10</a:t>
            </a:fld>
            <a:endParaRPr lang="da-DK" noProof="0"/>
          </a:p>
        </p:txBody>
      </p:sp>
    </p:spTree>
    <p:extLst>
      <p:ext uri="{BB962C8B-B14F-4D97-AF65-F5344CB8AC3E}">
        <p14:creationId xmlns:p14="http://schemas.microsoft.com/office/powerpoint/2010/main" val="2527577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slide">
    <p:bg>
      <p:bgPr>
        <a:solidFill>
          <a:schemeClr val="bg1">
            <a:lumMod val="9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 her</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4700" b="1" spc="-300" dirty="0"/>
            </a:lvl1pPr>
          </a:lstStyle>
          <a:p>
            <a:pPr lvl="0" algn="r" rtl="0"/>
            <a:r>
              <a:rPr lang="da-DK" noProof="0"/>
              <a:t>Klik for at redigere præsentationstitlen</a:t>
            </a:r>
          </a:p>
        </p:txBody>
      </p:sp>
      <p:sp>
        <p:nvSpPr>
          <p:cNvPr id="3" name="Undertitel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da-DK" noProof="0"/>
              <a:t>Klik for at redigere undertiteltypografien i masteren</a:t>
            </a:r>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8" name="Rektangel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4" name="Pladsholder til sidefod 3">
            <a:extLst>
              <a:ext uri="{FF2B5EF4-FFF2-40B4-BE49-F238E27FC236}">
                <a16:creationId xmlns:a16="http://schemas.microsoft.com/office/drawing/2014/main" id="{6F1F4AD9-3856-4A48-AB1E-268434A901A7}"/>
              </a:ext>
            </a:extLst>
          </p:cNvPr>
          <p:cNvSpPr>
            <a:spLocks noGrp="1"/>
          </p:cNvSpPr>
          <p:nvPr>
            <p:ph type="ftr" sz="quarter" idx="11"/>
          </p:nvPr>
        </p:nvSpPr>
        <p:spPr/>
        <p:txBody>
          <a:bodyPr/>
          <a:lstStyle/>
          <a:p>
            <a:pPr rtl="0"/>
            <a:r>
              <a:rPr lang="da-DK" noProof="0"/>
              <a:t>Tilføj en sidefod</a:t>
            </a:r>
          </a:p>
        </p:txBody>
      </p:sp>
      <p:sp>
        <p:nvSpPr>
          <p:cNvPr id="5" name="Pladsholder til slidenummer 4">
            <a:extLst>
              <a:ext uri="{FF2B5EF4-FFF2-40B4-BE49-F238E27FC236}">
                <a16:creationId xmlns:a16="http://schemas.microsoft.com/office/drawing/2014/main" id="{EF817D66-D808-4B76-9758-DBE7C2EDFC1E}"/>
              </a:ext>
            </a:extLst>
          </p:cNvPr>
          <p:cNvSpPr>
            <a:spLocks noGrp="1"/>
          </p:cNvSpPr>
          <p:nvPr>
            <p:ph type="sldNum" sz="quarter" idx="12"/>
          </p:nvPr>
        </p:nvSpPr>
        <p:spPr/>
        <p:txBody>
          <a:bodyPr/>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 indho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7" name="Undertitel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6" name="Pladsholder til tekst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kolonn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9" name="Undertitel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5" name="Pladsholder til tekst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1" name="Pladsholder til tekst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da-DK" noProof="0"/>
              <a:t>Tilføj en sidefod</a:t>
            </a:r>
          </a:p>
        </p:txBody>
      </p:sp>
      <p:sp>
        <p:nvSpPr>
          <p:cNvPr id="6" name="Pladsholder til slidenumm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kolonn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10" name="Undertitel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5" name="Pladsholder til tekst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3" name="Pladsholder til tekst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5" name="Pladsholder til tekst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7" name="Pladsholder til tekst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da-DK" noProof="0"/>
              <a:t>Tilføj en sidefod</a:t>
            </a:r>
          </a:p>
        </p:txBody>
      </p:sp>
      <p:sp>
        <p:nvSpPr>
          <p:cNvPr id="6" name="Pladsholder til slidenumm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5" name="Undertitel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sidefod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da-DK" noProof="0"/>
              <a:t>Tilføj en sidefod</a:t>
            </a:r>
          </a:p>
        </p:txBody>
      </p:sp>
      <p:sp>
        <p:nvSpPr>
          <p:cNvPr id="4" name="Pladsholder til slidenumm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m">
    <p:spTree>
      <p:nvGrpSpPr>
        <p:cNvPr id="1" name=""/>
        <p:cNvGrpSpPr/>
        <p:nvPr/>
      </p:nvGrpSpPr>
      <p:grpSpPr>
        <a:xfrm>
          <a:off x="0" y="0"/>
          <a:ext cx="0" cy="0"/>
          <a:chOff x="0" y="0"/>
          <a:chExt cx="0" cy="0"/>
        </a:xfrm>
      </p:grpSpPr>
      <p:sp>
        <p:nvSpPr>
          <p:cNvPr id="2" name="Pladsholder til sidefod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da-DK"/>
              <a:t>Tilføj en sidefod</a:t>
            </a:r>
          </a:p>
        </p:txBody>
      </p:sp>
      <p:sp>
        <p:nvSpPr>
          <p:cNvPr id="3" name="Pladsholder til slidenumm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da-DK" smtClean="0"/>
              <a:pPr rtl="0"/>
              <a:t>‹nr.›</a:t>
            </a:fld>
            <a:endParaRPr lang="da-DK"/>
          </a:p>
        </p:txBody>
      </p:sp>
      <p:sp>
        <p:nvSpPr>
          <p:cNvPr id="4" name="Titel 3">
            <a:extLst>
              <a:ext uri="{FF2B5EF4-FFF2-40B4-BE49-F238E27FC236}">
                <a16:creationId xmlns:a16="http://schemas.microsoft.com/office/drawing/2014/main" id="{90694D9D-C633-4D52-965E-E5BBD9883037}"/>
              </a:ext>
            </a:extLst>
          </p:cNvPr>
          <p:cNvSpPr>
            <a:spLocks noGrp="1"/>
          </p:cNvSpPr>
          <p:nvPr>
            <p:ph type="title" hasCustomPrompt="1"/>
          </p:nvPr>
        </p:nvSpPr>
        <p:spPr/>
        <p:txBody>
          <a:bodyPr rtlCol="0"/>
          <a:lstStyle/>
          <a:p>
            <a:pPr rtl="0"/>
            <a:r>
              <a:rPr lang="da-DK"/>
              <a:t>Klik for at redigere titeltypografier i master</a:t>
            </a:r>
          </a:p>
        </p:txBody>
      </p:sp>
    </p:spTree>
    <p:extLst>
      <p:ext uri="{BB962C8B-B14F-4D97-AF65-F5344CB8AC3E}">
        <p14:creationId xmlns:p14="http://schemas.microsoft.com/office/powerpoint/2010/main" val="1139767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1_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719CB3-16DF-4308-BCE9-3F3AB8775103}"/>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51E4D184-086E-4577-84B1-E4CD79B217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39B837F1-1900-47A2-8D2E-CF52E831054B}"/>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7BD7EB55-A3E4-40D4-B83E-BC00B6094E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D7695971-89DC-4FD9-9B17-65407B06BD79}"/>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3818D3C7-F1D0-44DE-923D-A817E26037EA}"/>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8" name="Pladsholder til sidefod 7">
            <a:extLst>
              <a:ext uri="{FF2B5EF4-FFF2-40B4-BE49-F238E27FC236}">
                <a16:creationId xmlns:a16="http://schemas.microsoft.com/office/drawing/2014/main" id="{BFF17742-E818-41B8-971F-E1D444D3026E}"/>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D217D8EF-5198-4D2D-A4A6-52E7FD1D0AC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385097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4FC6C-7BF9-45A3-8B39-D7742C046C9D}"/>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1F6C5C80-21FB-4153-A79F-B3B9172BA9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150B3E75-A94C-4AFC-8500-C7BDE5F01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06ECB664-A6BC-45E8-A6CC-A8CD80A8D82D}"/>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6" name="Pladsholder til sidefod 5">
            <a:extLst>
              <a:ext uri="{FF2B5EF4-FFF2-40B4-BE49-F238E27FC236}">
                <a16:creationId xmlns:a16="http://schemas.microsoft.com/office/drawing/2014/main" id="{479E67CB-B21E-4BAF-A851-86234CE46EE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D1BCAA2-D9B8-4CBF-960F-A0AD574CED82}"/>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760890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778E70-6BC0-43F0-832F-C29128FE3A1D}"/>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08C2B610-CA0A-4C73-A3C9-735243E768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DFD955B0-15BC-4C26-89B0-47B8C15B4BB6}"/>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5" name="Pladsholder til sidefod 4">
            <a:extLst>
              <a:ext uri="{FF2B5EF4-FFF2-40B4-BE49-F238E27FC236}">
                <a16:creationId xmlns:a16="http://schemas.microsoft.com/office/drawing/2014/main" id="{6045315C-F9F8-43AF-9805-7502382974E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2ACECB74-0A67-4096-92C7-53BCA21E3C69}"/>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2073199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B43226-2591-4B88-8B52-5AF23A3BF50A}"/>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A21CE328-4610-40D0-8D1C-C65789A5B616}"/>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207E18AF-E3B0-446B-A61A-8BF3AA2AA509}"/>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5" name="Pladsholder til sidefod 4">
            <a:extLst>
              <a:ext uri="{FF2B5EF4-FFF2-40B4-BE49-F238E27FC236}">
                <a16:creationId xmlns:a16="http://schemas.microsoft.com/office/drawing/2014/main" id="{23815632-8574-4011-AEA9-DFDAB7C9B51B}"/>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5D751D6-A579-46F1-952C-86CEC9EB0E3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1788755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96144B-05F9-409D-A6F4-CBB7E0FF92E2}"/>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C762D026-FDE8-402D-A0FB-ACF88C315D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BDB5CDE7-87C1-4D8F-8AD0-0697384F2D89}"/>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5" name="Pladsholder til sidefod 4">
            <a:extLst>
              <a:ext uri="{FF2B5EF4-FFF2-40B4-BE49-F238E27FC236}">
                <a16:creationId xmlns:a16="http://schemas.microsoft.com/office/drawing/2014/main" id="{A1C6A5E4-9168-4F11-85BA-A1059D2D536A}"/>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580531D0-977C-4B47-8276-D19D63F4AFE3}"/>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278737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opdeling 1">
    <p:bg>
      <p:bgPr>
        <a:solidFill>
          <a:schemeClr val="bg1">
            <a:lumMod val="9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a:t>
            </a:r>
            <a:br>
              <a:rPr lang="da-DK" noProof="0"/>
            </a:br>
            <a:r>
              <a:rPr lang="da-DK" noProof="0"/>
              <a:t>billedet her</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5700" b="1" spc="-300" dirty="0"/>
            </a:lvl1pPr>
          </a:lstStyle>
          <a:p>
            <a:pPr lvl="0" algn="r" rtl="0"/>
            <a:r>
              <a:rPr lang="da-DK" noProof="0"/>
              <a:t>Klik for at redigere sektionsopdelingen</a:t>
            </a:r>
          </a:p>
        </p:txBody>
      </p:sp>
      <p:sp>
        <p:nvSpPr>
          <p:cNvPr id="7" name="Undertitel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da-DK" noProof="0"/>
              <a:t>Klik for at redigere undertiteltypografien i masteren</a:t>
            </a:r>
          </a:p>
        </p:txBody>
      </p:sp>
      <p:sp>
        <p:nvSpPr>
          <p:cNvPr id="4" name="Pladsholder til sidefod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da-DK" noProof="0"/>
              <a:t>Tilføj en sidefod</a:t>
            </a:r>
          </a:p>
        </p:txBody>
      </p:sp>
      <p:sp>
        <p:nvSpPr>
          <p:cNvPr id="8" name="Rektangel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5" name="Pladsholder til slidenumm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B9FF71-AE68-4F04-9419-78CF21C5BCD2}"/>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D9069C67-162D-4A2D-9153-37522E35D4E8}"/>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6FC4A65C-6980-4547-84DA-3F1C6E40FFE1}"/>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4BF11690-4E2C-4524-8867-28003A33B427}"/>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6" name="Pladsholder til sidefod 5">
            <a:extLst>
              <a:ext uri="{FF2B5EF4-FFF2-40B4-BE49-F238E27FC236}">
                <a16:creationId xmlns:a16="http://schemas.microsoft.com/office/drawing/2014/main" id="{7B97707A-4707-4CA2-B556-CF29F9EBCA22}"/>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A133396-C9B3-4C59-912C-73F87F491BC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3519206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719CB3-16DF-4308-BCE9-3F3AB8775103}"/>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51E4D184-086E-4577-84B1-E4CD79B217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39B837F1-1900-47A2-8D2E-CF52E831054B}"/>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7BD7EB55-A3E4-40D4-B83E-BC00B6094E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D7695971-89DC-4FD9-9B17-65407B06BD79}"/>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3818D3C7-F1D0-44DE-923D-A817E26037EA}"/>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8" name="Pladsholder til sidefod 7">
            <a:extLst>
              <a:ext uri="{FF2B5EF4-FFF2-40B4-BE49-F238E27FC236}">
                <a16:creationId xmlns:a16="http://schemas.microsoft.com/office/drawing/2014/main" id="{BFF17742-E818-41B8-971F-E1D444D3026E}"/>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D217D8EF-5198-4D2D-A4A6-52E7FD1D0AC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38015905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96FFBD-551A-4EF5-8956-4FC8005239D3}"/>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9FAA2338-15E1-4EFF-9308-E1B7836A64CC}"/>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4" name="Pladsholder til sidefod 3">
            <a:extLst>
              <a:ext uri="{FF2B5EF4-FFF2-40B4-BE49-F238E27FC236}">
                <a16:creationId xmlns:a16="http://schemas.microsoft.com/office/drawing/2014/main" id="{09AD83B6-4C75-4010-B234-AEB140749A10}"/>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589293A0-1A94-48FC-9518-80C45AE0141B}"/>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6343955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AEAB2892-B1C4-439C-8403-2B3BBDE159CD}"/>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3" name="Pladsholder til sidefod 2">
            <a:extLst>
              <a:ext uri="{FF2B5EF4-FFF2-40B4-BE49-F238E27FC236}">
                <a16:creationId xmlns:a16="http://schemas.microsoft.com/office/drawing/2014/main" id="{D454F71C-C858-47C6-B133-318FC55CE689}"/>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4E17A357-D2E2-4933-A410-2EFB92BCA4AF}"/>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7207301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4FC6C-7BF9-45A3-8B39-D7742C046C9D}"/>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1F6C5C80-21FB-4153-A79F-B3B9172BA9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150B3E75-A94C-4AFC-8500-C7BDE5F01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06ECB664-A6BC-45E8-A6CC-A8CD80A8D82D}"/>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6" name="Pladsholder til sidefod 5">
            <a:extLst>
              <a:ext uri="{FF2B5EF4-FFF2-40B4-BE49-F238E27FC236}">
                <a16:creationId xmlns:a16="http://schemas.microsoft.com/office/drawing/2014/main" id="{479E67CB-B21E-4BAF-A851-86234CE46EE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D1BCAA2-D9B8-4CBF-960F-A0AD574CED82}"/>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19466133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C1562E-7C70-4348-A7E7-FED818A8E621}"/>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EB1C836D-0B94-47AA-AA68-932AD7DE9F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71A87EC3-098D-4549-95AF-768FA24A0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34A8F6A8-D728-427A-A614-22F4172DA27A}"/>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6" name="Pladsholder til sidefod 5">
            <a:extLst>
              <a:ext uri="{FF2B5EF4-FFF2-40B4-BE49-F238E27FC236}">
                <a16:creationId xmlns:a16="http://schemas.microsoft.com/office/drawing/2014/main" id="{6721541A-3257-41D3-A14E-4857680AFDE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5A77DF6-8CEC-4F4F-87EE-6EABF29D3BA6}"/>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40093554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3B5414-E799-41D7-8E7B-A9FCFE4C661F}"/>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E13CED34-88A4-4469-82F1-653169989E27}"/>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A41059C-D9B4-4A09-8296-0EB28A955428}"/>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5" name="Pladsholder til sidefod 4">
            <a:extLst>
              <a:ext uri="{FF2B5EF4-FFF2-40B4-BE49-F238E27FC236}">
                <a16:creationId xmlns:a16="http://schemas.microsoft.com/office/drawing/2014/main" id="{4C517FE1-E1E1-41F1-916F-7EC9892E35C7}"/>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0A7BF54-EF69-407C-982B-8438A4901DA1}"/>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42185333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6933B62C-9B71-4DE9-B4D0-127784A000A7}"/>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9FF23590-3B8B-46C6-A8F4-E717A65DC879}"/>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AAADDB69-8C8F-4DFB-B130-64D97C3D998E}"/>
              </a:ext>
            </a:extLst>
          </p:cNvPr>
          <p:cNvSpPr>
            <a:spLocks noGrp="1"/>
          </p:cNvSpPr>
          <p:nvPr>
            <p:ph type="dt" sz="half" idx="10"/>
          </p:nvPr>
        </p:nvSpPr>
        <p:spPr/>
        <p:txBody>
          <a:bodyPr/>
          <a:lstStyle/>
          <a:p>
            <a:fld id="{B79F5130-E299-47EE-B5CD-1B1CED0DAEB2}" type="datetimeFigureOut">
              <a:rPr lang="da-DK" smtClean="0"/>
              <a:t>12-12-2022</a:t>
            </a:fld>
            <a:endParaRPr lang="da-DK"/>
          </a:p>
        </p:txBody>
      </p:sp>
      <p:sp>
        <p:nvSpPr>
          <p:cNvPr id="5" name="Pladsholder til sidefod 4">
            <a:extLst>
              <a:ext uri="{FF2B5EF4-FFF2-40B4-BE49-F238E27FC236}">
                <a16:creationId xmlns:a16="http://schemas.microsoft.com/office/drawing/2014/main" id="{0239E001-A4A3-40C8-B872-2140E77231E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1D5BF88-5D4B-4F12-ACEF-C3D68F76B0B5}"/>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26785411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07C29-8EC2-4586-997D-EC1AD8949B8F}"/>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99D93C1D-05EB-4165-AB2A-8DDBB2012C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1EB0B3E1-C546-45CE-A2E6-C98F34365505}"/>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5" name="Pladsholder til sidefod 4">
            <a:extLst>
              <a:ext uri="{FF2B5EF4-FFF2-40B4-BE49-F238E27FC236}">
                <a16:creationId xmlns:a16="http://schemas.microsoft.com/office/drawing/2014/main" id="{BFACF930-6539-4541-ACA8-0D1713775F3E}"/>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F006CEE-A09F-4BD3-8780-B843750885BE}"/>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7916742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50CB3-EA97-438C-87C0-C22433FAE368}"/>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A9E449E8-66FE-4ABF-8878-773E1F21C3F1}"/>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53036544-8683-45E7-A8C2-D1A9C5D1928F}"/>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5" name="Pladsholder til sidefod 4">
            <a:extLst>
              <a:ext uri="{FF2B5EF4-FFF2-40B4-BE49-F238E27FC236}">
                <a16:creationId xmlns:a16="http://schemas.microsoft.com/office/drawing/2014/main" id="{59B082CA-A1C0-46E8-BAA4-0F82EA073561}"/>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B2DE223D-FBE1-49FF-AF8E-BB35719EF7B4}"/>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80702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opdeling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a:t>
            </a:r>
            <a:br>
              <a:rPr lang="da-DK" noProof="0"/>
            </a:br>
            <a:r>
              <a:rPr lang="da-DK" noProof="0"/>
              <a:t>billedet her</a:t>
            </a:r>
          </a:p>
        </p:txBody>
      </p:sp>
      <p:sp>
        <p:nvSpPr>
          <p:cNvPr id="3" name="Titel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5700" b="1" spc="-300">
                <a:solidFill>
                  <a:schemeClr val="tx1">
                    <a:lumMod val="75000"/>
                    <a:lumOff val="25000"/>
                  </a:schemeClr>
                </a:solidFill>
                <a:latin typeface="+mj-lt"/>
              </a:defRPr>
            </a:lvl1pPr>
          </a:lstStyle>
          <a:p>
            <a:pPr rtl="0"/>
            <a:r>
              <a:rPr lang="da-DK" noProof="0"/>
              <a:t>Klik for at redigere sektionsopdelingen</a:t>
            </a:r>
          </a:p>
        </p:txBody>
      </p:sp>
      <p:sp>
        <p:nvSpPr>
          <p:cNvPr id="7" name="Undertitel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da-DK" noProof="0"/>
              <a:t>Klik for at redigere undertiteltypografien i masteren</a:t>
            </a:r>
          </a:p>
        </p:txBody>
      </p:sp>
      <p:sp>
        <p:nvSpPr>
          <p:cNvPr id="4" name="Pladsholder til sidefod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da-DK" noProof="0"/>
              <a:t>Tilføj en sidefod</a:t>
            </a:r>
          </a:p>
        </p:txBody>
      </p:sp>
      <p:sp>
        <p:nvSpPr>
          <p:cNvPr id="8" name="Rektangel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a-DK" noProof="0"/>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5" name="Pladsholder til slidenumm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da-DK" noProof="0" smtClean="0"/>
              <a:pPr rtl="0"/>
              <a:t>‹nr.›</a:t>
            </a:fld>
            <a:endParaRPr lang="da-DK"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F06CEA-C1CB-4D70-9EE5-E969A9C911E7}"/>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35C1D149-5C06-4C63-A574-5AADD97CE4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70FA5A7A-3ED1-4F5A-A638-C1974C634159}"/>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5" name="Pladsholder til sidefod 4">
            <a:extLst>
              <a:ext uri="{FF2B5EF4-FFF2-40B4-BE49-F238E27FC236}">
                <a16:creationId xmlns:a16="http://schemas.microsoft.com/office/drawing/2014/main" id="{5A691ADB-8BB8-478B-ABDF-69A800A68969}"/>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975E3FF-49F7-4935-A575-9A4B1E3697EE}"/>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1045868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6F262C-4CAE-4B1B-B7B2-6E09AE2BBF49}"/>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5FD7BD3F-B084-4618-BBCD-A12CF7298265}"/>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2306050C-CF78-436D-87F8-CDCAE5B5932F}"/>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D1EECD9A-D2E4-4CC5-852E-F692569D5529}"/>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6" name="Pladsholder til sidefod 5">
            <a:extLst>
              <a:ext uri="{FF2B5EF4-FFF2-40B4-BE49-F238E27FC236}">
                <a16:creationId xmlns:a16="http://schemas.microsoft.com/office/drawing/2014/main" id="{FD8D95BA-BA69-4373-BA53-ACB2360D84DB}"/>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C795275F-672A-40E8-B576-4B1E73EB031E}"/>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587901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DA19DA-B722-435D-A116-F9D00F334E5F}"/>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DDE3EFB7-78F5-4005-987A-D72239C555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63BD3E61-7CCC-4FAF-BA5D-FD0BF2EA4471}"/>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7AFEE347-28A0-4989-8E07-D1E3FC5A35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21D1F4ED-DF0A-412A-ABD3-BD450B312BE1}"/>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33AED333-3AFB-4D99-8F88-510346054AFC}"/>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8" name="Pladsholder til sidefod 7">
            <a:extLst>
              <a:ext uri="{FF2B5EF4-FFF2-40B4-BE49-F238E27FC236}">
                <a16:creationId xmlns:a16="http://schemas.microsoft.com/office/drawing/2014/main" id="{576EA45A-6B67-48DF-B086-22830848EF2B}"/>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0F7E2E60-0E38-4B2C-A9BE-C80214BC6B0B}"/>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987053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863DE9-95B6-4E65-B9B7-83B518970708}"/>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C2CB6001-A476-437E-B15A-B0D87FD23B8D}"/>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4" name="Pladsholder til sidefod 3">
            <a:extLst>
              <a:ext uri="{FF2B5EF4-FFF2-40B4-BE49-F238E27FC236}">
                <a16:creationId xmlns:a16="http://schemas.microsoft.com/office/drawing/2014/main" id="{96964840-B83E-4D3D-BFAD-E7EC864DCD24}"/>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DB7EAC59-5D5D-4275-87D9-DBE7D4323754}"/>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14699694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680AF642-1E9D-488C-A0FF-6570E62973BA}"/>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3" name="Pladsholder til sidefod 2">
            <a:extLst>
              <a:ext uri="{FF2B5EF4-FFF2-40B4-BE49-F238E27FC236}">
                <a16:creationId xmlns:a16="http://schemas.microsoft.com/office/drawing/2014/main" id="{98633E81-8C79-4932-B98D-E4F737AEB401}"/>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A8F67DC1-F6E6-42BA-8B09-D7E350300A73}"/>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1832794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9A4F8A-9060-43EC-8439-3E5C577F6B73}"/>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6F5CDB6E-90B7-474D-B91A-55FABC0A3D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CBBA20D1-4D6C-4614-AB0E-57C9C33C8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93D82CA4-9CFA-4687-8DCF-56420441E17D}"/>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6" name="Pladsholder til sidefod 5">
            <a:extLst>
              <a:ext uri="{FF2B5EF4-FFF2-40B4-BE49-F238E27FC236}">
                <a16:creationId xmlns:a16="http://schemas.microsoft.com/office/drawing/2014/main" id="{EC8FC5BC-A406-44A6-BB92-CF90E0E318C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A6C8516B-27DC-40E6-AEBD-6C73A851C3A2}"/>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7209748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A19C51-9CAD-480C-B8AF-BF03BB27B0DE}"/>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8605B631-9B90-4BDE-BB19-F330BAF62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FF16FDFC-A4C2-4D14-B046-0E5F843F1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331B6B01-6796-4428-9A00-E6E9F4F87E01}"/>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6" name="Pladsholder til sidefod 5">
            <a:extLst>
              <a:ext uri="{FF2B5EF4-FFF2-40B4-BE49-F238E27FC236}">
                <a16:creationId xmlns:a16="http://schemas.microsoft.com/office/drawing/2014/main" id="{B0A85A9B-AA9C-4553-B4ED-A2CF2682E0C5}"/>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8ADAB710-6E1C-4A2C-BD85-CF89B6C46154}"/>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4875319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3BD520-3F76-41CC-930C-B21CA687A8A9}"/>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C42D7545-9D29-4E51-89D4-0DE8ADB70984}"/>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5F37CA4C-C361-4017-AAC9-57F2992F5816}"/>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5" name="Pladsholder til sidefod 4">
            <a:extLst>
              <a:ext uri="{FF2B5EF4-FFF2-40B4-BE49-F238E27FC236}">
                <a16:creationId xmlns:a16="http://schemas.microsoft.com/office/drawing/2014/main" id="{409276DC-5685-4FB2-BAEB-B949D7333C2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34B4529-C234-466B-AD96-4B5C4E1207DA}"/>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28263825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E83759C9-002E-421C-A7FF-164C4B47919A}"/>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C9256DC4-6D1A-4648-B2D1-605AE7BD6DF0}"/>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D3D03EE7-1B23-476B-B88C-A92708EDFC77}"/>
              </a:ext>
            </a:extLst>
          </p:cNvPr>
          <p:cNvSpPr>
            <a:spLocks noGrp="1"/>
          </p:cNvSpPr>
          <p:nvPr>
            <p:ph type="dt" sz="half" idx="10"/>
          </p:nvPr>
        </p:nvSpPr>
        <p:spPr/>
        <p:txBody>
          <a:bodyPr/>
          <a:lstStyle/>
          <a:p>
            <a:fld id="{39FCEA7D-B48D-4FF3-A040-A2BD89B31D64}" type="datetimeFigureOut">
              <a:rPr lang="da-DK" smtClean="0"/>
              <a:t>12-12-2022</a:t>
            </a:fld>
            <a:endParaRPr lang="da-DK"/>
          </a:p>
        </p:txBody>
      </p:sp>
      <p:sp>
        <p:nvSpPr>
          <p:cNvPr id="5" name="Pladsholder til sidefod 4">
            <a:extLst>
              <a:ext uri="{FF2B5EF4-FFF2-40B4-BE49-F238E27FC236}">
                <a16:creationId xmlns:a16="http://schemas.microsoft.com/office/drawing/2014/main" id="{FAEC4F10-D598-47D9-8B5D-2E546432205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2E6BDE3-33F7-4577-A8E3-ABC5F325E0B5}"/>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161961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til billedlayout 1">
    <p:spTree>
      <p:nvGrpSpPr>
        <p:cNvPr id="1" name=""/>
        <p:cNvGrpSpPr/>
        <p:nvPr/>
      </p:nvGrpSpPr>
      <p:grpSpPr>
        <a:xfrm>
          <a:off x="0" y="0"/>
          <a:ext cx="0" cy="0"/>
          <a:chOff x="0" y="0"/>
          <a:chExt cx="0" cy="0"/>
        </a:xfrm>
      </p:grpSpPr>
      <p:sp>
        <p:nvSpPr>
          <p:cNvPr id="7" name="Pladsholder til billed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dirty="0"/>
              <a:t>Indsæt eller træk og slip billedet</a:t>
            </a:r>
          </a:p>
        </p:txBody>
      </p:sp>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4200" b="1" spc="-300">
                <a:solidFill>
                  <a:schemeClr val="tx1">
                    <a:lumMod val="75000"/>
                    <a:lumOff val="25000"/>
                  </a:schemeClr>
                </a:solidFill>
              </a:defRPr>
            </a:lvl1pPr>
          </a:lstStyle>
          <a:p>
            <a:pPr rtl="0"/>
            <a:r>
              <a:rPr lang="da-DK" noProof="0"/>
              <a:t>Rediger titlen på siden</a:t>
            </a:r>
          </a:p>
        </p:txBody>
      </p:sp>
      <p:sp>
        <p:nvSpPr>
          <p:cNvPr id="10" name="Undertitel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dirty="0"/>
          </a:p>
        </p:txBody>
      </p:sp>
      <p:sp>
        <p:nvSpPr>
          <p:cNvPr id="8" name="Rektangel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a-DK"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til billedlayout 2">
    <p:spTree>
      <p:nvGrpSpPr>
        <p:cNvPr id="1" name=""/>
        <p:cNvGrpSpPr/>
        <p:nvPr/>
      </p:nvGrpSpPr>
      <p:grpSpPr>
        <a:xfrm>
          <a:off x="0" y="0"/>
          <a:ext cx="0" cy="0"/>
          <a:chOff x="0" y="0"/>
          <a:chExt cx="0" cy="0"/>
        </a:xfrm>
      </p:grpSpPr>
      <p:sp>
        <p:nvSpPr>
          <p:cNvPr id="7" name="Pladsholder til billed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a:t>
            </a:r>
          </a:p>
        </p:txBody>
      </p:sp>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4200" b="1" spc="-300">
                <a:solidFill>
                  <a:schemeClr val="tx1">
                    <a:lumMod val="75000"/>
                    <a:lumOff val="25000"/>
                  </a:schemeClr>
                </a:solidFill>
              </a:defRPr>
            </a:lvl1pPr>
          </a:lstStyle>
          <a:p>
            <a:pPr rtl="0"/>
            <a:r>
              <a:rPr lang="da-DK" noProof="0"/>
              <a:t>Klik for at redigere titlen på siden</a:t>
            </a:r>
          </a:p>
        </p:txBody>
      </p:sp>
      <p:sp>
        <p:nvSpPr>
          <p:cNvPr id="10" name="Undertitel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
        <p:nvSpPr>
          <p:cNvPr id="8" name="Rektangel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a-DK" noProof="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9" name="Undertitel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Sammenligning – Pladsholder til venstre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a-DK" noProof="0"/>
              <a:t>Rediger teksttypografier i master</a:t>
            </a:r>
          </a:p>
        </p:txBody>
      </p:sp>
      <p:sp>
        <p:nvSpPr>
          <p:cNvPr id="4" name="Pladsholder til indhold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2" name="Sammenligning – Pladsholder til venstre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516359"/>
            <a:ext cx="5472000" cy="358775"/>
          </a:xfrm>
        </p:spPr>
        <p:txBody>
          <a:bodyPr rtlCol="0"/>
          <a:lstStyle>
            <a:lvl1pPr marL="0" indent="0">
              <a:buNone/>
              <a:defRPr sz="2400" b="1"/>
            </a:lvl1pPr>
          </a:lstStyle>
          <a:p>
            <a:pPr lvl="0" rtl="0"/>
            <a:r>
              <a:rPr lang="da-DK" noProof="0"/>
              <a:t>Rediger teksttypografier i master</a:t>
            </a:r>
          </a:p>
        </p:txBody>
      </p:sp>
      <p:sp>
        <p:nvSpPr>
          <p:cNvPr id="8" name="Pladsholder til tekst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020359"/>
            <a:ext cx="5472113" cy="4170891"/>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5" name="Pladsholder til sidefod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da-DK" noProof="0"/>
              <a:t>Tilføj en sidefod</a:t>
            </a:r>
          </a:p>
        </p:txBody>
      </p:sp>
      <p:sp>
        <p:nvSpPr>
          <p:cNvPr id="6" name="Pladsholder til slidenumm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ort billede">
    <p:spTree>
      <p:nvGrpSpPr>
        <p:cNvPr id="1" name=""/>
        <p:cNvGrpSpPr/>
        <p:nvPr/>
      </p:nvGrpSpPr>
      <p:grpSpPr>
        <a:xfrm>
          <a:off x="0" y="0"/>
          <a:ext cx="0" cy="0"/>
          <a:chOff x="0" y="0"/>
          <a:chExt cx="0" cy="0"/>
        </a:xfrm>
      </p:grpSpPr>
      <p:sp>
        <p:nvSpPr>
          <p:cNvPr id="7" name="Pladsholder til billed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Angiv billedtekst</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2" name="Pladsholder til slidenumm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da-DK" noProof="0" smtClean="0"/>
              <a:pPr rtl="0"/>
              <a:t>‹nr.›</a:t>
            </a:fld>
            <a:endParaRPr lang="da-DK" noProof="0"/>
          </a:p>
        </p:txBody>
      </p:sp>
      <p:sp>
        <p:nvSpPr>
          <p:cNvPr id="5" name="Titel 4">
            <a:extLst>
              <a:ext uri="{FF2B5EF4-FFF2-40B4-BE49-F238E27FC236}">
                <a16:creationId xmlns:a16="http://schemas.microsoft.com/office/drawing/2014/main" id="{7F8E7C83-06D7-4C5B-85B7-0E5713B4FAB3}"/>
              </a:ext>
            </a:extLst>
          </p:cNvPr>
          <p:cNvSpPr>
            <a:spLocks noGrp="1"/>
          </p:cNvSpPr>
          <p:nvPr>
            <p:ph type="title" hasCustomPrompt="1"/>
          </p:nvPr>
        </p:nvSpPr>
        <p:spPr/>
        <p:txBody>
          <a:bodyPr rtlCol="0"/>
          <a:lstStyle/>
          <a:p>
            <a:pPr rtl="0"/>
            <a:r>
              <a:rPr lang="da-DK" noProof="0"/>
              <a:t>Klik for at redigere titeltypografier i master</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k">
    <p:bg>
      <p:bgPr>
        <a:solidFill>
          <a:schemeClr val="bg1">
            <a:lumMod val="9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 her</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rtl="0"/>
            <a:r>
              <a:rPr lang="da-DK" noProof="0"/>
              <a:t>Tak</a:t>
            </a:r>
          </a:p>
        </p:txBody>
      </p:sp>
      <p:sp>
        <p:nvSpPr>
          <p:cNvPr id="9" name="Pladsholder til tekst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Fulde navn</a:t>
            </a:r>
          </a:p>
        </p:txBody>
      </p:sp>
      <p:sp>
        <p:nvSpPr>
          <p:cNvPr id="10" name="Pladsholder til tekst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Telefonnummer</a:t>
            </a:r>
          </a:p>
        </p:txBody>
      </p:sp>
      <p:sp>
        <p:nvSpPr>
          <p:cNvPr id="11" name="Pladsholder til tekst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Mail eller kaldenavn på sociale medier</a:t>
            </a:r>
          </a:p>
        </p:txBody>
      </p:sp>
      <p:sp>
        <p:nvSpPr>
          <p:cNvPr id="12" name="Pladsholder til tekst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Firmaets websted</a:t>
            </a:r>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8" name="Rektangel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5" name="Pladsholder til slidenumm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og indho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7" name="Undertitel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28" name="Rektangel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31" name="Kombinationstegning: Figur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2" name="Pladsholder til titel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da-DK" noProof="0"/>
              <a:t>Klik for at redigere titlen på siden</a:t>
            </a:r>
          </a:p>
        </p:txBody>
      </p:sp>
      <p:sp>
        <p:nvSpPr>
          <p:cNvPr id="3" name="Pladsholder til tekst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da-DK" noProof="0" dirty="0"/>
              <a:t>Rediger teksttypografier i master</a:t>
            </a:r>
          </a:p>
          <a:p>
            <a:pPr lvl="1" rtl="0"/>
            <a:r>
              <a:rPr lang="da-DK" noProof="0" dirty="0"/>
              <a:t>Andet niveau</a:t>
            </a:r>
          </a:p>
          <a:p>
            <a:pPr lvl="2" rtl="0"/>
            <a:r>
              <a:rPr lang="da-DK" noProof="0" dirty="0"/>
              <a:t>Tredje niveau</a:t>
            </a:r>
          </a:p>
          <a:p>
            <a:pPr lvl="3" rtl="0"/>
            <a:r>
              <a:rPr lang="da-DK" noProof="0" dirty="0"/>
              <a:t>Fjerde niveau</a:t>
            </a:r>
          </a:p>
          <a:p>
            <a:pPr lvl="4" rtl="0"/>
            <a:r>
              <a:rPr lang="da-DK" noProof="0" dirty="0"/>
              <a:t>Femte niveau</a:t>
            </a:r>
          </a:p>
        </p:txBody>
      </p:sp>
      <p:sp>
        <p:nvSpPr>
          <p:cNvPr id="5" name="Pladsholder til sidefod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da-DK" noProof="0"/>
              <a:t>Tilføj en sidefod</a:t>
            </a:r>
          </a:p>
        </p:txBody>
      </p:sp>
      <p:sp>
        <p:nvSpPr>
          <p:cNvPr id="6" name="Pladsholder til slidenumm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da-DK" noProof="0" smtClean="0"/>
              <a:pPr rtl="0"/>
              <a:t>‹nr.›</a:t>
            </a:fld>
            <a:endParaRPr lang="da-DK" noProof="0"/>
          </a:p>
        </p:txBody>
      </p:sp>
      <p:sp>
        <p:nvSpPr>
          <p:cNvPr id="4" name="Tekstfelt 3">
            <a:extLst>
              <a:ext uri="{FF2B5EF4-FFF2-40B4-BE49-F238E27FC236}">
                <a16:creationId xmlns:a16="http://schemas.microsoft.com/office/drawing/2014/main" id="{34FDC6F9-37F9-4E25-AECA-D307B8421C73}"/>
              </a:ext>
            </a:extLst>
          </p:cNvPr>
          <p:cNvSpPr txBox="1"/>
          <p:nvPr userDrawn="1"/>
        </p:nvSpPr>
        <p:spPr>
          <a:xfrm>
            <a:off x="10243100" y="6419125"/>
            <a:ext cx="1053900" cy="387592"/>
          </a:xfrm>
          <a:prstGeom prst="rect">
            <a:avLst/>
          </a:prstGeom>
          <a:noFill/>
        </p:spPr>
        <p:txBody>
          <a:bodyPr wrap="square" tIns="108000" bIns="0" rtlCol="0" anchor="ctr">
            <a:spAutoFit/>
          </a:bodyPr>
          <a:lstStyle/>
          <a:p>
            <a:pPr algn="r" rtl="0">
              <a:lnSpc>
                <a:spcPts val="1000"/>
              </a:lnSpc>
            </a:pPr>
            <a:r>
              <a:rPr lang="da-DK" sz="2500" b="1" i="0" spc="-100" noProof="0" dirty="0">
                <a:solidFill>
                  <a:schemeClr val="accent1"/>
                </a:solidFill>
                <a:latin typeface="+mj-lt"/>
              </a:rPr>
              <a:t>SDS</a:t>
            </a:r>
            <a:br>
              <a:rPr lang="da-DK" sz="1600" b="1" i="0" spc="-100" baseline="0" noProof="0" dirty="0">
                <a:solidFill>
                  <a:schemeClr val="accent1"/>
                </a:solidFill>
                <a:latin typeface="+mj-lt"/>
              </a:rPr>
            </a:br>
            <a:r>
              <a:rPr lang="da-DK" sz="1600" b="1" i="0" spc="-100" baseline="0" noProof="0" dirty="0">
                <a:solidFill>
                  <a:schemeClr val="tx1"/>
                </a:solidFill>
                <a:latin typeface="+mj-lt"/>
              </a:rPr>
              <a:t>Group 1</a:t>
            </a:r>
            <a:endParaRPr lang="da-DK" sz="1200" b="0" i="0" spc="140" noProof="0" dirty="0">
              <a:solidFill>
                <a:schemeClr val="tx1"/>
              </a:solidFill>
              <a:latin typeface="+mj-lt"/>
            </a:endParaRPr>
          </a:p>
        </p:txBody>
      </p:sp>
      <p:sp>
        <p:nvSpPr>
          <p:cNvPr id="9" name="Rektangel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29" name="Rektangel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cxnSp>
        <p:nvCxnSpPr>
          <p:cNvPr id="18" name="Lige forbindelse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 id="2147483691" r:id="rId15"/>
    <p:sldLayoutId id="2147483692" r:id="rId16"/>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FF0BB604-2765-4581-BB0B-4AFC3A66C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9145AE4E-5EE2-41BB-A9B6-9125B4B2BD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6A5C8ECC-B836-4AB2-9ED3-9CB161380F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F5130-E299-47EE-B5CD-1B1CED0DAEB2}" type="datetimeFigureOut">
              <a:rPr lang="da-DK" smtClean="0"/>
              <a:t>12-12-2022</a:t>
            </a:fld>
            <a:endParaRPr lang="da-DK"/>
          </a:p>
        </p:txBody>
      </p:sp>
      <p:sp>
        <p:nvSpPr>
          <p:cNvPr id="5" name="Pladsholder til sidefod 4">
            <a:extLst>
              <a:ext uri="{FF2B5EF4-FFF2-40B4-BE49-F238E27FC236}">
                <a16:creationId xmlns:a16="http://schemas.microsoft.com/office/drawing/2014/main" id="{AA2439A3-24E5-4EAE-8B2E-BA0DBBA314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FA119011-1C1E-4373-9993-D2A7E0D95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21011-DD97-40DE-9870-3870B0BF8BC7}" type="slidenum">
              <a:rPr lang="da-DK" smtClean="0"/>
              <a:t>‹nr.›</a:t>
            </a:fld>
            <a:endParaRPr lang="da-DK"/>
          </a:p>
        </p:txBody>
      </p:sp>
    </p:spTree>
    <p:extLst>
      <p:ext uri="{BB962C8B-B14F-4D97-AF65-F5344CB8AC3E}">
        <p14:creationId xmlns:p14="http://schemas.microsoft.com/office/powerpoint/2010/main" val="7039611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AD3767B9-848D-4EF6-AB23-31CE36C4A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DCE6AC60-0422-4F97-9A58-F67649062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6446BA8-A15B-4038-AD6E-52950B59CF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CEA7D-B48D-4FF3-A040-A2BD89B31D64}" type="datetimeFigureOut">
              <a:rPr lang="da-DK" smtClean="0"/>
              <a:t>12-12-2022</a:t>
            </a:fld>
            <a:endParaRPr lang="da-DK"/>
          </a:p>
        </p:txBody>
      </p:sp>
      <p:sp>
        <p:nvSpPr>
          <p:cNvPr id="5" name="Pladsholder til sidefod 4">
            <a:extLst>
              <a:ext uri="{FF2B5EF4-FFF2-40B4-BE49-F238E27FC236}">
                <a16:creationId xmlns:a16="http://schemas.microsoft.com/office/drawing/2014/main" id="{065BFDF6-CE84-4D03-9552-00766485F0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1A154823-71D5-4B4D-BAA6-9547B3BEDE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14E02-3780-4281-8C9B-A931134D20C1}" type="slidenum">
              <a:rPr lang="da-DK" smtClean="0"/>
              <a:t>‹nr.›</a:t>
            </a:fld>
            <a:endParaRPr lang="da-DK"/>
          </a:p>
        </p:txBody>
      </p:sp>
    </p:spTree>
    <p:extLst>
      <p:ext uri="{BB962C8B-B14F-4D97-AF65-F5344CB8AC3E}">
        <p14:creationId xmlns:p14="http://schemas.microsoft.com/office/powerpoint/2010/main" val="147378312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7.sv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ladsholder til billede 11" descr="Hænder, der samles i en cirkel">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el 2">
            <a:extLst>
              <a:ext uri="{FF2B5EF4-FFF2-40B4-BE49-F238E27FC236}">
                <a16:creationId xmlns:a16="http://schemas.microsoft.com/office/drawing/2014/main" id="{200B3D2B-613A-41BE-987D-E6A1324B456D}"/>
              </a:ext>
            </a:extLst>
          </p:cNvPr>
          <p:cNvSpPr>
            <a:spLocks noGrp="1"/>
          </p:cNvSpPr>
          <p:nvPr>
            <p:ph type="ctrTitle"/>
          </p:nvPr>
        </p:nvSpPr>
        <p:spPr>
          <a:xfrm>
            <a:off x="3200400" y="2516623"/>
            <a:ext cx="8991600" cy="1555725"/>
          </a:xfrm>
        </p:spPr>
        <p:txBody>
          <a:bodyPr rtlCol="0"/>
          <a:lstStyle/>
          <a:p>
            <a:r>
              <a:rPr lang="da-DK" sz="3200" dirty="0">
                <a:latin typeface="+mn-lt"/>
                <a:cs typeface="Arial" panose="020B0604020202020204" pitchFamily="34" charset="0"/>
              </a:rPr>
              <a:t>9. Semester projekt </a:t>
            </a:r>
            <a:endParaRPr lang="da-DK" sz="3200" dirty="0">
              <a:cs typeface="Arial" panose="020B0604020202020204" pitchFamily="34" charset="0"/>
            </a:endParaRPr>
          </a:p>
        </p:txBody>
      </p:sp>
      <p:sp>
        <p:nvSpPr>
          <p:cNvPr id="4" name="Undertitel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rtlCol="0"/>
          <a:lstStyle/>
          <a:p>
            <a:pPr rtl="0"/>
            <a:r>
              <a:rPr lang="da-DK" dirty="0"/>
              <a:t>Group 1</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FDFD1-8005-5640-1E6F-3EEE783D9D83}"/>
              </a:ext>
            </a:extLst>
          </p:cNvPr>
          <p:cNvSpPr>
            <a:spLocks noGrp="1"/>
          </p:cNvSpPr>
          <p:nvPr>
            <p:ph type="title"/>
          </p:nvPr>
        </p:nvSpPr>
        <p:spPr/>
        <p:txBody>
          <a:bodyPr/>
          <a:lstStyle/>
          <a:p>
            <a:r>
              <a:rPr lang="da-DK" dirty="0"/>
              <a:t>Videre arbejde med dette projekt: </a:t>
            </a:r>
            <a:endParaRPr lang="en-US" dirty="0"/>
          </a:p>
        </p:txBody>
      </p:sp>
      <p:sp>
        <p:nvSpPr>
          <p:cNvPr id="4" name="Pladsholder til tekst 3">
            <a:extLst>
              <a:ext uri="{FF2B5EF4-FFF2-40B4-BE49-F238E27FC236}">
                <a16:creationId xmlns:a16="http://schemas.microsoft.com/office/drawing/2014/main" id="{FC43D50F-E96B-D266-C532-CFA41B29E340}"/>
              </a:ext>
            </a:extLst>
          </p:cNvPr>
          <p:cNvSpPr>
            <a:spLocks noGrp="1"/>
          </p:cNvSpPr>
          <p:nvPr>
            <p:ph type="body" idx="1"/>
          </p:nvPr>
        </p:nvSpPr>
        <p:spPr/>
        <p:txBody>
          <a:bodyPr/>
          <a:lstStyle/>
          <a:p>
            <a:endParaRPr lang="da-DK" dirty="0"/>
          </a:p>
          <a:p>
            <a:r>
              <a:rPr lang="en-US" dirty="0" err="1"/>
              <a:t>Ubesvarede</a:t>
            </a:r>
            <a:r>
              <a:rPr lang="en-US" dirty="0"/>
              <a:t> </a:t>
            </a:r>
            <a:r>
              <a:rPr lang="en-US" dirty="0" err="1"/>
              <a:t>spørgsmål</a:t>
            </a:r>
            <a:endParaRPr lang="en-US" dirty="0"/>
          </a:p>
        </p:txBody>
      </p:sp>
      <p:sp>
        <p:nvSpPr>
          <p:cNvPr id="7" name="Pladsholder til indhold 6">
            <a:extLst>
              <a:ext uri="{FF2B5EF4-FFF2-40B4-BE49-F238E27FC236}">
                <a16:creationId xmlns:a16="http://schemas.microsoft.com/office/drawing/2014/main" id="{C777B303-2774-58D4-7D06-A43D43981AD5}"/>
              </a:ext>
            </a:extLst>
          </p:cNvPr>
          <p:cNvSpPr>
            <a:spLocks noGrp="1"/>
          </p:cNvSpPr>
          <p:nvPr>
            <p:ph sz="half" idx="2"/>
          </p:nvPr>
        </p:nvSpPr>
        <p:spPr/>
        <p:txBody>
          <a:bodyPr/>
          <a:lstStyle/>
          <a:p>
            <a:pPr lvl="1"/>
            <a:r>
              <a:rPr lang="da-DK" sz="1800" dirty="0">
                <a:solidFill>
                  <a:schemeClr val="tx1"/>
                </a:solidFill>
              </a:rPr>
              <a:t>Vi kan se det sidste </a:t>
            </a:r>
            <a:r>
              <a:rPr lang="da-DK" sz="1800" dirty="0" err="1">
                <a:solidFill>
                  <a:schemeClr val="tx1"/>
                </a:solidFill>
              </a:rPr>
              <a:t>spike</a:t>
            </a:r>
            <a:r>
              <a:rPr lang="da-DK" sz="1800" dirty="0">
                <a:solidFill>
                  <a:schemeClr val="tx1"/>
                </a:solidFill>
              </a:rPr>
              <a:t> i 2020Q1 ikke er med, den fulde effekt er sat til (af beskæftigelsesministeriet) først at være opnået 2 år efter udfasningen af det politiske tiltag (for mikro effekterne). Hvis det samme gælder for makro effekterne, får vi ikke den fulde effekt.</a:t>
            </a:r>
          </a:p>
          <a:p>
            <a:pPr lvl="1"/>
            <a:endParaRPr lang="da-DK" sz="1800" dirty="0">
              <a:solidFill>
                <a:schemeClr val="tx1"/>
              </a:solidFill>
            </a:endParaRPr>
          </a:p>
          <a:p>
            <a:pPr lvl="1"/>
            <a:r>
              <a:rPr lang="da-DK" sz="1800" dirty="0">
                <a:solidFill>
                  <a:schemeClr val="tx1"/>
                </a:solidFill>
              </a:rPr>
              <a:t>Den empiriske sammenhæng mellem den maximale dagpenge sats og løn. </a:t>
            </a:r>
          </a:p>
          <a:p>
            <a:pPr lvl="1"/>
            <a:endParaRPr lang="da-DK" dirty="0"/>
          </a:p>
          <a:p>
            <a:pPr lvl="1"/>
            <a:endParaRPr lang="da-DK" dirty="0"/>
          </a:p>
        </p:txBody>
      </p:sp>
      <p:sp>
        <p:nvSpPr>
          <p:cNvPr id="8" name="Pladsholder til tekst 7">
            <a:extLst>
              <a:ext uri="{FF2B5EF4-FFF2-40B4-BE49-F238E27FC236}">
                <a16:creationId xmlns:a16="http://schemas.microsoft.com/office/drawing/2014/main" id="{67199286-2F4B-CF05-213F-A00B34FA582B}"/>
              </a:ext>
            </a:extLst>
          </p:cNvPr>
          <p:cNvSpPr>
            <a:spLocks noGrp="1"/>
          </p:cNvSpPr>
          <p:nvPr>
            <p:ph type="body" sz="quarter" idx="3"/>
          </p:nvPr>
        </p:nvSpPr>
        <p:spPr/>
        <p:txBody>
          <a:bodyPr/>
          <a:lstStyle/>
          <a:p>
            <a:r>
              <a:rPr lang="da-DK" dirty="0"/>
              <a:t>Mulige løsninger </a:t>
            </a:r>
            <a:endParaRPr lang="en-US" dirty="0"/>
          </a:p>
        </p:txBody>
      </p:sp>
      <p:sp>
        <p:nvSpPr>
          <p:cNvPr id="9" name="Pladsholder til indhold 8">
            <a:extLst>
              <a:ext uri="{FF2B5EF4-FFF2-40B4-BE49-F238E27FC236}">
                <a16:creationId xmlns:a16="http://schemas.microsoft.com/office/drawing/2014/main" id="{D747B677-5338-7BEA-00DD-9ADC1E7B3A6A}"/>
              </a:ext>
            </a:extLst>
          </p:cNvPr>
          <p:cNvSpPr>
            <a:spLocks noGrp="1"/>
          </p:cNvSpPr>
          <p:nvPr>
            <p:ph sz="quarter" idx="4"/>
          </p:nvPr>
        </p:nvSpPr>
        <p:spPr/>
        <p:txBody>
          <a:bodyPr/>
          <a:lstStyle/>
          <a:p>
            <a:r>
              <a:rPr lang="da-DK" dirty="0" err="1">
                <a:solidFill>
                  <a:schemeClr val="tx1"/>
                </a:solidFill>
              </a:rPr>
              <a:t>Forecastning</a:t>
            </a:r>
            <a:r>
              <a:rPr lang="da-DK" dirty="0">
                <a:solidFill>
                  <a:schemeClr val="tx1"/>
                </a:solidFill>
              </a:rPr>
              <a:t> af modellen frem til 2025, derved kan den fulde effekt af tiltaget evalueres. </a:t>
            </a:r>
          </a:p>
          <a:p>
            <a:endParaRPr lang="da-DK" dirty="0">
              <a:solidFill>
                <a:schemeClr val="tx1"/>
              </a:solidFill>
            </a:endParaRPr>
          </a:p>
          <a:p>
            <a:endParaRPr lang="da-DK" dirty="0">
              <a:solidFill>
                <a:schemeClr val="tx1"/>
              </a:solidFill>
            </a:endParaRPr>
          </a:p>
          <a:p>
            <a:r>
              <a:rPr lang="en-US" dirty="0" err="1">
                <a:solidFill>
                  <a:schemeClr val="tx1"/>
                </a:solidFill>
              </a:rPr>
              <a:t>Estimering</a:t>
            </a:r>
            <a:r>
              <a:rPr lang="en-US" dirty="0">
                <a:solidFill>
                  <a:schemeClr val="tx1"/>
                </a:solidFill>
              </a:rPr>
              <a:t> </a:t>
            </a:r>
            <a:r>
              <a:rPr lang="en-US" dirty="0" err="1">
                <a:solidFill>
                  <a:schemeClr val="tx1"/>
                </a:solidFill>
              </a:rPr>
              <a:t>ved</a:t>
            </a:r>
            <a:r>
              <a:rPr lang="en-US" dirty="0">
                <a:solidFill>
                  <a:schemeClr val="tx1"/>
                </a:solidFill>
              </a:rPr>
              <a:t> </a:t>
            </a:r>
            <a:r>
              <a:rPr lang="en-US" dirty="0" err="1">
                <a:solidFill>
                  <a:schemeClr val="tx1"/>
                </a:solidFill>
              </a:rPr>
              <a:t>brug</a:t>
            </a:r>
            <a:r>
              <a:rPr lang="en-US" dirty="0">
                <a:solidFill>
                  <a:schemeClr val="tx1"/>
                </a:solidFill>
              </a:rPr>
              <a:t> </a:t>
            </a:r>
            <a:r>
              <a:rPr lang="en-US" dirty="0" err="1">
                <a:solidFill>
                  <a:schemeClr val="tx1"/>
                </a:solidFill>
              </a:rPr>
              <a:t>af</a:t>
            </a:r>
            <a:r>
              <a:rPr lang="en-US" dirty="0">
                <a:solidFill>
                  <a:schemeClr val="tx1"/>
                </a:solidFill>
              </a:rPr>
              <a:t> </a:t>
            </a:r>
            <a:r>
              <a:rPr lang="en-US" dirty="0" err="1">
                <a:solidFill>
                  <a:schemeClr val="tx1"/>
                </a:solidFill>
              </a:rPr>
              <a:t>kausale</a:t>
            </a:r>
            <a:r>
              <a:rPr lang="en-US" dirty="0">
                <a:solidFill>
                  <a:schemeClr val="tx1"/>
                </a:solidFill>
              </a:rPr>
              <a:t> </a:t>
            </a:r>
            <a:r>
              <a:rPr lang="en-US" dirty="0" err="1">
                <a:solidFill>
                  <a:schemeClr val="tx1"/>
                </a:solidFill>
              </a:rPr>
              <a:t>effekter</a:t>
            </a:r>
            <a:r>
              <a:rPr lang="en-US" dirty="0">
                <a:solidFill>
                  <a:schemeClr val="tx1"/>
                </a:solidFill>
              </a:rPr>
              <a:t>, </a:t>
            </a:r>
            <a:r>
              <a:rPr lang="en-US" dirty="0" err="1">
                <a:solidFill>
                  <a:schemeClr val="tx1"/>
                </a:solidFill>
              </a:rPr>
              <a:t>muligvis</a:t>
            </a:r>
            <a:r>
              <a:rPr lang="en-US" dirty="0">
                <a:solidFill>
                  <a:schemeClr val="tx1"/>
                </a:solidFill>
              </a:rPr>
              <a:t> same </a:t>
            </a:r>
            <a:r>
              <a:rPr lang="en-US" dirty="0" err="1">
                <a:solidFill>
                  <a:schemeClr val="tx1"/>
                </a:solidFill>
              </a:rPr>
              <a:t>fremgangsmetode</a:t>
            </a:r>
            <a:r>
              <a:rPr lang="en-US" dirty="0">
                <a:solidFill>
                  <a:schemeClr val="tx1"/>
                </a:solidFill>
              </a:rPr>
              <a:t> </a:t>
            </a:r>
            <a:r>
              <a:rPr lang="en-US" dirty="0" err="1">
                <a:solidFill>
                  <a:schemeClr val="tx1"/>
                </a:solidFill>
              </a:rPr>
              <a:t>som</a:t>
            </a:r>
            <a:r>
              <a:rPr lang="en-US" dirty="0">
                <a:solidFill>
                  <a:schemeClr val="tx1"/>
                </a:solidFill>
              </a:rPr>
              <a:t> </a:t>
            </a:r>
            <a:r>
              <a:rPr lang="en-US" sz="1800" dirty="0">
                <a:solidFill>
                  <a:schemeClr val="tx1"/>
                </a:solidFill>
                <a:effectLst/>
                <a:ea typeface="Calibri" panose="020F0502020204030204" pitchFamily="34" charset="0"/>
              </a:rPr>
              <a:t>Fredriksson &amp; </a:t>
            </a:r>
            <a:r>
              <a:rPr lang="en-US" sz="1800" dirty="0" err="1">
                <a:solidFill>
                  <a:schemeClr val="tx1"/>
                </a:solidFill>
                <a:effectLst/>
                <a:ea typeface="Calibri" panose="020F0502020204030204" pitchFamily="34" charset="0"/>
              </a:rPr>
              <a:t>Söderström</a:t>
            </a:r>
            <a:r>
              <a:rPr lang="en-US" sz="1800" dirty="0">
                <a:solidFill>
                  <a:schemeClr val="tx1"/>
                </a:solidFill>
                <a:effectLst/>
                <a:ea typeface="Calibri" panose="020F0502020204030204" pitchFamily="34" charset="0"/>
              </a:rPr>
              <a:t> (2020)</a:t>
            </a:r>
            <a:r>
              <a:rPr lang="en-US" dirty="0">
                <a:solidFill>
                  <a:schemeClr val="tx1"/>
                </a:solidFill>
              </a:rPr>
              <a:t> . </a:t>
            </a:r>
          </a:p>
        </p:txBody>
      </p:sp>
      <p:sp>
        <p:nvSpPr>
          <p:cNvPr id="5" name="Pladsholder til sidefod 4">
            <a:extLst>
              <a:ext uri="{FF2B5EF4-FFF2-40B4-BE49-F238E27FC236}">
                <a16:creationId xmlns:a16="http://schemas.microsoft.com/office/drawing/2014/main" id="{8697695B-2EAD-31D5-08DD-39210884AC5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477EA8CD-96CC-B473-71E2-218BA3929F51}"/>
              </a:ext>
            </a:extLst>
          </p:cNvPr>
          <p:cNvSpPr>
            <a:spLocks noGrp="1"/>
          </p:cNvSpPr>
          <p:nvPr>
            <p:ph type="sldNum" sz="quarter" idx="12"/>
          </p:nvPr>
        </p:nvSpPr>
        <p:spPr/>
        <p:txBody>
          <a:bodyPr/>
          <a:lstStyle/>
          <a:p>
            <a:fld id="{7D821011-DD97-40DE-9870-3870B0BF8BC7}" type="slidenum">
              <a:rPr lang="da-DK" smtClean="0"/>
              <a:t>10</a:t>
            </a:fld>
            <a:endParaRPr lang="da-DK"/>
          </a:p>
        </p:txBody>
      </p:sp>
    </p:spTree>
    <p:extLst>
      <p:ext uri="{BB962C8B-B14F-4D97-AF65-F5344CB8AC3E}">
        <p14:creationId xmlns:p14="http://schemas.microsoft.com/office/powerpoint/2010/main" val="150661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ladsholder til billede 31" descr="klappen i hænderne">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4" name="Titel 13">
            <a:extLst>
              <a:ext uri="{FF2B5EF4-FFF2-40B4-BE49-F238E27FC236}">
                <a16:creationId xmlns:a16="http://schemas.microsoft.com/office/drawing/2014/main" id="{6C38D7A9-9299-4108-BB08-026F4B9CAE7B}"/>
              </a:ext>
            </a:extLst>
          </p:cNvPr>
          <p:cNvSpPr>
            <a:spLocks noGrp="1"/>
          </p:cNvSpPr>
          <p:nvPr>
            <p:ph type="ctrTitle"/>
          </p:nvPr>
        </p:nvSpPr>
        <p:spPr/>
        <p:txBody>
          <a:bodyPr rtlCol="0"/>
          <a:lstStyle/>
          <a:p>
            <a:pPr rtl="0"/>
            <a:r>
              <a:rPr lang="da-DK" dirty="0" err="1"/>
              <a:t>Thanks</a:t>
            </a:r>
            <a:endParaRPr lang="da-DK" dirty="0"/>
          </a:p>
        </p:txBody>
      </p:sp>
      <p:sp>
        <p:nvSpPr>
          <p:cNvPr id="4" name="Pladsholder til tekst 3">
            <a:extLst>
              <a:ext uri="{FF2B5EF4-FFF2-40B4-BE49-F238E27FC236}">
                <a16:creationId xmlns:a16="http://schemas.microsoft.com/office/drawing/2014/main" id="{60828E04-9C2A-4859-8050-C2DF67A249CB}"/>
              </a:ext>
            </a:extLst>
          </p:cNvPr>
          <p:cNvSpPr>
            <a:spLocks noGrp="1"/>
          </p:cNvSpPr>
          <p:nvPr>
            <p:ph type="body" sz="quarter" idx="15"/>
          </p:nvPr>
        </p:nvSpPr>
        <p:spPr>
          <a:xfrm>
            <a:off x="8458200" y="3957705"/>
            <a:ext cx="2910342" cy="316800"/>
          </a:xfrm>
        </p:spPr>
        <p:txBody>
          <a:bodyPr rtlCol="0"/>
          <a:lstStyle/>
          <a:p>
            <a:pPr rtl="0"/>
            <a:r>
              <a:rPr lang="da-DK" sz="1800" dirty="0"/>
              <a:t>Simon Fløj Thomsen</a:t>
            </a:r>
          </a:p>
        </p:txBody>
      </p:sp>
      <p:pic>
        <p:nvPicPr>
          <p:cNvPr id="8" name="Grafik 7" descr="Bruger" title="Ikon – oplægsholderens navn">
            <a:extLst>
              <a:ext uri="{FF2B5EF4-FFF2-40B4-BE49-F238E27FC236}">
                <a16:creationId xmlns:a16="http://schemas.microsoft.com/office/drawing/2014/main" id="{111541C4-DB03-4E53-994D-499C7D73C4DF}"/>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485495" y="4006655"/>
            <a:ext cx="218900" cy="218900"/>
          </a:xfrm>
          <a:prstGeom prst="rect">
            <a:avLst/>
          </a:prstGeom>
        </p:spPr>
      </p:pic>
      <p:sp>
        <p:nvSpPr>
          <p:cNvPr id="12" name="Pladsholder til slidenummer 11">
            <a:extLst>
              <a:ext uri="{FF2B5EF4-FFF2-40B4-BE49-F238E27FC236}">
                <a16:creationId xmlns:a16="http://schemas.microsoft.com/office/drawing/2014/main" id="{91814EC9-246A-4C6E-941E-5774FE72F08E}"/>
              </a:ext>
            </a:extLst>
          </p:cNvPr>
          <p:cNvSpPr>
            <a:spLocks noGrp="1"/>
          </p:cNvSpPr>
          <p:nvPr>
            <p:ph type="sldNum" sz="quarter" idx="20"/>
          </p:nvPr>
        </p:nvSpPr>
        <p:spPr/>
        <p:txBody>
          <a:bodyPr rtlCol="0"/>
          <a:lstStyle/>
          <a:p>
            <a:pPr rtl="0"/>
            <a:fld id="{19B51A1E-902D-48AF-9020-955120F399B6}" type="slidenum">
              <a:rPr lang="da-DK" smtClean="0"/>
              <a:pPr rtl="0"/>
              <a:t>11</a:t>
            </a:fld>
            <a:endParaRPr lang="da-DK"/>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Pladsholder til billede 10" descr="Skrivebord med computer, telefon, bøger m.m.">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el 2">
            <a:extLst>
              <a:ext uri="{FF2B5EF4-FFF2-40B4-BE49-F238E27FC236}">
                <a16:creationId xmlns:a16="http://schemas.microsoft.com/office/drawing/2014/main" id="{200B3D2B-613A-41BE-987D-E6A1324B456D}"/>
              </a:ext>
            </a:extLst>
          </p:cNvPr>
          <p:cNvSpPr>
            <a:spLocks noGrp="1"/>
          </p:cNvSpPr>
          <p:nvPr>
            <p:ph type="ctrTitle"/>
          </p:nvPr>
        </p:nvSpPr>
        <p:spPr>
          <a:xfrm>
            <a:off x="6235700" y="1480842"/>
            <a:ext cx="5956300" cy="979137"/>
          </a:xfrm>
        </p:spPr>
        <p:txBody>
          <a:bodyPr rtlCol="0"/>
          <a:lstStyle/>
          <a:p>
            <a:pPr rtl="0"/>
            <a:r>
              <a:rPr lang="da-DK" sz="5900" dirty="0"/>
              <a:t>Intro  </a:t>
            </a:r>
          </a:p>
        </p:txBody>
      </p:sp>
      <p:sp>
        <p:nvSpPr>
          <p:cNvPr id="14" name="Pladsholder til tekst 13">
            <a:extLst>
              <a:ext uri="{FF2B5EF4-FFF2-40B4-BE49-F238E27FC236}">
                <a16:creationId xmlns:a16="http://schemas.microsoft.com/office/drawing/2014/main" id="{F278402B-CA7D-4F5B-B3FA-ED74AB3CFB6C}"/>
              </a:ext>
            </a:extLst>
          </p:cNvPr>
          <p:cNvSpPr>
            <a:spLocks noGrp="1"/>
          </p:cNvSpPr>
          <p:nvPr>
            <p:ph type="body" sz="quarter" idx="13"/>
          </p:nvPr>
        </p:nvSpPr>
        <p:spPr>
          <a:xfrm>
            <a:off x="6235700" y="2459980"/>
            <a:ext cx="5956300" cy="2775568"/>
          </a:xfrm>
        </p:spPr>
        <p:txBody>
          <a:bodyPr vert="horz" lIns="180000" tIns="180000" rIns="252000" bIns="180000" rtlCol="0" anchor="t">
            <a:noAutofit/>
          </a:bodyPr>
          <a:lstStyle/>
          <a:p>
            <a:r>
              <a:rPr lang="en-US" sz="2400" dirty="0" err="1">
                <a:solidFill>
                  <a:schemeClr val="accent1"/>
                </a:solidFill>
              </a:rPr>
              <a:t>Hovedpunkter</a:t>
            </a:r>
            <a:endParaRPr lang="en-US" sz="2400" dirty="0">
              <a:solidFill>
                <a:schemeClr val="accent1"/>
              </a:solidFill>
            </a:endParaRPr>
          </a:p>
          <a:p>
            <a:r>
              <a:rPr lang="da-DK" sz="2400" dirty="0">
                <a:sym typeface="Wingdings" panose="05000000000000000000" pitchFamily="2" charset="2"/>
              </a:rPr>
              <a:t>Projektets bidrag</a:t>
            </a:r>
          </a:p>
          <a:p>
            <a:r>
              <a:rPr lang="da-DK" sz="2400" dirty="0"/>
              <a:t>Mekanismerne bag </a:t>
            </a:r>
            <a:r>
              <a:rPr lang="en-US" sz="2400" dirty="0" err="1"/>
              <a:t>løn-kanalen</a:t>
            </a:r>
            <a:endParaRPr lang="en-US" sz="2400" dirty="0"/>
          </a:p>
          <a:p>
            <a:r>
              <a:rPr lang="da-DK" sz="2400" dirty="0"/>
              <a:t>Fremtidigt</a:t>
            </a:r>
            <a:r>
              <a:rPr lang="en-US" sz="2400" dirty="0"/>
              <a:t> </a:t>
            </a:r>
            <a:r>
              <a:rPr lang="en-US" sz="2400" dirty="0" err="1"/>
              <a:t>arbejde</a:t>
            </a:r>
            <a:r>
              <a:rPr lang="en-US" sz="2400" dirty="0"/>
              <a:t> </a:t>
            </a:r>
          </a:p>
        </p:txBody>
      </p:sp>
      <p:sp>
        <p:nvSpPr>
          <p:cNvPr id="5" name="Pladsholder til slidenumm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rtlCol="0"/>
          <a:lstStyle/>
          <a:p>
            <a:pPr rtl="0"/>
            <a:fld id="{19B51A1E-902D-48AF-9020-955120F399B6}" type="slidenum">
              <a:rPr lang="da-DK" smtClean="0"/>
              <a:pPr rtl="0"/>
              <a:t>2</a:t>
            </a:fld>
            <a:endParaRPr lang="da-DK" dirty="0"/>
          </a:p>
        </p:txBody>
      </p:sp>
    </p:spTree>
    <p:extLst>
      <p:ext uri="{BB962C8B-B14F-4D97-AF65-F5344CB8AC3E}">
        <p14:creationId xmlns:p14="http://schemas.microsoft.com/office/powerpoint/2010/main" val="40916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FC9F43-890E-482A-B5FC-E30FE364C7C4}"/>
              </a:ext>
            </a:extLst>
          </p:cNvPr>
          <p:cNvSpPr>
            <a:spLocks noGrp="1"/>
          </p:cNvSpPr>
          <p:nvPr>
            <p:ph type="title"/>
          </p:nvPr>
        </p:nvSpPr>
        <p:spPr/>
        <p:txBody>
          <a:bodyPr/>
          <a:lstStyle/>
          <a:p>
            <a:r>
              <a:rPr lang="en-US" dirty="0" err="1"/>
              <a:t>Projektets</a:t>
            </a:r>
            <a:r>
              <a:rPr lang="en-US" dirty="0"/>
              <a:t> </a:t>
            </a:r>
            <a:r>
              <a:rPr lang="en-US" dirty="0" err="1"/>
              <a:t>bidrag</a:t>
            </a:r>
            <a:endParaRPr lang="en-US" dirty="0"/>
          </a:p>
        </p:txBody>
      </p:sp>
      <p:sp>
        <p:nvSpPr>
          <p:cNvPr id="3" name="Pladsholder til tekst 2">
            <a:extLst>
              <a:ext uri="{FF2B5EF4-FFF2-40B4-BE49-F238E27FC236}">
                <a16:creationId xmlns:a16="http://schemas.microsoft.com/office/drawing/2014/main" id="{3A477975-87F6-4FD1-A412-E4E876B7AD3F}"/>
              </a:ext>
            </a:extLst>
          </p:cNvPr>
          <p:cNvSpPr>
            <a:spLocks noGrp="1"/>
          </p:cNvSpPr>
          <p:nvPr>
            <p:ph type="body" sz="quarter" idx="32"/>
          </p:nvPr>
        </p:nvSpPr>
        <p:spPr/>
        <p:txBody>
          <a:bodyPr/>
          <a:lstStyle/>
          <a:p>
            <a:r>
              <a:rPr lang="da-DK" dirty="0">
                <a:solidFill>
                  <a:schemeClr val="accent1"/>
                </a:solidFill>
              </a:rPr>
              <a:t>H</a:t>
            </a:r>
            <a:r>
              <a:rPr lang="en-US" dirty="0" err="1">
                <a:solidFill>
                  <a:schemeClr val="accent1"/>
                </a:solidFill>
              </a:rPr>
              <a:t>vad</a:t>
            </a:r>
            <a:r>
              <a:rPr lang="en-US" dirty="0">
                <a:solidFill>
                  <a:schemeClr val="accent1"/>
                </a:solidFill>
              </a:rPr>
              <a:t> </a:t>
            </a:r>
            <a:r>
              <a:rPr lang="en-US" dirty="0" err="1">
                <a:solidFill>
                  <a:schemeClr val="accent1"/>
                </a:solidFill>
              </a:rPr>
              <a:t>bidrager</a:t>
            </a:r>
            <a:r>
              <a:rPr lang="en-US" dirty="0">
                <a:solidFill>
                  <a:schemeClr val="accent1"/>
                </a:solidFill>
              </a:rPr>
              <a:t> </a:t>
            </a:r>
            <a:r>
              <a:rPr lang="en-US" dirty="0" err="1">
                <a:solidFill>
                  <a:schemeClr val="accent1"/>
                </a:solidFill>
              </a:rPr>
              <a:t>dette</a:t>
            </a:r>
            <a:r>
              <a:rPr lang="en-US" dirty="0">
                <a:solidFill>
                  <a:schemeClr val="accent1"/>
                </a:solidFill>
              </a:rPr>
              <a:t> </a:t>
            </a:r>
            <a:r>
              <a:rPr lang="en-US" dirty="0" err="1">
                <a:solidFill>
                  <a:schemeClr val="accent1"/>
                </a:solidFill>
              </a:rPr>
              <a:t>projekt</a:t>
            </a:r>
            <a:r>
              <a:rPr lang="en-US" dirty="0">
                <a:solidFill>
                  <a:schemeClr val="accent1"/>
                </a:solidFill>
              </a:rPr>
              <a:t> med </a:t>
            </a:r>
          </a:p>
        </p:txBody>
      </p:sp>
      <p:sp>
        <p:nvSpPr>
          <p:cNvPr id="4" name="Pladsholder til tekst 3">
            <a:extLst>
              <a:ext uri="{FF2B5EF4-FFF2-40B4-BE49-F238E27FC236}">
                <a16:creationId xmlns:a16="http://schemas.microsoft.com/office/drawing/2014/main" id="{5B130C14-F8A8-4645-96D8-6048BDEDA19C}"/>
              </a:ext>
            </a:extLst>
          </p:cNvPr>
          <p:cNvSpPr>
            <a:spLocks noGrp="1"/>
          </p:cNvSpPr>
          <p:nvPr>
            <p:ph type="body" idx="1"/>
          </p:nvPr>
        </p:nvSpPr>
        <p:spPr/>
        <p:txBody>
          <a:bodyPr/>
          <a:lstStyle/>
          <a:p>
            <a:r>
              <a:rPr lang="en-US" dirty="0" err="1"/>
              <a:t>Ønsket</a:t>
            </a:r>
            <a:r>
              <a:rPr lang="en-US" dirty="0"/>
              <a:t> </a:t>
            </a:r>
            <a:r>
              <a:rPr lang="en-US" dirty="0" err="1"/>
              <a:t>bidrag</a:t>
            </a:r>
            <a:r>
              <a:rPr lang="en-US" dirty="0"/>
              <a:t> </a:t>
            </a:r>
          </a:p>
        </p:txBody>
      </p:sp>
      <p:sp>
        <p:nvSpPr>
          <p:cNvPr id="5" name="Pladsholder til indhold 4">
            <a:extLst>
              <a:ext uri="{FF2B5EF4-FFF2-40B4-BE49-F238E27FC236}">
                <a16:creationId xmlns:a16="http://schemas.microsoft.com/office/drawing/2014/main" id="{60794C78-9297-4CD0-9828-8EE8CCE1E2E9}"/>
              </a:ext>
            </a:extLst>
          </p:cNvPr>
          <p:cNvSpPr>
            <a:spLocks noGrp="1"/>
          </p:cNvSpPr>
          <p:nvPr>
            <p:ph sz="half" idx="2"/>
          </p:nvPr>
        </p:nvSpPr>
        <p:spPr/>
        <p:txBody>
          <a:bodyPr/>
          <a:lstStyle/>
          <a:p>
            <a:pPr marL="342900" indent="-342900">
              <a:buFont typeface="+mj-lt"/>
              <a:buAutoNum type="arabicPeriod"/>
            </a:pPr>
            <a:endParaRPr lang="da-DK" dirty="0"/>
          </a:p>
          <a:p>
            <a:pPr marL="342900" indent="-342900">
              <a:buFont typeface="+mj-lt"/>
              <a:buAutoNum type="arabicPeriod"/>
            </a:pPr>
            <a:r>
              <a:rPr lang="da-DK" dirty="0"/>
              <a:t>Inkludering af det danske dagpenge program i en empirisk SFC-model for Danmark. </a:t>
            </a:r>
          </a:p>
          <a:p>
            <a:pPr marL="342900" indent="-342900">
              <a:buFont typeface="+mj-lt"/>
              <a:buAutoNum type="arabicPeriod"/>
            </a:pPr>
            <a:endParaRPr lang="da-DK" dirty="0"/>
          </a:p>
          <a:p>
            <a:pPr marL="342900" indent="-342900">
              <a:buFont typeface="+mj-lt"/>
              <a:buAutoNum type="arabicPeriod"/>
            </a:pPr>
            <a:r>
              <a:rPr lang="da-DK" dirty="0"/>
              <a:t>Estimer forholdet mellem mikro elasticiteten og makro elasticiteten for dagpenge satsen på arbejdsløshed i Danmark. </a:t>
            </a:r>
          </a:p>
          <a:p>
            <a:pPr marL="342900" indent="-342900">
              <a:buFont typeface="+mj-lt"/>
              <a:buAutoNum type="arabicPeriod"/>
            </a:pPr>
            <a:endParaRPr lang="da-DK" dirty="0"/>
          </a:p>
          <a:p>
            <a:pPr marL="342900" indent="-342900">
              <a:buFont typeface="+mj-lt"/>
              <a:buAutoNum type="arabicPeriod"/>
            </a:pPr>
            <a:r>
              <a:rPr lang="da-DK" dirty="0"/>
              <a:t>En </a:t>
            </a:r>
            <a:r>
              <a:rPr lang="da-DK" dirty="0" err="1"/>
              <a:t>counter</a:t>
            </a:r>
            <a:r>
              <a:rPr lang="da-DK" dirty="0"/>
              <a:t> faktisk analyse der gør det muligt at evaluere beslutningen om at lave et fradrag i stats regulerings procenten. (Hoved spørgsmål)</a:t>
            </a:r>
          </a:p>
          <a:p>
            <a:pPr marL="342900" indent="-342900">
              <a:buFont typeface="+mj-lt"/>
              <a:buAutoNum type="arabicPeriod"/>
            </a:pPr>
            <a:endParaRPr lang="da-DK" dirty="0"/>
          </a:p>
        </p:txBody>
      </p:sp>
      <p:sp>
        <p:nvSpPr>
          <p:cNvPr id="6" name="Pladsholder til tekst 5">
            <a:extLst>
              <a:ext uri="{FF2B5EF4-FFF2-40B4-BE49-F238E27FC236}">
                <a16:creationId xmlns:a16="http://schemas.microsoft.com/office/drawing/2014/main" id="{6114B11E-884C-42AB-90F6-40C722924845}"/>
              </a:ext>
            </a:extLst>
          </p:cNvPr>
          <p:cNvSpPr>
            <a:spLocks noGrp="1"/>
          </p:cNvSpPr>
          <p:nvPr>
            <p:ph type="body" sz="quarter" idx="13"/>
          </p:nvPr>
        </p:nvSpPr>
        <p:spPr/>
        <p:txBody>
          <a:bodyPr/>
          <a:lstStyle/>
          <a:p>
            <a:r>
              <a:rPr lang="en-US" dirty="0" err="1"/>
              <a:t>Resultat</a:t>
            </a:r>
            <a:endParaRPr lang="en-US" dirty="0"/>
          </a:p>
        </p:txBody>
      </p:sp>
      <p:sp>
        <p:nvSpPr>
          <p:cNvPr id="7" name="Pladsholder til tekst 6">
            <a:extLst>
              <a:ext uri="{FF2B5EF4-FFF2-40B4-BE49-F238E27FC236}">
                <a16:creationId xmlns:a16="http://schemas.microsoft.com/office/drawing/2014/main" id="{6B3B8907-6084-474A-B64A-93E158CCBE1F}"/>
              </a:ext>
            </a:extLst>
          </p:cNvPr>
          <p:cNvSpPr>
            <a:spLocks noGrp="1"/>
          </p:cNvSpPr>
          <p:nvPr>
            <p:ph type="body" sz="quarter" idx="12"/>
          </p:nvPr>
        </p:nvSpPr>
        <p:spPr/>
        <p:txBody>
          <a:bodyPr/>
          <a:lstStyle/>
          <a:p>
            <a:pPr marL="0" indent="0">
              <a:buNone/>
            </a:pPr>
            <a:endParaRPr lang="da-DK" dirty="0"/>
          </a:p>
          <a:p>
            <a:pPr marL="342900" indent="-342900">
              <a:buFont typeface="+mj-lt"/>
              <a:buAutoNum type="arabicPeriod"/>
            </a:pPr>
            <a:r>
              <a:rPr lang="da-DK" sz="1600" dirty="0"/>
              <a:t>Baseret på den danske SFC-model på kvartal data udviklet af Byrialsen et al. (2022) introduceres dagpenge systemet. </a:t>
            </a:r>
          </a:p>
          <a:p>
            <a:pPr marL="619125" lvl="1" indent="-342900"/>
            <a:r>
              <a:rPr lang="da-DK" sz="1400" dirty="0"/>
              <a:t>Med udgangspunkt i den Maximale dagpenge sats for bedst at fange effekten af reguleringen. </a:t>
            </a:r>
          </a:p>
          <a:p>
            <a:pPr marL="342900" indent="-342900">
              <a:buFont typeface="+mj-lt"/>
              <a:buAutoNum type="arabicPeriod"/>
            </a:pPr>
            <a:r>
              <a:rPr lang="da-DK" sz="1600" dirty="0"/>
              <a:t>Her finder vi en mikro elasticitet på 0.51 og en makro elasticitet på 0.87.</a:t>
            </a:r>
          </a:p>
          <a:p>
            <a:pPr marL="619125" lvl="1" indent="-342900"/>
            <a:r>
              <a:rPr lang="da-DK" sz="1400" dirty="0"/>
              <a:t>Mikro elasticitet baseret på: Dagpenge modellen, samt nyere litteratur.</a:t>
            </a:r>
          </a:p>
          <a:p>
            <a:pPr marL="619125" lvl="1" indent="-342900"/>
            <a:r>
              <a:rPr lang="da-DK" sz="1400" dirty="0"/>
              <a:t>Makro elasticitet baseret på: SFC-model anvendt i dette projekt + Mikro elasticitet. </a:t>
            </a:r>
          </a:p>
          <a:p>
            <a:pPr marL="342900" indent="-342900">
              <a:buFont typeface="+mj-lt"/>
              <a:buAutoNum type="arabicPeriod"/>
            </a:pPr>
            <a:r>
              <a:rPr lang="da-DK" sz="1600" dirty="0"/>
              <a:t>Her burger vi </a:t>
            </a:r>
            <a:r>
              <a:rPr lang="da-DK" sz="1600" dirty="0" err="1"/>
              <a:t>Baily-Chetty</a:t>
            </a:r>
            <a:r>
              <a:rPr lang="da-DK" sz="1600" dirty="0"/>
              <a:t> funktionen til at evaluere 3 cases: </a:t>
            </a:r>
          </a:p>
          <a:p>
            <a:pPr marL="619125" lvl="1" indent="-342900"/>
            <a:r>
              <a:rPr lang="da-DK" sz="1400" dirty="0"/>
              <a:t>Case 1: Set fra </a:t>
            </a:r>
            <a:r>
              <a:rPr lang="da-DK" sz="1400" dirty="0" err="1"/>
              <a:t>fag-foreningernes</a:t>
            </a:r>
            <a:r>
              <a:rPr lang="da-DK" sz="1400" dirty="0"/>
              <a:t> synspunkt	</a:t>
            </a:r>
          </a:p>
          <a:p>
            <a:pPr marL="619125" lvl="1" indent="-342900"/>
            <a:r>
              <a:rPr lang="da-DK" sz="1400" dirty="0"/>
              <a:t>Case2: Set fra dagpenge kommissionens synspunkt</a:t>
            </a:r>
          </a:p>
          <a:p>
            <a:pPr marL="619125" lvl="1" indent="-342900"/>
            <a:r>
              <a:rPr lang="da-DK" sz="1400" dirty="0"/>
              <a:t>Case3: Set fra dette projekts synspunkt</a:t>
            </a:r>
          </a:p>
        </p:txBody>
      </p:sp>
      <p:sp>
        <p:nvSpPr>
          <p:cNvPr id="8" name="Pladsholder til sidefod 7">
            <a:extLst>
              <a:ext uri="{FF2B5EF4-FFF2-40B4-BE49-F238E27FC236}">
                <a16:creationId xmlns:a16="http://schemas.microsoft.com/office/drawing/2014/main" id="{03B47E77-9B1C-412E-8163-73B14A425295}"/>
              </a:ext>
            </a:extLst>
          </p:cNvPr>
          <p:cNvSpPr>
            <a:spLocks noGrp="1"/>
          </p:cNvSpPr>
          <p:nvPr>
            <p:ph type="ftr" sz="quarter" idx="14"/>
          </p:nvPr>
        </p:nvSpPr>
        <p:spPr/>
        <p:txBody>
          <a:bodyPr/>
          <a:lstStyle/>
          <a:p>
            <a:pPr rtl="0"/>
            <a:r>
              <a:rPr lang="da-DK" noProof="0" dirty="0"/>
              <a:t>Tilføj en sidefod</a:t>
            </a:r>
          </a:p>
        </p:txBody>
      </p:sp>
      <p:sp>
        <p:nvSpPr>
          <p:cNvPr id="9" name="Pladsholder til slidenummer 8">
            <a:extLst>
              <a:ext uri="{FF2B5EF4-FFF2-40B4-BE49-F238E27FC236}">
                <a16:creationId xmlns:a16="http://schemas.microsoft.com/office/drawing/2014/main" id="{17A74557-B9C8-4604-B81C-62AC873304C8}"/>
              </a:ext>
            </a:extLst>
          </p:cNvPr>
          <p:cNvSpPr>
            <a:spLocks noGrp="1"/>
          </p:cNvSpPr>
          <p:nvPr>
            <p:ph type="sldNum" sz="quarter" idx="33"/>
          </p:nvPr>
        </p:nvSpPr>
        <p:spPr/>
        <p:txBody>
          <a:bodyPr/>
          <a:lstStyle/>
          <a:p>
            <a:pPr rtl="0"/>
            <a:fld id="{19B51A1E-902D-48AF-9020-955120F399B6}" type="slidenum">
              <a:rPr lang="da-DK" noProof="0" smtClean="0"/>
              <a:pPr rtl="0"/>
              <a:t>3</a:t>
            </a:fld>
            <a:endParaRPr lang="da-DK" noProof="0" dirty="0"/>
          </a:p>
        </p:txBody>
      </p:sp>
      <p:pic>
        <p:nvPicPr>
          <p:cNvPr id="10" name="Billede 8" descr="Et billede, der indeholder kvinde, sort, hvid, opbevarer&#10;&#10;Beskrivelsen er genereret automatisk">
            <a:extLst>
              <a:ext uri="{FF2B5EF4-FFF2-40B4-BE49-F238E27FC236}">
                <a16:creationId xmlns:a16="http://schemas.microsoft.com/office/drawing/2014/main" id="{6A240615-7F01-45EF-B009-9CCF2F233394}"/>
              </a:ext>
            </a:extLst>
          </p:cNvPr>
          <p:cNvPicPr>
            <a:picLocks noChangeAspect="1"/>
          </p:cNvPicPr>
          <p:nvPr/>
        </p:nvPicPr>
        <p:blipFill>
          <a:blip r:embed="rId3"/>
          <a:stretch>
            <a:fillRect/>
          </a:stretch>
        </p:blipFill>
        <p:spPr>
          <a:xfrm>
            <a:off x="10411447" y="239806"/>
            <a:ext cx="1780553" cy="1780553"/>
          </a:xfrm>
          <a:prstGeom prst="rect">
            <a:avLst/>
          </a:prstGeom>
          <a:noFill/>
        </p:spPr>
      </p:pic>
    </p:spTree>
    <p:extLst>
      <p:ext uri="{BB962C8B-B14F-4D97-AF65-F5344CB8AC3E}">
        <p14:creationId xmlns:p14="http://schemas.microsoft.com/office/powerpoint/2010/main" val="15084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EA5C2B-B835-4353-8CF7-60F53F3739E0}"/>
              </a:ext>
            </a:extLst>
          </p:cNvPr>
          <p:cNvSpPr>
            <a:spLocks noGrp="1"/>
          </p:cNvSpPr>
          <p:nvPr>
            <p:ph type="title"/>
          </p:nvPr>
        </p:nvSpPr>
        <p:spPr/>
        <p:txBody>
          <a:bodyPr/>
          <a:lstStyle/>
          <a:p>
            <a:r>
              <a:rPr lang="da-DK" sz="2400" dirty="0"/>
              <a:t>Mekanismer bag løn-kanalen</a:t>
            </a:r>
          </a:p>
        </p:txBody>
      </p:sp>
      <p:sp>
        <p:nvSpPr>
          <p:cNvPr id="3" name="Pladsholder til tekst 2">
            <a:extLst>
              <a:ext uri="{FF2B5EF4-FFF2-40B4-BE49-F238E27FC236}">
                <a16:creationId xmlns:a16="http://schemas.microsoft.com/office/drawing/2014/main" id="{AE122F52-49A6-4CB0-92A1-F18A35BF616F}"/>
              </a:ext>
            </a:extLst>
          </p:cNvPr>
          <p:cNvSpPr>
            <a:spLocks noGrp="1"/>
          </p:cNvSpPr>
          <p:nvPr>
            <p:ph type="body" sz="half" idx="2"/>
          </p:nvPr>
        </p:nvSpPr>
        <p:spPr>
          <a:xfrm>
            <a:off x="839789" y="2057400"/>
            <a:ext cx="3543026" cy="3811588"/>
          </a:xfrm>
        </p:spPr>
        <p:txBody>
          <a:bodyPr/>
          <a:lstStyle/>
          <a:p>
            <a:endParaRPr lang="da-DK" dirty="0">
              <a:solidFill>
                <a:schemeClr val="accent1"/>
              </a:solidFill>
            </a:endParaRPr>
          </a:p>
          <a:p>
            <a:endParaRPr lang="da-DK" dirty="0">
              <a:solidFill>
                <a:schemeClr val="accent1"/>
              </a:solidFill>
            </a:endParaRPr>
          </a:p>
          <a:p>
            <a:pPr marL="285750" indent="-285750">
              <a:buFont typeface="Arial" panose="020B0604020202020204" pitchFamily="34" charset="0"/>
              <a:buChar char="•"/>
            </a:pPr>
            <a:r>
              <a:rPr lang="da-DK" dirty="0">
                <a:solidFill>
                  <a:schemeClr val="tx1"/>
                </a:solidFill>
              </a:rPr>
              <a:t>Hvorfor holder vi os ikke over de 42% når det er målet?</a:t>
            </a:r>
          </a:p>
          <a:p>
            <a:pPr marL="285750" indent="-285750">
              <a:buFont typeface="Arial" panose="020B0604020202020204" pitchFamily="34" charset="0"/>
              <a:buChar char="•"/>
            </a:pPr>
            <a:endParaRPr lang="da-DK" dirty="0">
              <a:solidFill>
                <a:schemeClr val="tx1"/>
              </a:solidFill>
            </a:endParaRPr>
          </a:p>
          <a:p>
            <a:pPr marL="285750" indent="-285750">
              <a:buFont typeface="Arial" panose="020B0604020202020204" pitchFamily="34" charset="0"/>
              <a:buChar char="•"/>
            </a:pPr>
            <a:r>
              <a:rPr lang="da-DK" dirty="0">
                <a:solidFill>
                  <a:schemeClr val="tx1"/>
                </a:solidFill>
              </a:rPr>
              <a:t>Hvorfor ender vi med et lavere løn-</a:t>
            </a:r>
            <a:r>
              <a:rPr lang="da-DK" dirty="0" err="1">
                <a:solidFill>
                  <a:schemeClr val="tx1"/>
                </a:solidFill>
              </a:rPr>
              <a:t>gap</a:t>
            </a:r>
            <a:r>
              <a:rPr lang="da-DK" dirty="0">
                <a:solidFill>
                  <a:schemeClr val="tx1"/>
                </a:solidFill>
              </a:rPr>
              <a:t> end når vi inkludere løn kanalen?</a:t>
            </a:r>
          </a:p>
          <a:p>
            <a:pPr marL="285750" indent="-285750">
              <a:buFont typeface="Arial" panose="020B0604020202020204" pitchFamily="34" charset="0"/>
              <a:buChar char="•"/>
            </a:pPr>
            <a:endParaRPr lang="da-DK" dirty="0">
              <a:solidFill>
                <a:schemeClr val="tx1"/>
              </a:solidFill>
            </a:endParaRPr>
          </a:p>
          <a:p>
            <a:pPr marL="285750" indent="-285750">
              <a:buFont typeface="Arial" panose="020B0604020202020204" pitchFamily="34" charset="0"/>
              <a:buChar char="•"/>
            </a:pPr>
            <a:r>
              <a:rPr lang="da-DK" dirty="0">
                <a:solidFill>
                  <a:schemeClr val="tx1"/>
                </a:solidFill>
              </a:rPr>
              <a:t>Hvordan påvirker dette </a:t>
            </a:r>
            <a:r>
              <a:rPr lang="da-DK" dirty="0" err="1">
                <a:solidFill>
                  <a:schemeClr val="tx1"/>
                </a:solidFill>
              </a:rPr>
              <a:t>targeted</a:t>
            </a:r>
            <a:r>
              <a:rPr lang="da-DK" dirty="0">
                <a:solidFill>
                  <a:schemeClr val="tx1"/>
                </a:solidFill>
              </a:rPr>
              <a:t> </a:t>
            </a:r>
            <a:r>
              <a:rPr lang="da-DK" dirty="0" err="1">
                <a:solidFill>
                  <a:schemeClr val="tx1"/>
                </a:solidFill>
              </a:rPr>
              <a:t>wage</a:t>
            </a:r>
            <a:r>
              <a:rPr lang="da-DK" dirty="0">
                <a:solidFill>
                  <a:schemeClr val="tx1"/>
                </a:solidFill>
              </a:rPr>
              <a:t>? –Kommer, men først et bevis på at begrænsningen virker!</a:t>
            </a:r>
          </a:p>
        </p:txBody>
      </p:sp>
      <p:sp>
        <p:nvSpPr>
          <p:cNvPr id="6" name="Pladsholder til sidefod 5">
            <a:extLst>
              <a:ext uri="{FF2B5EF4-FFF2-40B4-BE49-F238E27FC236}">
                <a16:creationId xmlns:a16="http://schemas.microsoft.com/office/drawing/2014/main" id="{EA8A04F0-32BF-4CC2-BA7F-546C9CA5A8A7}"/>
              </a:ext>
            </a:extLst>
          </p:cNvPr>
          <p:cNvSpPr>
            <a:spLocks noGrp="1"/>
          </p:cNvSpPr>
          <p:nvPr>
            <p:ph type="ftr" sz="quarter" idx="11"/>
          </p:nvPr>
        </p:nvSpPr>
        <p:spPr/>
        <p:txBody>
          <a:bodyPr/>
          <a:lstStyle/>
          <a:p>
            <a:pPr rtl="0"/>
            <a:r>
              <a:rPr lang="da-DK" noProof="0"/>
              <a:t>Tilføj en sidefod</a:t>
            </a:r>
          </a:p>
        </p:txBody>
      </p:sp>
      <p:sp>
        <p:nvSpPr>
          <p:cNvPr id="7" name="Pladsholder til slidenummer 6">
            <a:extLst>
              <a:ext uri="{FF2B5EF4-FFF2-40B4-BE49-F238E27FC236}">
                <a16:creationId xmlns:a16="http://schemas.microsoft.com/office/drawing/2014/main" id="{20C54D55-A2E2-4BD0-BC97-4EFB698B1674}"/>
              </a:ext>
            </a:extLst>
          </p:cNvPr>
          <p:cNvSpPr>
            <a:spLocks noGrp="1"/>
          </p:cNvSpPr>
          <p:nvPr>
            <p:ph type="sldNum" sz="quarter" idx="12"/>
          </p:nvPr>
        </p:nvSpPr>
        <p:spPr/>
        <p:txBody>
          <a:bodyPr/>
          <a:lstStyle/>
          <a:p>
            <a:pPr rtl="0"/>
            <a:fld id="{19B51A1E-902D-48AF-9020-955120F399B6}" type="slidenum">
              <a:rPr lang="da-DK" noProof="0" smtClean="0"/>
              <a:pPr rtl="0"/>
              <a:t>4</a:t>
            </a:fld>
            <a:endParaRPr lang="da-DK" noProof="0"/>
          </a:p>
        </p:txBody>
      </p:sp>
      <p:pic>
        <p:nvPicPr>
          <p:cNvPr id="9" name="Pladsholder til indhold 8">
            <a:extLst>
              <a:ext uri="{FF2B5EF4-FFF2-40B4-BE49-F238E27FC236}">
                <a16:creationId xmlns:a16="http://schemas.microsoft.com/office/drawing/2014/main" id="{0EE0B0ED-BB13-CF1C-A04F-2F03F55508A7}"/>
              </a:ext>
            </a:extLst>
          </p:cNvPr>
          <p:cNvPicPr>
            <a:picLocks noGrp="1" noChangeAspect="1"/>
          </p:cNvPicPr>
          <p:nvPr>
            <p:ph idx="1"/>
          </p:nvPr>
        </p:nvPicPr>
        <p:blipFill>
          <a:blip r:embed="rId2"/>
          <a:stretch>
            <a:fillRect/>
          </a:stretch>
        </p:blipFill>
        <p:spPr>
          <a:xfrm>
            <a:off x="4635062" y="457200"/>
            <a:ext cx="7124938" cy="4230414"/>
          </a:xfrm>
          <a:prstGeom prst="rect">
            <a:avLst/>
          </a:prstGeom>
        </p:spPr>
      </p:pic>
      <p:pic>
        <p:nvPicPr>
          <p:cNvPr id="11" name="Billede 10">
            <a:extLst>
              <a:ext uri="{FF2B5EF4-FFF2-40B4-BE49-F238E27FC236}">
                <a16:creationId xmlns:a16="http://schemas.microsoft.com/office/drawing/2014/main" id="{D35A556A-AEE9-38A9-91F5-5B92FF82357E}"/>
              </a:ext>
            </a:extLst>
          </p:cNvPr>
          <p:cNvPicPr>
            <a:picLocks noChangeAspect="1"/>
          </p:cNvPicPr>
          <p:nvPr/>
        </p:nvPicPr>
        <p:blipFill>
          <a:blip r:embed="rId3"/>
          <a:stretch>
            <a:fillRect/>
          </a:stretch>
        </p:blipFill>
        <p:spPr>
          <a:xfrm>
            <a:off x="6096000" y="4687614"/>
            <a:ext cx="3924300" cy="685800"/>
          </a:xfrm>
          <a:prstGeom prst="rect">
            <a:avLst/>
          </a:prstGeom>
        </p:spPr>
      </p:pic>
    </p:spTree>
    <p:extLst>
      <p:ext uri="{BB962C8B-B14F-4D97-AF65-F5344CB8AC3E}">
        <p14:creationId xmlns:p14="http://schemas.microsoft.com/office/powerpoint/2010/main" val="57037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CA54B-298C-B9A3-B832-22B4DFD10D93}"/>
              </a:ext>
            </a:extLst>
          </p:cNvPr>
          <p:cNvSpPr>
            <a:spLocks noGrp="1"/>
          </p:cNvSpPr>
          <p:nvPr>
            <p:ph type="title"/>
          </p:nvPr>
        </p:nvSpPr>
        <p:spPr/>
        <p:txBody>
          <a:bodyPr/>
          <a:lstStyle/>
          <a:p>
            <a:r>
              <a:rPr lang="da-DK" dirty="0"/>
              <a:t>Mekanismer bag løn-kanalen</a:t>
            </a:r>
            <a:endParaRPr lang="en-US" dirty="0"/>
          </a:p>
        </p:txBody>
      </p:sp>
      <p:pic>
        <p:nvPicPr>
          <p:cNvPr id="8" name="Pladsholder til indhold 7">
            <a:extLst>
              <a:ext uri="{FF2B5EF4-FFF2-40B4-BE49-F238E27FC236}">
                <a16:creationId xmlns:a16="http://schemas.microsoft.com/office/drawing/2014/main" id="{A20CCDC7-B4AF-15CF-F969-3228A14192A7}"/>
              </a:ext>
            </a:extLst>
          </p:cNvPr>
          <p:cNvPicPr>
            <a:picLocks noGrp="1" noChangeAspect="1"/>
          </p:cNvPicPr>
          <p:nvPr>
            <p:ph idx="1"/>
          </p:nvPr>
        </p:nvPicPr>
        <p:blipFill>
          <a:blip r:embed="rId3"/>
          <a:stretch>
            <a:fillRect/>
          </a:stretch>
        </p:blipFill>
        <p:spPr>
          <a:xfrm>
            <a:off x="4929051" y="742971"/>
            <a:ext cx="6830949" cy="5205884"/>
          </a:xfrm>
          <a:prstGeom prst="rect">
            <a:avLst/>
          </a:prstGeom>
        </p:spPr>
      </p:pic>
      <p:sp>
        <p:nvSpPr>
          <p:cNvPr id="4" name="Pladsholder til tekst 3">
            <a:extLst>
              <a:ext uri="{FF2B5EF4-FFF2-40B4-BE49-F238E27FC236}">
                <a16:creationId xmlns:a16="http://schemas.microsoft.com/office/drawing/2014/main" id="{F806D2EC-F5F8-6728-7739-D325AD1461F9}"/>
              </a:ext>
            </a:extLst>
          </p:cNvPr>
          <p:cNvSpPr>
            <a:spLocks noGrp="1"/>
          </p:cNvSpPr>
          <p:nvPr>
            <p:ph type="body" sz="half" idx="2"/>
          </p:nvPr>
        </p:nvSpPr>
        <p:spPr/>
        <p:txBody>
          <a:bodyPr/>
          <a:lstStyle/>
          <a:p>
            <a:pPr marL="285750" indent="-285750">
              <a:buFont typeface="Arial" panose="020B0604020202020204" pitchFamily="34" charset="0"/>
              <a:buChar char="•"/>
            </a:pPr>
            <a:r>
              <a:rPr lang="da-DK" dirty="0">
                <a:solidFill>
                  <a:schemeClr val="tx1"/>
                </a:solidFill>
              </a:rPr>
              <a:t>Vi kan se nedenstående </a:t>
            </a:r>
            <a:r>
              <a:rPr lang="da-DK" dirty="0" err="1">
                <a:solidFill>
                  <a:schemeClr val="tx1"/>
                </a:solidFill>
              </a:rPr>
              <a:t>if-else</a:t>
            </a:r>
            <a:r>
              <a:rPr lang="da-DK" dirty="0">
                <a:solidFill>
                  <a:schemeClr val="tx1"/>
                </a:solidFill>
              </a:rPr>
              <a:t> funktion virker som den skal. </a:t>
            </a:r>
          </a:p>
          <a:p>
            <a:pPr marL="285750" indent="-285750">
              <a:buFont typeface="Arial" panose="020B0604020202020204" pitchFamily="34" charset="0"/>
              <a:buChar char="•"/>
            </a:pPr>
            <a:endParaRPr lang="da-DK" dirty="0">
              <a:solidFill>
                <a:schemeClr val="tx1"/>
              </a:solidFill>
            </a:endParaRPr>
          </a:p>
          <a:p>
            <a:pPr marL="285750" indent="-285750">
              <a:buFont typeface="Arial" panose="020B0604020202020204" pitchFamily="34" charset="0"/>
              <a:buChar char="•"/>
            </a:pPr>
            <a:r>
              <a:rPr lang="da-DK" dirty="0">
                <a:solidFill>
                  <a:schemeClr val="tx1"/>
                </a:solidFill>
              </a:rPr>
              <a:t>Sammenlign med udviklingen på næste slide. </a:t>
            </a:r>
            <a:endParaRPr lang="en-US" dirty="0">
              <a:solidFill>
                <a:schemeClr val="tx1"/>
              </a:solidFill>
            </a:endParaRPr>
          </a:p>
        </p:txBody>
      </p:sp>
      <p:sp>
        <p:nvSpPr>
          <p:cNvPr id="5" name="Pladsholder til sidefod 4">
            <a:extLst>
              <a:ext uri="{FF2B5EF4-FFF2-40B4-BE49-F238E27FC236}">
                <a16:creationId xmlns:a16="http://schemas.microsoft.com/office/drawing/2014/main" id="{A47C5884-E9B5-36C7-73E5-DC64666091C3}"/>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0CEB170-6A58-7362-60D0-9E17A8166B18}"/>
              </a:ext>
            </a:extLst>
          </p:cNvPr>
          <p:cNvSpPr>
            <a:spLocks noGrp="1"/>
          </p:cNvSpPr>
          <p:nvPr>
            <p:ph type="sldNum" sz="quarter" idx="12"/>
          </p:nvPr>
        </p:nvSpPr>
        <p:spPr/>
        <p:txBody>
          <a:bodyPr/>
          <a:lstStyle/>
          <a:p>
            <a:fld id="{7D821011-DD97-40DE-9870-3870B0BF8BC7}" type="slidenum">
              <a:rPr lang="da-DK" smtClean="0"/>
              <a:t>5</a:t>
            </a:fld>
            <a:endParaRPr lang="da-DK"/>
          </a:p>
        </p:txBody>
      </p:sp>
      <p:pic>
        <p:nvPicPr>
          <p:cNvPr id="7" name="Billede 6">
            <a:extLst>
              <a:ext uri="{FF2B5EF4-FFF2-40B4-BE49-F238E27FC236}">
                <a16:creationId xmlns:a16="http://schemas.microsoft.com/office/drawing/2014/main" id="{E2489A98-6C2E-27E2-7B8C-86A5F1EBFA7B}"/>
              </a:ext>
            </a:extLst>
          </p:cNvPr>
          <p:cNvPicPr>
            <a:picLocks noChangeAspect="1"/>
          </p:cNvPicPr>
          <p:nvPr/>
        </p:nvPicPr>
        <p:blipFill>
          <a:blip r:embed="rId4"/>
          <a:stretch>
            <a:fillRect/>
          </a:stretch>
        </p:blipFill>
        <p:spPr>
          <a:xfrm>
            <a:off x="1191418" y="3891041"/>
            <a:ext cx="3228975" cy="2466975"/>
          </a:xfrm>
          <a:prstGeom prst="rect">
            <a:avLst/>
          </a:prstGeom>
        </p:spPr>
      </p:pic>
    </p:spTree>
    <p:extLst>
      <p:ext uri="{BB962C8B-B14F-4D97-AF65-F5344CB8AC3E}">
        <p14:creationId xmlns:p14="http://schemas.microsoft.com/office/powerpoint/2010/main" val="343023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CFA10-5BF1-830F-3ED0-1B3E4E2316CC}"/>
              </a:ext>
            </a:extLst>
          </p:cNvPr>
          <p:cNvSpPr>
            <a:spLocks noGrp="1"/>
          </p:cNvSpPr>
          <p:nvPr>
            <p:ph type="title"/>
          </p:nvPr>
        </p:nvSpPr>
        <p:spPr/>
        <p:txBody>
          <a:bodyPr/>
          <a:lstStyle/>
          <a:p>
            <a:r>
              <a:rPr lang="da-DK" dirty="0"/>
              <a:t>Mekanismer bag løn-kanalen</a:t>
            </a:r>
            <a:endParaRPr lang="en-US" dirty="0"/>
          </a:p>
        </p:txBody>
      </p:sp>
      <p:pic>
        <p:nvPicPr>
          <p:cNvPr id="8" name="Pladsholder til indhold 7">
            <a:extLst>
              <a:ext uri="{FF2B5EF4-FFF2-40B4-BE49-F238E27FC236}">
                <a16:creationId xmlns:a16="http://schemas.microsoft.com/office/drawing/2014/main" id="{3916A87A-02FA-DFFA-56F1-371BD0BAA9FB}"/>
              </a:ext>
            </a:extLst>
          </p:cNvPr>
          <p:cNvPicPr>
            <a:picLocks noGrp="1" noChangeAspect="1"/>
          </p:cNvPicPr>
          <p:nvPr>
            <p:ph idx="1"/>
          </p:nvPr>
        </p:nvPicPr>
        <p:blipFill>
          <a:blip r:embed="rId3"/>
          <a:stretch>
            <a:fillRect/>
          </a:stretch>
        </p:blipFill>
        <p:spPr>
          <a:xfrm>
            <a:off x="5180012" y="457200"/>
            <a:ext cx="6172200" cy="3809129"/>
          </a:xfrm>
          <a:prstGeom prst="rect">
            <a:avLst/>
          </a:prstGeom>
        </p:spPr>
      </p:pic>
      <p:sp>
        <p:nvSpPr>
          <p:cNvPr id="4" name="Pladsholder til tekst 3">
            <a:extLst>
              <a:ext uri="{FF2B5EF4-FFF2-40B4-BE49-F238E27FC236}">
                <a16:creationId xmlns:a16="http://schemas.microsoft.com/office/drawing/2014/main" id="{1DF7707B-2E9A-B655-43CD-190E2D909361}"/>
              </a:ext>
            </a:extLst>
          </p:cNvPr>
          <p:cNvSpPr>
            <a:spLocks noGrp="1"/>
          </p:cNvSpPr>
          <p:nvPr>
            <p:ph type="body" sz="half" idx="2"/>
          </p:nvPr>
        </p:nvSpPr>
        <p:spPr/>
        <p:txBody>
          <a:bodyPr/>
          <a:lstStyle/>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Vi kan se udviklingen i løn følger </a:t>
            </a:r>
            <a:r>
              <a:rPr lang="da-DK" dirty="0" err="1"/>
              <a:t>targeted</a:t>
            </a:r>
            <a:r>
              <a:rPr lang="da-DK" dirty="0"/>
              <a:t> </a:t>
            </a:r>
            <a:r>
              <a:rPr lang="da-DK" dirty="0" err="1"/>
              <a:t>wage</a:t>
            </a:r>
            <a:r>
              <a:rPr lang="da-DK" dirty="0"/>
              <a:t>.</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Men hvorfor kommer det sidste </a:t>
            </a:r>
            <a:r>
              <a:rPr lang="da-DK" dirty="0" err="1"/>
              <a:t>spike</a:t>
            </a:r>
            <a:r>
              <a:rPr lang="da-DK" dirty="0"/>
              <a:t> ikke med?</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Lad os ændre lidt på antagelserne i det næste slide. </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endParaRPr lang="en-US" dirty="0"/>
          </a:p>
        </p:txBody>
      </p:sp>
      <p:sp>
        <p:nvSpPr>
          <p:cNvPr id="5" name="Pladsholder til sidefod 4">
            <a:extLst>
              <a:ext uri="{FF2B5EF4-FFF2-40B4-BE49-F238E27FC236}">
                <a16:creationId xmlns:a16="http://schemas.microsoft.com/office/drawing/2014/main" id="{7902B3B9-9D1F-6CF7-566E-E53A8733AA29}"/>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5D1C50B-BDEC-2275-CC2A-CF93DC43288D}"/>
              </a:ext>
            </a:extLst>
          </p:cNvPr>
          <p:cNvSpPr>
            <a:spLocks noGrp="1"/>
          </p:cNvSpPr>
          <p:nvPr>
            <p:ph type="sldNum" sz="quarter" idx="12"/>
          </p:nvPr>
        </p:nvSpPr>
        <p:spPr/>
        <p:txBody>
          <a:bodyPr/>
          <a:lstStyle/>
          <a:p>
            <a:fld id="{7D821011-DD97-40DE-9870-3870B0BF8BC7}" type="slidenum">
              <a:rPr lang="da-DK" smtClean="0"/>
              <a:t>6</a:t>
            </a:fld>
            <a:endParaRPr lang="da-DK"/>
          </a:p>
        </p:txBody>
      </p:sp>
      <p:pic>
        <p:nvPicPr>
          <p:cNvPr id="12" name="Billede 11">
            <a:extLst>
              <a:ext uri="{FF2B5EF4-FFF2-40B4-BE49-F238E27FC236}">
                <a16:creationId xmlns:a16="http://schemas.microsoft.com/office/drawing/2014/main" id="{F3DDBF5D-10C5-A7E2-96F1-478817ADBC26}"/>
              </a:ext>
            </a:extLst>
          </p:cNvPr>
          <p:cNvPicPr>
            <a:picLocks noChangeAspect="1"/>
          </p:cNvPicPr>
          <p:nvPr/>
        </p:nvPicPr>
        <p:blipFill>
          <a:blip r:embed="rId4"/>
          <a:stretch>
            <a:fillRect/>
          </a:stretch>
        </p:blipFill>
        <p:spPr>
          <a:xfrm>
            <a:off x="5180012" y="4837161"/>
            <a:ext cx="6467475" cy="581025"/>
          </a:xfrm>
          <a:prstGeom prst="rect">
            <a:avLst/>
          </a:prstGeom>
        </p:spPr>
      </p:pic>
    </p:spTree>
    <p:extLst>
      <p:ext uri="{BB962C8B-B14F-4D97-AF65-F5344CB8AC3E}">
        <p14:creationId xmlns:p14="http://schemas.microsoft.com/office/powerpoint/2010/main" val="198045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6A1D7B-4CC6-41A8-4ADA-85E701A530E0}"/>
              </a:ext>
            </a:extLst>
          </p:cNvPr>
          <p:cNvSpPr>
            <a:spLocks noGrp="1"/>
          </p:cNvSpPr>
          <p:nvPr>
            <p:ph type="title"/>
          </p:nvPr>
        </p:nvSpPr>
        <p:spPr/>
        <p:txBody>
          <a:bodyPr/>
          <a:lstStyle/>
          <a:p>
            <a:r>
              <a:rPr lang="da-DK" dirty="0"/>
              <a:t>Mekanismerne bag løn-kanalen</a:t>
            </a:r>
            <a:endParaRPr lang="en-US" dirty="0"/>
          </a:p>
        </p:txBody>
      </p:sp>
      <p:pic>
        <p:nvPicPr>
          <p:cNvPr id="8" name="Pladsholder til indhold 7">
            <a:extLst>
              <a:ext uri="{FF2B5EF4-FFF2-40B4-BE49-F238E27FC236}">
                <a16:creationId xmlns:a16="http://schemas.microsoft.com/office/drawing/2014/main" id="{DA339A2F-F556-41C3-8D50-3C94F5CF62A6}"/>
              </a:ext>
            </a:extLst>
          </p:cNvPr>
          <p:cNvPicPr>
            <a:picLocks noGrp="1" noChangeAspect="1"/>
          </p:cNvPicPr>
          <p:nvPr>
            <p:ph idx="1"/>
          </p:nvPr>
        </p:nvPicPr>
        <p:blipFill>
          <a:blip r:embed="rId3"/>
          <a:stretch>
            <a:fillRect/>
          </a:stretch>
        </p:blipFill>
        <p:spPr>
          <a:xfrm>
            <a:off x="5183188" y="1155698"/>
            <a:ext cx="6172200" cy="4278149"/>
          </a:xfrm>
          <a:prstGeom prst="rect">
            <a:avLst/>
          </a:prstGeom>
        </p:spPr>
      </p:pic>
      <p:sp>
        <p:nvSpPr>
          <p:cNvPr id="4" name="Pladsholder til tekst 3">
            <a:extLst>
              <a:ext uri="{FF2B5EF4-FFF2-40B4-BE49-F238E27FC236}">
                <a16:creationId xmlns:a16="http://schemas.microsoft.com/office/drawing/2014/main" id="{BAD0F712-9511-5CC8-6830-AC892388DFBC}"/>
              </a:ext>
            </a:extLst>
          </p:cNvPr>
          <p:cNvSpPr>
            <a:spLocks noGrp="1"/>
          </p:cNvSpPr>
          <p:nvPr>
            <p:ph type="body" sz="half" idx="2"/>
          </p:nvPr>
        </p:nvSpPr>
        <p:spPr/>
        <p:txBody>
          <a:bodyPr/>
          <a:lstStyle/>
          <a:p>
            <a:pPr marL="285750" indent="-285750">
              <a:buFont typeface="Arial" panose="020B0604020202020204" pitchFamily="34" charset="0"/>
              <a:buChar char="•"/>
            </a:pPr>
            <a:r>
              <a:rPr lang="da-DK" dirty="0"/>
              <a:t>Der er nu tilføjet en dummy variable i foregående ligning, der gør at lønforhandlingerne sker i 2019Q4 i stedet for 2020Q1, derved når effekten at påvirke lønnen. </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Vi kan dog se at effekten ikke bliver lige så stor. </a:t>
            </a:r>
            <a:endParaRPr lang="en-US" dirty="0"/>
          </a:p>
        </p:txBody>
      </p:sp>
      <p:sp>
        <p:nvSpPr>
          <p:cNvPr id="5" name="Pladsholder til sidefod 4">
            <a:extLst>
              <a:ext uri="{FF2B5EF4-FFF2-40B4-BE49-F238E27FC236}">
                <a16:creationId xmlns:a16="http://schemas.microsoft.com/office/drawing/2014/main" id="{A52DE0C7-897D-9E38-6E4B-99FF2EB79E01}"/>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B098C29-2C84-5229-A462-57F8F4137B78}"/>
              </a:ext>
            </a:extLst>
          </p:cNvPr>
          <p:cNvSpPr>
            <a:spLocks noGrp="1"/>
          </p:cNvSpPr>
          <p:nvPr>
            <p:ph type="sldNum" sz="quarter" idx="12"/>
          </p:nvPr>
        </p:nvSpPr>
        <p:spPr/>
        <p:txBody>
          <a:bodyPr/>
          <a:lstStyle/>
          <a:p>
            <a:fld id="{7D821011-DD97-40DE-9870-3870B0BF8BC7}" type="slidenum">
              <a:rPr lang="da-DK" smtClean="0"/>
              <a:t>7</a:t>
            </a:fld>
            <a:endParaRPr lang="da-DK"/>
          </a:p>
        </p:txBody>
      </p:sp>
    </p:spTree>
    <p:extLst>
      <p:ext uri="{BB962C8B-B14F-4D97-AF65-F5344CB8AC3E}">
        <p14:creationId xmlns:p14="http://schemas.microsoft.com/office/powerpoint/2010/main" val="163759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BFB1EA-3745-C52D-3D5C-743DE3BDE808}"/>
              </a:ext>
            </a:extLst>
          </p:cNvPr>
          <p:cNvSpPr>
            <a:spLocks noGrp="1"/>
          </p:cNvSpPr>
          <p:nvPr>
            <p:ph type="title"/>
          </p:nvPr>
        </p:nvSpPr>
        <p:spPr/>
        <p:txBody>
          <a:bodyPr/>
          <a:lstStyle/>
          <a:p>
            <a:r>
              <a:rPr lang="da-DK" dirty="0"/>
              <a:t>Mekanismerne bag løn-kanalen</a:t>
            </a:r>
            <a:endParaRPr lang="en-US" dirty="0"/>
          </a:p>
        </p:txBody>
      </p:sp>
      <p:pic>
        <p:nvPicPr>
          <p:cNvPr id="7" name="Pladsholder til indhold 6">
            <a:extLst>
              <a:ext uri="{FF2B5EF4-FFF2-40B4-BE49-F238E27FC236}">
                <a16:creationId xmlns:a16="http://schemas.microsoft.com/office/drawing/2014/main" id="{17B1F6D4-5F12-0580-C090-94481F06ACA4}"/>
              </a:ext>
            </a:extLst>
          </p:cNvPr>
          <p:cNvPicPr>
            <a:picLocks noGrp="1" noChangeAspect="1"/>
          </p:cNvPicPr>
          <p:nvPr>
            <p:ph idx="1"/>
          </p:nvPr>
        </p:nvPicPr>
        <p:blipFill>
          <a:blip r:embed="rId3"/>
          <a:stretch>
            <a:fillRect/>
          </a:stretch>
        </p:blipFill>
        <p:spPr>
          <a:xfrm>
            <a:off x="5832475" y="447457"/>
            <a:ext cx="5413594" cy="5413594"/>
          </a:xfrm>
          <a:prstGeom prst="rect">
            <a:avLst/>
          </a:prstGeom>
        </p:spPr>
      </p:pic>
      <p:sp>
        <p:nvSpPr>
          <p:cNvPr id="4" name="Pladsholder til tekst 3">
            <a:extLst>
              <a:ext uri="{FF2B5EF4-FFF2-40B4-BE49-F238E27FC236}">
                <a16:creationId xmlns:a16="http://schemas.microsoft.com/office/drawing/2014/main" id="{F5B89D92-1151-B352-7EC6-EDDDE6D6FE92}"/>
              </a:ext>
            </a:extLst>
          </p:cNvPr>
          <p:cNvSpPr>
            <a:spLocks noGrp="1"/>
          </p:cNvSpPr>
          <p:nvPr>
            <p:ph type="body" sz="half" idx="2"/>
          </p:nvPr>
        </p:nvSpPr>
        <p:spPr/>
        <p:txBody>
          <a:bodyPr/>
          <a:lstStyle/>
          <a:p>
            <a:pPr marL="285750" indent="-285750">
              <a:buFont typeface="Arial" panose="020B0604020202020204" pitchFamily="34" charset="0"/>
              <a:buChar char="•"/>
            </a:pPr>
            <a:endParaRPr lang="da-DK" dirty="0"/>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Vi kan nu se effekten på de andre kanaler.</a:t>
            </a:r>
          </a:p>
          <a:p>
            <a:endParaRPr lang="da-DK" dirty="0"/>
          </a:p>
          <a:p>
            <a:pPr marL="285750" indent="-285750">
              <a:buFont typeface="Arial" panose="020B0604020202020204" pitchFamily="34" charset="0"/>
              <a:buChar char="•"/>
            </a:pPr>
            <a:r>
              <a:rPr lang="da-DK" dirty="0"/>
              <a:t>Vi kan dog se en uforventet effekt på investeringer. Eller er det?</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endParaRPr lang="en-US" dirty="0"/>
          </a:p>
        </p:txBody>
      </p:sp>
      <p:sp>
        <p:nvSpPr>
          <p:cNvPr id="5" name="Pladsholder til sidefod 4">
            <a:extLst>
              <a:ext uri="{FF2B5EF4-FFF2-40B4-BE49-F238E27FC236}">
                <a16:creationId xmlns:a16="http://schemas.microsoft.com/office/drawing/2014/main" id="{7469E643-7544-AF9F-B305-5C5F06550C5E}"/>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1E2A2329-5062-A18E-F129-6CBACB2E6D3C}"/>
              </a:ext>
            </a:extLst>
          </p:cNvPr>
          <p:cNvSpPr>
            <a:spLocks noGrp="1"/>
          </p:cNvSpPr>
          <p:nvPr>
            <p:ph type="sldNum" sz="quarter" idx="12"/>
          </p:nvPr>
        </p:nvSpPr>
        <p:spPr/>
        <p:txBody>
          <a:bodyPr/>
          <a:lstStyle/>
          <a:p>
            <a:fld id="{7D821011-DD97-40DE-9870-3870B0BF8BC7}" type="slidenum">
              <a:rPr lang="da-DK" smtClean="0"/>
              <a:t>8</a:t>
            </a:fld>
            <a:endParaRPr lang="da-DK"/>
          </a:p>
        </p:txBody>
      </p:sp>
      <p:pic>
        <p:nvPicPr>
          <p:cNvPr id="8" name="Billede 7">
            <a:extLst>
              <a:ext uri="{FF2B5EF4-FFF2-40B4-BE49-F238E27FC236}">
                <a16:creationId xmlns:a16="http://schemas.microsoft.com/office/drawing/2014/main" id="{CE71C901-2296-B74B-7A23-7ED86F3FF213}"/>
              </a:ext>
            </a:extLst>
          </p:cNvPr>
          <p:cNvPicPr>
            <a:picLocks noChangeAspect="1"/>
          </p:cNvPicPr>
          <p:nvPr/>
        </p:nvPicPr>
        <p:blipFill>
          <a:blip r:embed="rId4"/>
          <a:stretch>
            <a:fillRect/>
          </a:stretch>
        </p:blipFill>
        <p:spPr>
          <a:xfrm>
            <a:off x="432000" y="4070579"/>
            <a:ext cx="5171090" cy="1166518"/>
          </a:xfrm>
          <a:prstGeom prst="rect">
            <a:avLst/>
          </a:prstGeom>
        </p:spPr>
      </p:pic>
      <p:pic>
        <p:nvPicPr>
          <p:cNvPr id="10" name="Billede 9">
            <a:extLst>
              <a:ext uri="{FF2B5EF4-FFF2-40B4-BE49-F238E27FC236}">
                <a16:creationId xmlns:a16="http://schemas.microsoft.com/office/drawing/2014/main" id="{5A711D07-3C7C-58E5-FDB4-E5860AB99954}"/>
              </a:ext>
            </a:extLst>
          </p:cNvPr>
          <p:cNvPicPr>
            <a:picLocks noChangeAspect="1"/>
          </p:cNvPicPr>
          <p:nvPr/>
        </p:nvPicPr>
        <p:blipFill>
          <a:blip r:embed="rId5"/>
          <a:stretch>
            <a:fillRect/>
          </a:stretch>
        </p:blipFill>
        <p:spPr>
          <a:xfrm>
            <a:off x="418881" y="5237097"/>
            <a:ext cx="5413594" cy="959371"/>
          </a:xfrm>
          <a:prstGeom prst="rect">
            <a:avLst/>
          </a:prstGeom>
        </p:spPr>
      </p:pic>
    </p:spTree>
    <p:extLst>
      <p:ext uri="{BB962C8B-B14F-4D97-AF65-F5344CB8AC3E}">
        <p14:creationId xmlns:p14="http://schemas.microsoft.com/office/powerpoint/2010/main" val="185582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6A32E8-BF36-D0BF-C71B-13D0C2FCFBCE}"/>
              </a:ext>
            </a:extLst>
          </p:cNvPr>
          <p:cNvSpPr>
            <a:spLocks noGrp="1"/>
          </p:cNvSpPr>
          <p:nvPr>
            <p:ph type="title"/>
          </p:nvPr>
        </p:nvSpPr>
        <p:spPr/>
        <p:txBody>
          <a:bodyPr/>
          <a:lstStyle/>
          <a:p>
            <a:r>
              <a:rPr lang="da-DK" dirty="0"/>
              <a:t>Mekanismerne bag løn-kanalen</a:t>
            </a:r>
            <a:endParaRPr lang="en-US" dirty="0"/>
          </a:p>
        </p:txBody>
      </p:sp>
      <p:sp>
        <p:nvSpPr>
          <p:cNvPr id="4" name="Pladsholder til tekst 3">
            <a:extLst>
              <a:ext uri="{FF2B5EF4-FFF2-40B4-BE49-F238E27FC236}">
                <a16:creationId xmlns:a16="http://schemas.microsoft.com/office/drawing/2014/main" id="{33DB0675-B5BE-EF19-CD17-C588F65C4665}"/>
              </a:ext>
            </a:extLst>
          </p:cNvPr>
          <p:cNvSpPr>
            <a:spLocks noGrp="1"/>
          </p:cNvSpPr>
          <p:nvPr>
            <p:ph type="body" sz="half" idx="2"/>
          </p:nvPr>
        </p:nvSpPr>
        <p:spPr/>
        <p:txBody>
          <a:bodyPr/>
          <a:lstStyle/>
          <a:p>
            <a:endParaRPr lang="da-DK" dirty="0"/>
          </a:p>
          <a:p>
            <a:pPr marL="285750" indent="-285750">
              <a:buFont typeface="Arial" panose="020B0604020202020204" pitchFamily="34" charset="0"/>
              <a:buChar char="•"/>
            </a:pPr>
            <a:r>
              <a:rPr lang="da-DK" dirty="0"/>
              <a:t>Vi ser kun en lille ændring I </a:t>
            </a:r>
            <a:r>
              <a:rPr lang="da-DK" dirty="0" err="1"/>
              <a:t>unemployment</a:t>
            </a:r>
            <a:r>
              <a:rPr lang="da-DK" dirty="0"/>
              <a:t> som falder grundet den højere økonomiske aktivitet.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Pladsholder til sidefod 4">
            <a:extLst>
              <a:ext uri="{FF2B5EF4-FFF2-40B4-BE49-F238E27FC236}">
                <a16:creationId xmlns:a16="http://schemas.microsoft.com/office/drawing/2014/main" id="{ECC094D0-654D-4DB0-98B8-5648C65B43A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59A25C0-AE36-E396-F97A-63B4714A2C86}"/>
              </a:ext>
            </a:extLst>
          </p:cNvPr>
          <p:cNvSpPr>
            <a:spLocks noGrp="1"/>
          </p:cNvSpPr>
          <p:nvPr>
            <p:ph type="sldNum" sz="quarter" idx="12"/>
          </p:nvPr>
        </p:nvSpPr>
        <p:spPr/>
        <p:txBody>
          <a:bodyPr/>
          <a:lstStyle/>
          <a:p>
            <a:fld id="{7D821011-DD97-40DE-9870-3870B0BF8BC7}" type="slidenum">
              <a:rPr lang="da-DK" smtClean="0"/>
              <a:t>9</a:t>
            </a:fld>
            <a:endParaRPr lang="da-DK"/>
          </a:p>
        </p:txBody>
      </p:sp>
      <p:pic>
        <p:nvPicPr>
          <p:cNvPr id="10" name="Pladsholder til indhold 9">
            <a:extLst>
              <a:ext uri="{FF2B5EF4-FFF2-40B4-BE49-F238E27FC236}">
                <a16:creationId xmlns:a16="http://schemas.microsoft.com/office/drawing/2014/main" id="{04750019-20AE-7E74-CF12-02B652EFC35D}"/>
              </a:ext>
            </a:extLst>
          </p:cNvPr>
          <p:cNvPicPr>
            <a:picLocks noGrp="1" noChangeAspect="1"/>
          </p:cNvPicPr>
          <p:nvPr>
            <p:ph idx="1"/>
          </p:nvPr>
        </p:nvPicPr>
        <p:blipFill>
          <a:blip r:embed="rId3"/>
          <a:stretch>
            <a:fillRect/>
          </a:stretch>
        </p:blipFill>
        <p:spPr>
          <a:xfrm>
            <a:off x="5183188" y="1519673"/>
            <a:ext cx="6172200" cy="3809129"/>
          </a:xfrm>
          <a:prstGeom prst="rect">
            <a:avLst/>
          </a:prstGeom>
        </p:spPr>
      </p:pic>
    </p:spTree>
    <p:extLst>
      <p:ext uri="{BB962C8B-B14F-4D97-AF65-F5344CB8AC3E}">
        <p14:creationId xmlns:p14="http://schemas.microsoft.com/office/powerpoint/2010/main" val="218711814"/>
      </p:ext>
    </p:extLst>
  </p:cSld>
  <p:clrMapOvr>
    <a:masterClrMapping/>
  </p:clrMapOvr>
</p:sld>
</file>

<file path=ppt/theme/theme1.xml><?xml version="1.0" encoding="utf-8"?>
<a:theme xmlns:a="http://schemas.openxmlformats.org/drawingml/2006/main" name="Office-tema">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5646_TF16411250.potx" id="{CEE10520-150A-4B92-BA1A-7A78A2B9F689}" vid="{C1BFC342-F07A-41F9-A93A-1624EE5016DE}"/>
    </a:ext>
  </a:extLst>
</a:theme>
</file>

<file path=ppt/theme/theme2.xml><?xml version="1.0" encoding="utf-8"?>
<a:theme xmlns:a="http://schemas.openxmlformats.org/drawingml/2006/main" name="1_Brugerdefineret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rugerdefineret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64A4C9D-F801-4923-BC6D-E0006F512331}">
  <ds:schemaRefs>
    <ds:schemaRef ds:uri="6dc4bcd6-49db-4c07-9060-8acfc67cef9f"/>
    <ds:schemaRef ds:uri="fb0879af-3eba-417a-a55a-ffe6dcd6ca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B2218FC-8412-44B9-9E82-D51F1F531141}">
  <ds:schemaRefs>
    <ds:schemaRef ds:uri="6dc4bcd6-49db-4c07-9060-8acfc67cef9f"/>
    <ds:schemaRef ds:uri="fb0879af-3eba-417a-a55a-ffe6dcd6ca7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Tydelig forretningspræsentation</Template>
  <TotalTime>0</TotalTime>
  <Words>736</Words>
  <Application>Microsoft Office PowerPoint</Application>
  <PresentationFormat>Widescreen</PresentationFormat>
  <Paragraphs>105</Paragraphs>
  <Slides>11</Slides>
  <Notes>10</Notes>
  <HiddenSlides>0</HiddenSlides>
  <MMClips>0</MMClips>
  <ScaleCrop>false</ScaleCrop>
  <HeadingPairs>
    <vt:vector size="6" baseType="variant">
      <vt:variant>
        <vt:lpstr>Benyttede skrifttyper</vt:lpstr>
      </vt:variant>
      <vt:variant>
        <vt:i4>6</vt:i4>
      </vt:variant>
      <vt:variant>
        <vt:lpstr>Tema</vt:lpstr>
      </vt:variant>
      <vt:variant>
        <vt:i4>3</vt:i4>
      </vt:variant>
      <vt:variant>
        <vt:lpstr>Slidetitler</vt:lpstr>
      </vt:variant>
      <vt:variant>
        <vt:i4>11</vt:i4>
      </vt:variant>
    </vt:vector>
  </HeadingPairs>
  <TitlesOfParts>
    <vt:vector size="20" baseType="lpstr">
      <vt:lpstr>Arial</vt:lpstr>
      <vt:lpstr>Calibri</vt:lpstr>
      <vt:lpstr>Calibri Light</vt:lpstr>
      <vt:lpstr>Candara</vt:lpstr>
      <vt:lpstr>Corbel</vt:lpstr>
      <vt:lpstr>Times New Roman</vt:lpstr>
      <vt:lpstr>Office-tema</vt:lpstr>
      <vt:lpstr>1_Brugerdefineret design</vt:lpstr>
      <vt:lpstr>Brugerdefineret design</vt:lpstr>
      <vt:lpstr>9. Semester projekt </vt:lpstr>
      <vt:lpstr>Intro  </vt:lpstr>
      <vt:lpstr>Projektets bidrag</vt:lpstr>
      <vt:lpstr>Mekanismer bag løn-kanalen</vt:lpstr>
      <vt:lpstr>Mekanismer bag løn-kanalen</vt:lpstr>
      <vt:lpstr>Mekanismer bag løn-kanalen</vt:lpstr>
      <vt:lpstr>Mekanismerne bag løn-kanalen</vt:lpstr>
      <vt:lpstr>Mekanismerne bag løn-kanalen</vt:lpstr>
      <vt:lpstr>Mekanismerne bag løn-kanalen</vt:lpstr>
      <vt:lpstr>Videre arbejde med dette projekt: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Spekulativt valutaangreb</dc:title>
  <dc:creator/>
  <cp:lastModifiedBy/>
  <cp:revision>1</cp:revision>
  <dcterms:created xsi:type="dcterms:W3CDTF">2019-01-24T18:06:44Z</dcterms:created>
  <dcterms:modified xsi:type="dcterms:W3CDTF">2022-12-12T10:21:19Z</dcterms:modified>
</cp:coreProperties>
</file>