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 id="2147483679" r:id="rId4"/>
    <p:sldMasterId id="2147483667" r:id="rId5"/>
  </p:sldMasterIdLst>
  <p:notesMasterIdLst>
    <p:notesMasterId r:id="rId32"/>
  </p:notesMasterIdLst>
  <p:handoutMasterIdLst>
    <p:handoutMasterId r:id="rId33"/>
  </p:handoutMasterIdLst>
  <p:sldIdLst>
    <p:sldId id="298" r:id="rId6"/>
    <p:sldId id="292" r:id="rId7"/>
    <p:sldId id="313" r:id="rId8"/>
    <p:sldId id="340" r:id="rId9"/>
    <p:sldId id="356" r:id="rId10"/>
    <p:sldId id="341" r:id="rId11"/>
    <p:sldId id="357" r:id="rId12"/>
    <p:sldId id="358" r:id="rId13"/>
    <p:sldId id="359" r:id="rId14"/>
    <p:sldId id="360" r:id="rId15"/>
    <p:sldId id="361" r:id="rId16"/>
    <p:sldId id="362" r:id="rId17"/>
    <p:sldId id="363" r:id="rId18"/>
    <p:sldId id="364" r:id="rId19"/>
    <p:sldId id="365" r:id="rId20"/>
    <p:sldId id="342" r:id="rId21"/>
    <p:sldId id="343" r:id="rId22"/>
    <p:sldId id="344" r:id="rId23"/>
    <p:sldId id="345" r:id="rId24"/>
    <p:sldId id="346" r:id="rId25"/>
    <p:sldId id="351" r:id="rId26"/>
    <p:sldId id="347" r:id="rId27"/>
    <p:sldId id="348" r:id="rId28"/>
    <p:sldId id="352" r:id="rId29"/>
    <p:sldId id="353" r:id="rId30"/>
    <p:sldId id="296" r:id="rId31"/>
  </p:sldIdLst>
  <p:sldSz cx="12192000" cy="6858000"/>
  <p:notesSz cx="6858000" cy="9144000"/>
  <p:defaultTextStyle>
    <a:defPPr rtl="0">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Forfatter"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1269" autoAdjust="0"/>
  </p:normalViewPr>
  <p:slideViewPr>
    <p:cSldViewPr snapToGrid="0">
      <p:cViewPr varScale="1">
        <p:scale>
          <a:sx n="91" d="100"/>
          <a:sy n="91" d="100"/>
        </p:scale>
        <p:origin x="1314" y="66"/>
      </p:cViewPr>
      <p:guideLst/>
    </p:cSldViewPr>
  </p:slideViewPr>
  <p:outlineViewPr>
    <p:cViewPr>
      <p:scale>
        <a:sx n="33" d="100"/>
        <a:sy n="33" d="100"/>
      </p:scale>
      <p:origin x="0" y="-892"/>
    </p:cViewPr>
  </p:outlineViewPr>
  <p:notesTextViewPr>
    <p:cViewPr>
      <p:scale>
        <a:sx n="1" d="1"/>
        <a:sy n="1" d="1"/>
      </p:scale>
      <p:origin x="0" y="0"/>
    </p:cViewPr>
  </p:notesTextViewPr>
  <p:notesViewPr>
    <p:cSldViewPr snapToGrid="0">
      <p:cViewPr>
        <p:scale>
          <a:sx n="1" d="2"/>
          <a:sy n="1" d="2"/>
        </p:scale>
        <p:origin x="270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a:p>
        </p:txBody>
      </p:sp>
      <p:sp>
        <p:nvSpPr>
          <p:cNvPr id="3" name="Pladsholder til dato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E61672-F5C5-4779-82D0-2CB512266C83}" type="datetime1">
              <a:rPr lang="da-DK" smtClean="0"/>
              <a:t>07-12-2022</a:t>
            </a:fld>
            <a:endParaRPr lang="da-DK"/>
          </a:p>
        </p:txBody>
      </p:sp>
      <p:sp>
        <p:nvSpPr>
          <p:cNvPr id="4" name="Pladsholder til sidefod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a:p>
        </p:txBody>
      </p:sp>
      <p:sp>
        <p:nvSpPr>
          <p:cNvPr id="5" name="Pladsholder til slidenumm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da-DK" smtClean="0"/>
              <a:t>‹nr.›</a:t>
            </a:fld>
            <a:endParaRPr lang="da-DK"/>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noProof="0"/>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F2FAAE-175D-4D44-9F42-88DCE56028D1}" type="datetime1">
              <a:rPr lang="da-DK" noProof="0" smtClean="0"/>
              <a:t>07-12-2022</a:t>
            </a:fld>
            <a:endParaRPr lang="da-DK" noProof="0"/>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a-DK" noProof="0"/>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noProof="0"/>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da-DK" noProof="0" smtClean="0"/>
              <a:t>‹nr.›</a:t>
            </a:fld>
            <a:endParaRPr lang="da-DK"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a:t>
            </a:fld>
            <a:endParaRPr lang="da-DK" dirty="0"/>
          </a:p>
        </p:txBody>
      </p:sp>
    </p:spTree>
    <p:extLst>
      <p:ext uri="{BB962C8B-B14F-4D97-AF65-F5344CB8AC3E}">
        <p14:creationId xmlns:p14="http://schemas.microsoft.com/office/powerpoint/2010/main" val="309011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lvl="0" indent="0">
              <a:buFontTx/>
              <a:buNone/>
            </a:pPr>
            <a:endParaRPr lang="da-DK" dirty="0"/>
          </a:p>
          <a:p>
            <a:pPr marL="0" lvl="0" indent="0">
              <a:buFontTx/>
              <a:buNone/>
            </a:pPr>
            <a:r>
              <a:rPr lang="da-DK" dirty="0"/>
              <a:t>ANN forklaret inden </a:t>
            </a:r>
          </a:p>
          <a:p>
            <a:pPr marL="0" lvl="0" indent="0">
              <a:buFontTx/>
              <a:buNone/>
            </a:pPr>
            <a:endParaRPr lang="da-DK" dirty="0"/>
          </a:p>
          <a:p>
            <a:pPr marL="0" lvl="0" indent="0">
              <a:buFontTx/>
              <a:buNone/>
            </a:pPr>
            <a:r>
              <a:rPr lang="da-DK" dirty="0"/>
              <a:t>GRU: </a:t>
            </a:r>
          </a:p>
          <a:p>
            <a:pPr marL="0" lvl="0" indent="0">
              <a:buFontTx/>
              <a:buNone/>
            </a:pPr>
            <a:r>
              <a:rPr lang="da-DK" dirty="0"/>
              <a:t>En nyere udgave af RNN som ikke lider af short term </a:t>
            </a:r>
            <a:r>
              <a:rPr lang="da-DK" dirty="0" err="1"/>
              <a:t>memory</a:t>
            </a:r>
            <a:r>
              <a:rPr lang="da-DK" dirty="0"/>
              <a:t> </a:t>
            </a:r>
          </a:p>
          <a:p>
            <a:pPr marL="0" lvl="0" indent="0">
              <a:buFontTx/>
              <a:buNone/>
            </a:pPr>
            <a:r>
              <a:rPr lang="da-DK" dirty="0"/>
              <a:t>LSTM introducere long term </a:t>
            </a:r>
            <a:r>
              <a:rPr lang="da-DK" dirty="0" err="1"/>
              <a:t>memory</a:t>
            </a:r>
            <a:r>
              <a:rPr lang="da-DK" dirty="0"/>
              <a:t> </a:t>
            </a:r>
          </a:p>
          <a:p>
            <a:pPr marL="0" lvl="0" indent="0">
              <a:buFontTx/>
              <a:buNone/>
            </a:pPr>
            <a:r>
              <a:rPr lang="da-DK" dirty="0"/>
              <a:t>GRU har kun to </a:t>
            </a:r>
            <a:r>
              <a:rPr lang="da-DK" dirty="0" err="1"/>
              <a:t>gits</a:t>
            </a:r>
            <a:r>
              <a:rPr lang="da-DK" dirty="0"/>
              <a:t>/streger hvor LSTM har 3 </a:t>
            </a:r>
            <a:r>
              <a:rPr lang="da-DK" dirty="0">
                <a:sym typeface="Wingdings" panose="05000000000000000000" pitchFamily="2" charset="2"/>
              </a:rPr>
              <a:t> dermed en </a:t>
            </a:r>
            <a:r>
              <a:rPr lang="da-DK" dirty="0" err="1">
                <a:sym typeface="Wingdings" panose="05000000000000000000" pitchFamily="2" charset="2"/>
              </a:rPr>
              <a:t>lightwheight</a:t>
            </a:r>
            <a:r>
              <a:rPr lang="da-DK" dirty="0">
                <a:sym typeface="Wingdings" panose="05000000000000000000" pitchFamily="2" charset="2"/>
              </a:rPr>
              <a:t> udgave af LSTM </a:t>
            </a:r>
          </a:p>
          <a:p>
            <a:pPr marL="0" lvl="0" indent="0">
              <a:buFontTx/>
              <a:buNone/>
            </a:pPr>
            <a:r>
              <a:rPr lang="da-DK" dirty="0">
                <a:sym typeface="Wingdings" panose="05000000000000000000" pitchFamily="2" charset="2"/>
              </a:rPr>
              <a:t>GRU består af </a:t>
            </a:r>
            <a:r>
              <a:rPr lang="da-DK" dirty="0" err="1">
                <a:sym typeface="Wingdings" panose="05000000000000000000" pitchFamily="2" charset="2"/>
              </a:rPr>
              <a:t>af</a:t>
            </a:r>
            <a:r>
              <a:rPr lang="da-DK" dirty="0">
                <a:sym typeface="Wingdings" panose="05000000000000000000" pitchFamily="2" charset="2"/>
              </a:rPr>
              <a:t> </a:t>
            </a:r>
            <a:r>
              <a:rPr lang="da-DK" dirty="0" err="1">
                <a:sym typeface="Wingdings" panose="05000000000000000000" pitchFamily="2" charset="2"/>
              </a:rPr>
              <a:t>update</a:t>
            </a:r>
            <a:r>
              <a:rPr lang="da-DK" dirty="0">
                <a:sym typeface="Wingdings" panose="05000000000000000000" pitchFamily="2" charset="2"/>
              </a:rPr>
              <a:t> gate og Reset gate</a:t>
            </a:r>
          </a:p>
          <a:p>
            <a:pPr marL="0" lvl="0" indent="0">
              <a:buFontTx/>
              <a:buNone/>
            </a:pPr>
            <a:r>
              <a:rPr lang="da-DK" dirty="0">
                <a:sym typeface="Wingdings" panose="05000000000000000000" pitchFamily="2" charset="2"/>
              </a:rPr>
              <a:t>GRU gemmer de </a:t>
            </a:r>
            <a:r>
              <a:rPr lang="da-DK" dirty="0" err="1">
                <a:sym typeface="Wingdings" panose="05000000000000000000" pitchFamily="2" charset="2"/>
              </a:rPr>
              <a:t>vigtigeste</a:t>
            </a:r>
            <a:r>
              <a:rPr lang="da-DK" dirty="0">
                <a:sym typeface="Wingdings" panose="05000000000000000000" pitchFamily="2" charset="2"/>
              </a:rPr>
              <a:t> ting der kommer i løbet af teksten </a:t>
            </a:r>
          </a:p>
          <a:p>
            <a:pPr marL="0" lvl="0" indent="0">
              <a:buFontTx/>
              <a:buNone/>
            </a:pPr>
            <a:r>
              <a:rPr lang="da-DK" dirty="0">
                <a:sym typeface="Wingdings" panose="05000000000000000000" pitchFamily="2" charset="2"/>
              </a:rPr>
              <a:t>Måske sige noget med LSTM tager lang tid at køre hvor GRU er meget hurtigere</a:t>
            </a:r>
          </a:p>
          <a:p>
            <a:pPr marL="0" lvl="0" indent="0">
              <a:buFontTx/>
              <a:buNone/>
            </a:pPr>
            <a:endParaRPr lang="da-DK" dirty="0">
              <a:sym typeface="Wingdings" panose="05000000000000000000" pitchFamily="2" charset="2"/>
            </a:endParaRPr>
          </a:p>
          <a:p>
            <a:pPr marL="0" lvl="0" indent="0">
              <a:buFontTx/>
              <a:buNone/>
            </a:pPr>
            <a:r>
              <a:rPr lang="da-DK" dirty="0">
                <a:sym typeface="Wingdings" panose="05000000000000000000" pitchFamily="2" charset="2"/>
              </a:rPr>
              <a:t>GRU og LSTM er long-term Short-term models. So </a:t>
            </a: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can</a:t>
            </a:r>
            <a:r>
              <a:rPr lang="da-DK" dirty="0">
                <a:sym typeface="Wingdings" panose="05000000000000000000" pitchFamily="2" charset="2"/>
              </a:rPr>
              <a:t> </a:t>
            </a:r>
            <a:r>
              <a:rPr lang="da-DK" dirty="0" err="1">
                <a:sym typeface="Wingdings" panose="05000000000000000000" pitchFamily="2" charset="2"/>
              </a:rPr>
              <a:t>both</a:t>
            </a:r>
            <a:r>
              <a:rPr lang="da-DK" dirty="0">
                <a:sym typeface="Wingdings" panose="05000000000000000000" pitchFamily="2" charset="2"/>
              </a:rPr>
              <a:t> save and </a:t>
            </a:r>
            <a:r>
              <a:rPr lang="da-DK" dirty="0" err="1">
                <a:sym typeface="Wingdings" panose="05000000000000000000" pitchFamily="2" charset="2"/>
              </a:rPr>
              <a:t>forget</a:t>
            </a:r>
            <a:r>
              <a:rPr lang="da-DK" dirty="0">
                <a:sym typeface="Wingdings" panose="05000000000000000000" pitchFamily="2" charset="2"/>
              </a:rPr>
              <a:t> </a:t>
            </a:r>
            <a:r>
              <a:rPr lang="da-DK" dirty="0" err="1">
                <a:sym typeface="Wingdings" panose="05000000000000000000" pitchFamily="2" charset="2"/>
              </a:rPr>
              <a:t>things</a:t>
            </a:r>
            <a:r>
              <a:rPr lang="da-DK" dirty="0">
                <a:sym typeface="Wingdings" panose="05000000000000000000" pitchFamily="2" charset="2"/>
              </a:rPr>
              <a:t> over time  </a:t>
            </a:r>
            <a:r>
              <a:rPr lang="da-DK" dirty="0" err="1">
                <a:sym typeface="Wingdings" panose="05000000000000000000" pitchFamily="2" charset="2"/>
              </a:rPr>
              <a:t>remember</a:t>
            </a:r>
            <a:r>
              <a:rPr lang="da-DK" dirty="0">
                <a:sym typeface="Wingdings" panose="05000000000000000000" pitchFamily="2" charset="2"/>
              </a:rPr>
              <a:t> </a:t>
            </a:r>
            <a:r>
              <a:rPr lang="da-DK" dirty="0" err="1">
                <a:sym typeface="Wingdings" panose="05000000000000000000" pitchFamily="2" charset="2"/>
              </a:rPr>
              <a:t>helpfull</a:t>
            </a:r>
            <a:r>
              <a:rPr lang="da-DK" dirty="0">
                <a:sym typeface="Wingdings" panose="05000000000000000000" pitchFamily="2" charset="2"/>
              </a:rPr>
              <a:t> information and discard </a:t>
            </a:r>
            <a:r>
              <a:rPr lang="da-DK" dirty="0" err="1">
                <a:sym typeface="Wingdings" panose="05000000000000000000" pitchFamily="2" charset="2"/>
              </a:rPr>
              <a:t>unhelpgull</a:t>
            </a:r>
            <a:r>
              <a:rPr lang="da-DK">
                <a:sym typeface="Wingdings" panose="05000000000000000000" pitchFamily="2" charset="2"/>
              </a:rPr>
              <a:t> info</a:t>
            </a:r>
            <a:endParaRPr lang="da-DK" dirty="0">
              <a:sym typeface="Wingdings" panose="05000000000000000000" pitchFamily="2" charset="2"/>
            </a:endParaRPr>
          </a:p>
          <a:p>
            <a:pPr marL="0" lvl="0" indent="0">
              <a:buFontTx/>
              <a:buNone/>
            </a:pPr>
            <a:endParaRPr lang="da-DK" dirty="0">
              <a:sym typeface="Wingdings" panose="05000000000000000000" pitchFamily="2" charset="2"/>
            </a:endParaRPr>
          </a:p>
          <a:p>
            <a:pPr marL="0" lvl="0" indent="0">
              <a:buFontTx/>
              <a:buNone/>
            </a:pPr>
            <a:r>
              <a:rPr lang="da-DK" dirty="0" err="1">
                <a:sym typeface="Wingdings" panose="05000000000000000000" pitchFamily="2" charset="2"/>
              </a:rPr>
              <a:t>Bidirectional</a:t>
            </a:r>
            <a:r>
              <a:rPr lang="da-DK" dirty="0">
                <a:sym typeface="Wingdings" panose="05000000000000000000" pitchFamily="2" charset="2"/>
              </a:rPr>
              <a:t> models </a:t>
            </a:r>
            <a:r>
              <a:rPr lang="da-DK" dirty="0" err="1">
                <a:sym typeface="Wingdings" panose="05000000000000000000" pitchFamily="2" charset="2"/>
              </a:rPr>
              <a:t>are</a:t>
            </a:r>
            <a:r>
              <a:rPr lang="da-DK" dirty="0">
                <a:sym typeface="Wingdings" panose="05000000000000000000" pitchFamily="2" charset="2"/>
              </a:rPr>
              <a:t> </a:t>
            </a:r>
            <a:r>
              <a:rPr lang="da-DK" dirty="0" err="1">
                <a:sym typeface="Wingdings" panose="05000000000000000000" pitchFamily="2" charset="2"/>
              </a:rPr>
              <a:t>often</a:t>
            </a:r>
            <a:r>
              <a:rPr lang="da-DK" dirty="0">
                <a:sym typeface="Wingdings" panose="05000000000000000000" pitchFamily="2" charset="2"/>
              </a:rPr>
              <a:t> </a:t>
            </a:r>
            <a:r>
              <a:rPr lang="da-DK" dirty="0" err="1">
                <a:sym typeface="Wingdings" panose="05000000000000000000" pitchFamily="2" charset="2"/>
              </a:rPr>
              <a:t>used</a:t>
            </a:r>
            <a:r>
              <a:rPr lang="da-DK" dirty="0">
                <a:sym typeface="Wingdings" panose="05000000000000000000" pitchFamily="2" charset="2"/>
              </a:rPr>
              <a:t> in NLP:</a:t>
            </a:r>
          </a:p>
          <a:p>
            <a:pPr marL="0" lvl="0" indent="0">
              <a:buFontTx/>
              <a:buNone/>
            </a:pPr>
            <a:r>
              <a:rPr lang="da-DK" dirty="0">
                <a:sym typeface="Wingdings" panose="05000000000000000000" pitchFamily="2" charset="2"/>
              </a:rPr>
              <a:t>Der tilføjes et </a:t>
            </a:r>
            <a:r>
              <a:rPr lang="da-DK" dirty="0" err="1">
                <a:sym typeface="Wingdings" panose="05000000000000000000" pitchFamily="2" charset="2"/>
              </a:rPr>
              <a:t>lstm</a:t>
            </a:r>
            <a:r>
              <a:rPr lang="da-DK" dirty="0">
                <a:sym typeface="Wingdings" panose="05000000000000000000" pitchFamily="2" charset="2"/>
              </a:rPr>
              <a:t> eller GRU </a:t>
            </a:r>
            <a:r>
              <a:rPr lang="da-DK" dirty="0" err="1">
                <a:sym typeface="Wingdings" panose="05000000000000000000" pitchFamily="2" charset="2"/>
              </a:rPr>
              <a:t>layer</a:t>
            </a:r>
            <a:r>
              <a:rPr lang="da-DK" dirty="0">
                <a:sym typeface="Wingdings" panose="05000000000000000000" pitchFamily="2" charset="2"/>
              </a:rPr>
              <a:t> som hver </a:t>
            </a:r>
            <a:r>
              <a:rPr lang="da-DK" dirty="0" err="1">
                <a:sym typeface="Wingdings" panose="05000000000000000000" pitchFamily="2" charset="2"/>
              </a:rPr>
              <a:t>procces</a:t>
            </a:r>
            <a:r>
              <a:rPr lang="da-DK" dirty="0">
                <a:sym typeface="Wingdings" panose="05000000000000000000" pitchFamily="2" charset="2"/>
              </a:rPr>
              <a:t> the input in </a:t>
            </a:r>
            <a:r>
              <a:rPr lang="da-DK" dirty="0" err="1">
                <a:sym typeface="Wingdings" panose="05000000000000000000" pitchFamily="2" charset="2"/>
              </a:rPr>
              <a:t>only</a:t>
            </a:r>
            <a:r>
              <a:rPr lang="da-DK" dirty="0">
                <a:sym typeface="Wingdings" panose="05000000000000000000" pitchFamily="2" charset="2"/>
              </a:rPr>
              <a:t> </a:t>
            </a:r>
            <a:r>
              <a:rPr lang="da-DK" dirty="0" err="1">
                <a:sym typeface="Wingdings" panose="05000000000000000000" pitchFamily="2" charset="2"/>
              </a:rPr>
              <a:t>one</a:t>
            </a:r>
            <a:r>
              <a:rPr lang="da-DK" dirty="0">
                <a:sym typeface="Wingdings" panose="05000000000000000000" pitchFamily="2" charset="2"/>
              </a:rPr>
              <a:t> </a:t>
            </a:r>
            <a:r>
              <a:rPr lang="da-DK" dirty="0" err="1">
                <a:sym typeface="Wingdings" panose="05000000000000000000" pitchFamily="2" charset="2"/>
              </a:rPr>
              <a:t>direction</a:t>
            </a:r>
            <a:r>
              <a:rPr lang="da-DK" dirty="0">
                <a:sym typeface="Wingdings" panose="05000000000000000000" pitchFamily="2" charset="2"/>
              </a:rPr>
              <a:t> </a:t>
            </a:r>
          </a:p>
          <a:p>
            <a:pPr marL="0" lvl="0" indent="0">
              <a:buFontTx/>
              <a:buNone/>
            </a:pPr>
            <a:r>
              <a:rPr lang="da-DK" dirty="0">
                <a:sym typeface="Wingdings" panose="05000000000000000000" pitchFamily="2" charset="2"/>
              </a:rPr>
              <a:t>Med </a:t>
            </a:r>
            <a:r>
              <a:rPr lang="da-DK" dirty="0" err="1">
                <a:sym typeface="Wingdings" panose="05000000000000000000" pitchFamily="2" charset="2"/>
              </a:rPr>
              <a:t>bidirectional</a:t>
            </a:r>
            <a:r>
              <a:rPr lang="da-DK" dirty="0">
                <a:sym typeface="Wingdings" panose="05000000000000000000" pitchFamily="2" charset="2"/>
              </a:rPr>
              <a:t> tager den både kronologisk rækkefølge og </a:t>
            </a:r>
            <a:r>
              <a:rPr lang="da-DK" dirty="0" err="1">
                <a:sym typeface="Wingdings" panose="05000000000000000000" pitchFamily="2" charset="2"/>
              </a:rPr>
              <a:t>anti</a:t>
            </a:r>
            <a:r>
              <a:rPr lang="da-DK" dirty="0">
                <a:sym typeface="Wingdings" panose="05000000000000000000" pitchFamily="2" charset="2"/>
              </a:rPr>
              <a:t> kronologisk rækkefølge og </a:t>
            </a:r>
            <a:r>
              <a:rPr lang="da-DK" dirty="0" err="1">
                <a:sym typeface="Wingdings" panose="05000000000000000000" pitchFamily="2" charset="2"/>
              </a:rPr>
              <a:t>merger</a:t>
            </a:r>
            <a:r>
              <a:rPr lang="da-DK" dirty="0">
                <a:sym typeface="Wingdings" panose="05000000000000000000" pitchFamily="2" charset="2"/>
              </a:rPr>
              <a:t> så disse </a:t>
            </a:r>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22</a:t>
            </a:fld>
            <a:endParaRPr lang="da-DK" noProof="0"/>
          </a:p>
        </p:txBody>
      </p:sp>
    </p:spTree>
    <p:extLst>
      <p:ext uri="{BB962C8B-B14F-4D97-AF65-F5344CB8AC3E}">
        <p14:creationId xmlns:p14="http://schemas.microsoft.com/office/powerpoint/2010/main" val="282805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Accurucy</a:t>
            </a:r>
            <a:r>
              <a:rPr lang="da-DK" dirty="0"/>
              <a:t> </a:t>
            </a:r>
            <a:r>
              <a:rPr lang="da-DK" dirty="0">
                <a:sym typeface="Wingdings" panose="05000000000000000000" pitchFamily="2" charset="2"/>
              </a:rPr>
              <a:t> </a:t>
            </a:r>
            <a:r>
              <a:rPr lang="da-DK" dirty="0"/>
              <a:t>True positive + True Negative/ All positive + All Negative </a:t>
            </a:r>
            <a:r>
              <a:rPr lang="da-DK" dirty="0">
                <a:sym typeface="Wingdings" panose="05000000000000000000" pitchFamily="2" charset="2"/>
              </a:rPr>
              <a:t> </a:t>
            </a:r>
            <a:r>
              <a:rPr lang="da-DK" dirty="0" err="1">
                <a:sym typeface="Wingdings" panose="05000000000000000000" pitchFamily="2" charset="2"/>
              </a:rPr>
              <a:t>how</a:t>
            </a:r>
            <a:r>
              <a:rPr lang="da-DK" dirty="0">
                <a:sym typeface="Wingdings" panose="05000000000000000000" pitchFamily="2" charset="2"/>
              </a:rPr>
              <a:t> </a:t>
            </a:r>
            <a:r>
              <a:rPr lang="da-DK" dirty="0" err="1">
                <a:sym typeface="Wingdings" panose="05000000000000000000" pitchFamily="2" charset="2"/>
              </a:rPr>
              <a:t>often</a:t>
            </a:r>
            <a:r>
              <a:rPr lang="da-DK" dirty="0">
                <a:sym typeface="Wingdings" panose="05000000000000000000" pitchFamily="2" charset="2"/>
              </a:rPr>
              <a:t> is the model </a:t>
            </a:r>
            <a:r>
              <a:rPr lang="da-DK" dirty="0" err="1">
                <a:sym typeface="Wingdings" panose="05000000000000000000" pitchFamily="2" charset="2"/>
              </a:rPr>
              <a:t>correct</a:t>
            </a:r>
            <a:r>
              <a:rPr lang="da-DK" dirty="0">
                <a:sym typeface="Wingdings" panose="05000000000000000000" pitchFamily="2" charset="2"/>
              </a:rPr>
              <a:t>.  of all the </a:t>
            </a:r>
            <a:r>
              <a:rPr lang="da-DK" dirty="0" err="1">
                <a:sym typeface="Wingdings" panose="05000000000000000000" pitchFamily="2" charset="2"/>
              </a:rPr>
              <a:t>predictions</a:t>
            </a:r>
            <a:r>
              <a:rPr lang="da-DK" dirty="0">
                <a:sym typeface="Wingdings" panose="05000000000000000000" pitchFamily="2" charset="2"/>
              </a:rPr>
              <a:t> </a:t>
            </a:r>
            <a:r>
              <a:rPr lang="da-DK" dirty="0" err="1">
                <a:sym typeface="Wingdings" panose="05000000000000000000" pitchFamily="2" charset="2"/>
              </a:rPr>
              <a:t>what</a:t>
            </a:r>
            <a:r>
              <a:rPr lang="da-DK" dirty="0">
                <a:sym typeface="Wingdings" panose="05000000000000000000" pitchFamily="2" charset="2"/>
              </a:rPr>
              <a:t> is the procent of </a:t>
            </a:r>
            <a:r>
              <a:rPr lang="da-DK" dirty="0" err="1">
                <a:sym typeface="Wingdings" panose="05000000000000000000" pitchFamily="2" charset="2"/>
              </a:rPr>
              <a:t>correct</a:t>
            </a:r>
            <a:r>
              <a:rPr lang="da-DK" dirty="0">
                <a:sym typeface="Wingdings" panose="05000000000000000000" pitchFamily="2" charset="2"/>
              </a:rPr>
              <a:t> </a:t>
            </a:r>
            <a:r>
              <a:rPr lang="da-DK" dirty="0" err="1">
                <a:sym typeface="Wingdings" panose="05000000000000000000" pitchFamily="2" charset="2"/>
              </a:rPr>
              <a:t>prediction</a:t>
            </a:r>
            <a:r>
              <a:rPr lang="da-DK" dirty="0">
                <a:sym typeface="Wingdings" panose="05000000000000000000" pitchFamily="2" charset="2"/>
              </a:rPr>
              <a:t> </a:t>
            </a:r>
          </a:p>
          <a:p>
            <a:endParaRPr lang="da-DK" dirty="0">
              <a:sym typeface="Wingdings" panose="05000000000000000000" pitchFamily="2" charset="2"/>
            </a:endParaRPr>
          </a:p>
          <a:p>
            <a:endParaRPr lang="da-DK" dirty="0">
              <a:sym typeface="Wingdings" panose="05000000000000000000" pitchFamily="2" charset="2"/>
            </a:endParaRPr>
          </a:p>
          <a:p>
            <a:r>
              <a:rPr lang="da-DK" dirty="0" err="1">
                <a:sym typeface="Wingdings" panose="05000000000000000000" pitchFamily="2" charset="2"/>
              </a:rPr>
              <a:t>Mean_f_meas</a:t>
            </a:r>
            <a:r>
              <a:rPr lang="da-DK" dirty="0">
                <a:sym typeface="Wingdings" panose="05000000000000000000" pitchFamily="2" charset="2"/>
              </a:rPr>
              <a:t> score  </a:t>
            </a:r>
            <a:r>
              <a:rPr lang="en-US" dirty="0">
                <a:sym typeface="Wingdings" panose="05000000000000000000" pitchFamily="2" charset="2"/>
              </a:rPr>
              <a:t>Precision quantifies the number of positive class predictions that actually belong to the positive class. Recall quantifies the number of positive class predictions made out of all positive examples in the dataset. F-Measure provides a single score that balances both the concerns of precision and recall in one number.</a:t>
            </a:r>
          </a:p>
          <a:p>
            <a:endParaRPr lang="en-US" dirty="0">
              <a:sym typeface="Wingdings" panose="05000000000000000000" pitchFamily="2" charset="2"/>
            </a:endParaRPr>
          </a:p>
          <a:p>
            <a:endParaRPr lang="da-DK" dirty="0">
              <a:sym typeface="Wingdings" panose="05000000000000000000" pitchFamily="2" charset="2"/>
            </a:endParaRPr>
          </a:p>
          <a:p>
            <a:r>
              <a:rPr lang="da-DK" dirty="0" err="1">
                <a:sym typeface="Wingdings" panose="05000000000000000000" pitchFamily="2" charset="2"/>
              </a:rPr>
              <a:t>Mean_roc_auc</a:t>
            </a:r>
            <a:r>
              <a:rPr lang="da-DK" dirty="0">
                <a:sym typeface="Wingdings" panose="05000000000000000000" pitchFamily="2" charset="2"/>
              </a:rPr>
              <a:t>  plots the true positive rate </a:t>
            </a:r>
            <a:r>
              <a:rPr lang="da-DK" dirty="0" err="1">
                <a:sym typeface="Wingdings" panose="05000000000000000000" pitchFamily="2" charset="2"/>
              </a:rPr>
              <a:t>against</a:t>
            </a:r>
            <a:r>
              <a:rPr lang="da-DK" dirty="0">
                <a:sym typeface="Wingdings" panose="05000000000000000000" pitchFamily="2" charset="2"/>
              </a:rPr>
              <a:t> (</a:t>
            </a:r>
            <a:r>
              <a:rPr lang="da-DK" dirty="0" err="1">
                <a:sym typeface="Wingdings" panose="05000000000000000000" pitchFamily="2" charset="2"/>
              </a:rPr>
              <a:t>Sensitivity</a:t>
            </a:r>
            <a:r>
              <a:rPr lang="da-DK" dirty="0">
                <a:sym typeface="Wingdings" panose="05000000000000000000" pitchFamily="2" charset="2"/>
              </a:rPr>
              <a:t>) the false positives rate (1- </a:t>
            </a:r>
            <a:r>
              <a:rPr lang="da-DK" dirty="0" err="1">
                <a:sym typeface="Wingdings" panose="05000000000000000000" pitchFamily="2" charset="2"/>
              </a:rPr>
              <a:t>specificity</a:t>
            </a:r>
            <a:r>
              <a:rPr lang="da-DK" dirty="0">
                <a:sym typeface="Wingdings" panose="05000000000000000000" pitchFamily="2" charset="2"/>
              </a:rPr>
              <a:t>)</a:t>
            </a:r>
          </a:p>
          <a:p>
            <a:pPr marL="171450" indent="-171450">
              <a:buFontTx/>
              <a:buChar char="-"/>
            </a:pPr>
            <a:r>
              <a:rPr lang="da-DK" dirty="0">
                <a:sym typeface="Wingdings" panose="05000000000000000000" pitchFamily="2" charset="2"/>
              </a:rPr>
              <a:t>Y axis: </a:t>
            </a:r>
            <a:r>
              <a:rPr lang="da-DK" dirty="0" err="1">
                <a:sym typeface="Wingdings" panose="05000000000000000000" pitchFamily="2" charset="2"/>
              </a:rPr>
              <a:t>how</a:t>
            </a:r>
            <a:r>
              <a:rPr lang="da-DK" dirty="0">
                <a:sym typeface="Wingdings" panose="05000000000000000000" pitchFamily="2" charset="2"/>
              </a:rPr>
              <a:t> </a:t>
            </a:r>
            <a:r>
              <a:rPr lang="da-DK" dirty="0" err="1">
                <a:sym typeface="Wingdings" panose="05000000000000000000" pitchFamily="2" charset="2"/>
              </a:rPr>
              <a:t>much</a:t>
            </a:r>
            <a:r>
              <a:rPr lang="da-DK" dirty="0">
                <a:sym typeface="Wingdings" panose="05000000000000000000" pitchFamily="2" charset="2"/>
              </a:rPr>
              <a:t> do i </a:t>
            </a:r>
            <a:r>
              <a:rPr lang="da-DK" dirty="0" err="1">
                <a:sym typeface="Wingdings" panose="05000000000000000000" pitchFamily="2" charset="2"/>
              </a:rPr>
              <a:t>categorise</a:t>
            </a:r>
            <a:r>
              <a:rPr lang="da-DK" dirty="0">
                <a:sym typeface="Wingdings" panose="05000000000000000000" pitchFamily="2" charset="2"/>
              </a:rPr>
              <a:t> right  on x axis </a:t>
            </a:r>
            <a:r>
              <a:rPr lang="da-DK" dirty="0" err="1">
                <a:sym typeface="Wingdings" panose="05000000000000000000" pitchFamily="2" charset="2"/>
              </a:rPr>
              <a:t>how</a:t>
            </a:r>
            <a:r>
              <a:rPr lang="da-DK" dirty="0">
                <a:sym typeface="Wingdings" panose="05000000000000000000" pitchFamily="2" charset="2"/>
              </a:rPr>
              <a:t> </a:t>
            </a:r>
            <a:r>
              <a:rPr lang="da-DK" dirty="0" err="1">
                <a:sym typeface="Wingdings" panose="05000000000000000000" pitchFamily="2" charset="2"/>
              </a:rPr>
              <a:t>much</a:t>
            </a:r>
            <a:r>
              <a:rPr lang="da-DK" dirty="0">
                <a:sym typeface="Wingdings" panose="05000000000000000000" pitchFamily="2" charset="2"/>
              </a:rPr>
              <a:t> do i </a:t>
            </a:r>
            <a:r>
              <a:rPr lang="da-DK" dirty="0" err="1">
                <a:sym typeface="Wingdings" panose="05000000000000000000" pitchFamily="2" charset="2"/>
              </a:rPr>
              <a:t>categorice</a:t>
            </a:r>
            <a:r>
              <a:rPr lang="da-DK" dirty="0">
                <a:sym typeface="Wingdings" panose="05000000000000000000" pitchFamily="2" charset="2"/>
              </a:rPr>
              <a:t> </a:t>
            </a:r>
            <a:r>
              <a:rPr lang="da-DK" dirty="0" err="1">
                <a:sym typeface="Wingdings" panose="05000000000000000000" pitchFamily="2" charset="2"/>
              </a:rPr>
              <a:t>wrong</a:t>
            </a:r>
            <a:r>
              <a:rPr lang="da-DK" dirty="0">
                <a:sym typeface="Wingdings" panose="05000000000000000000" pitchFamily="2" charset="2"/>
              </a:rPr>
              <a:t>.   jo mere ”nemt” vi vælger at gøre det at få true  jo støre andel af true positives vil vi fange </a:t>
            </a:r>
          </a:p>
          <a:p>
            <a:pPr marL="171450" indent="-171450">
              <a:buFontTx/>
              <a:buChar char="-"/>
            </a:pP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want</a:t>
            </a:r>
            <a:r>
              <a:rPr lang="da-DK" dirty="0">
                <a:sym typeface="Wingdings" panose="05000000000000000000" pitchFamily="2" charset="2"/>
              </a:rPr>
              <a:t> a model </a:t>
            </a:r>
            <a:r>
              <a:rPr lang="da-DK" dirty="0" err="1">
                <a:sym typeface="Wingdings" panose="05000000000000000000" pitchFamily="2" charset="2"/>
              </a:rPr>
              <a:t>when</a:t>
            </a:r>
            <a:r>
              <a:rPr lang="da-DK" dirty="0">
                <a:sym typeface="Wingdings" panose="05000000000000000000" pitchFamily="2" charset="2"/>
              </a:rPr>
              <a:t> </a:t>
            </a: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increase</a:t>
            </a:r>
            <a:r>
              <a:rPr lang="da-DK" dirty="0">
                <a:sym typeface="Wingdings" panose="05000000000000000000" pitchFamily="2" charset="2"/>
              </a:rPr>
              <a:t> the </a:t>
            </a:r>
            <a:r>
              <a:rPr lang="da-DK" dirty="0" err="1">
                <a:sym typeface="Wingdings" panose="05000000000000000000" pitchFamily="2" charset="2"/>
              </a:rPr>
              <a:t>thresshold</a:t>
            </a:r>
            <a:r>
              <a:rPr lang="da-DK" dirty="0">
                <a:sym typeface="Wingdings" panose="05000000000000000000" pitchFamily="2" charset="2"/>
              </a:rPr>
              <a:t> of positives by a </a:t>
            </a:r>
            <a:r>
              <a:rPr lang="da-DK" dirty="0" err="1">
                <a:sym typeface="Wingdings" panose="05000000000000000000" pitchFamily="2" charset="2"/>
              </a:rPr>
              <a:t>little</a:t>
            </a:r>
            <a:r>
              <a:rPr lang="da-DK" dirty="0">
                <a:sym typeface="Wingdings" panose="05000000000000000000" pitchFamily="2" charset="2"/>
              </a:rPr>
              <a:t> </a:t>
            </a: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get</a:t>
            </a:r>
            <a:r>
              <a:rPr lang="da-DK" dirty="0">
                <a:sym typeface="Wingdings" panose="05000000000000000000" pitchFamily="2" charset="2"/>
              </a:rPr>
              <a:t> </a:t>
            </a:r>
            <a:r>
              <a:rPr lang="da-DK" dirty="0" err="1">
                <a:sym typeface="Wingdings" panose="05000000000000000000" pitchFamily="2" charset="2"/>
              </a:rPr>
              <a:t>many</a:t>
            </a:r>
            <a:r>
              <a:rPr lang="da-DK" dirty="0">
                <a:sym typeface="Wingdings" panose="05000000000000000000" pitchFamily="2" charset="2"/>
              </a:rPr>
              <a:t> more true positives and not </a:t>
            </a:r>
            <a:r>
              <a:rPr lang="da-DK" dirty="0" err="1">
                <a:sym typeface="Wingdings" panose="05000000000000000000" pitchFamily="2" charset="2"/>
              </a:rPr>
              <a:t>tha</a:t>
            </a:r>
            <a:r>
              <a:rPr lang="da-DK" dirty="0">
                <a:sym typeface="Wingdings" panose="05000000000000000000" pitchFamily="2" charset="2"/>
              </a:rPr>
              <a:t> </a:t>
            </a:r>
            <a:r>
              <a:rPr lang="da-DK" dirty="0" err="1">
                <a:sym typeface="Wingdings" panose="05000000000000000000" pitchFamily="2" charset="2"/>
              </a:rPr>
              <a:t>many</a:t>
            </a:r>
            <a:r>
              <a:rPr lang="da-DK" dirty="0">
                <a:sym typeface="Wingdings" panose="05000000000000000000" pitchFamily="2" charset="2"/>
              </a:rPr>
              <a:t> false positives. </a:t>
            </a:r>
          </a:p>
          <a:p>
            <a:pPr marL="171450" indent="-171450">
              <a:buFontTx/>
              <a:buChar char="-"/>
            </a:pPr>
            <a:r>
              <a:rPr lang="da-DK" dirty="0">
                <a:sym typeface="Wingdings" panose="05000000000000000000" pitchFamily="2" charset="2"/>
              </a:rPr>
              <a:t>The </a:t>
            </a:r>
            <a:r>
              <a:rPr lang="da-DK" dirty="0" err="1">
                <a:sym typeface="Wingdings" panose="05000000000000000000" pitchFamily="2" charset="2"/>
              </a:rPr>
              <a:t>area</a:t>
            </a:r>
            <a:r>
              <a:rPr lang="da-DK" dirty="0">
                <a:sym typeface="Wingdings" panose="05000000000000000000" pitchFamily="2" charset="2"/>
              </a:rPr>
              <a:t> under the </a:t>
            </a:r>
            <a:r>
              <a:rPr lang="da-DK" dirty="0" err="1">
                <a:sym typeface="Wingdings" panose="05000000000000000000" pitchFamily="2" charset="2"/>
              </a:rPr>
              <a:t>curve</a:t>
            </a:r>
            <a:r>
              <a:rPr lang="da-DK" dirty="0">
                <a:sym typeface="Wingdings" panose="05000000000000000000" pitchFamily="2" charset="2"/>
              </a:rPr>
              <a:t>  </a:t>
            </a:r>
            <a:r>
              <a:rPr lang="da-DK" dirty="0" err="1">
                <a:sym typeface="Wingdings" panose="05000000000000000000" pitchFamily="2" charset="2"/>
              </a:rPr>
              <a:t>if</a:t>
            </a:r>
            <a:r>
              <a:rPr lang="da-DK" dirty="0">
                <a:sym typeface="Wingdings" panose="05000000000000000000" pitchFamily="2" charset="2"/>
              </a:rPr>
              <a:t> the </a:t>
            </a:r>
            <a:r>
              <a:rPr lang="da-DK" dirty="0" err="1">
                <a:sym typeface="Wingdings" panose="05000000000000000000" pitchFamily="2" charset="2"/>
              </a:rPr>
              <a:t>area</a:t>
            </a:r>
            <a:r>
              <a:rPr lang="da-DK" dirty="0">
                <a:sym typeface="Wingdings" panose="05000000000000000000" pitchFamily="2" charset="2"/>
              </a:rPr>
              <a:t> is 1 it </a:t>
            </a:r>
            <a:r>
              <a:rPr lang="da-DK" dirty="0" err="1">
                <a:sym typeface="Wingdings" panose="05000000000000000000" pitchFamily="2" charset="2"/>
              </a:rPr>
              <a:t>would</a:t>
            </a:r>
            <a:r>
              <a:rPr lang="da-DK" dirty="0">
                <a:sym typeface="Wingdings" panose="05000000000000000000" pitchFamily="2" charset="2"/>
              </a:rPr>
              <a:t> </a:t>
            </a:r>
            <a:r>
              <a:rPr lang="da-DK" dirty="0" err="1">
                <a:sym typeface="Wingdings" panose="05000000000000000000" pitchFamily="2" charset="2"/>
              </a:rPr>
              <a:t>categorice</a:t>
            </a:r>
            <a:r>
              <a:rPr lang="da-DK" dirty="0">
                <a:sym typeface="Wingdings" panose="05000000000000000000" pitchFamily="2" charset="2"/>
              </a:rPr>
              <a:t> </a:t>
            </a:r>
            <a:r>
              <a:rPr lang="da-DK" dirty="0" err="1">
                <a:sym typeface="Wingdings" panose="05000000000000000000" pitchFamily="2" charset="2"/>
              </a:rPr>
              <a:t>everything</a:t>
            </a:r>
            <a:r>
              <a:rPr lang="da-DK" dirty="0">
                <a:sym typeface="Wingdings" panose="05000000000000000000" pitchFamily="2" charset="2"/>
              </a:rPr>
              <a:t> right all the time. </a:t>
            </a:r>
          </a:p>
          <a:p>
            <a:endParaRPr lang="da-DK" dirty="0">
              <a:sym typeface="Wingdings" panose="05000000000000000000" pitchFamily="2" charset="2"/>
            </a:endParaRPr>
          </a:p>
          <a:p>
            <a:endParaRPr lang="da-DK" dirty="0">
              <a:sym typeface="Wingdings" panose="05000000000000000000" pitchFamily="2" charset="2"/>
            </a:endParaRPr>
          </a:p>
          <a:p>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23</a:t>
            </a:fld>
            <a:endParaRPr lang="da-DK" noProof="0"/>
          </a:p>
        </p:txBody>
      </p:sp>
    </p:spTree>
    <p:extLst>
      <p:ext uri="{BB962C8B-B14F-4D97-AF65-F5344CB8AC3E}">
        <p14:creationId xmlns:p14="http://schemas.microsoft.com/office/powerpoint/2010/main" val="15100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None/>
            </a:pPr>
            <a:r>
              <a:rPr lang="en-US" b="0" i="0" dirty="0">
                <a:solidFill>
                  <a:srgbClr val="000000"/>
                </a:solidFill>
                <a:effectLst/>
                <a:latin typeface="Arial" panose="020B0604020202020204" pitchFamily="34" charset="0"/>
              </a:rPr>
              <a:t>Embedding: </a:t>
            </a:r>
          </a:p>
          <a:p>
            <a:pPr algn="l">
              <a:buFont typeface="Arial" panose="020B0604020202020204" pitchFamily="34" charset="0"/>
              <a:buChar char="•"/>
            </a:pPr>
            <a:r>
              <a:rPr lang="en-US" b="0" i="0" dirty="0">
                <a:solidFill>
                  <a:srgbClr val="000000"/>
                </a:solidFill>
                <a:effectLst/>
                <a:latin typeface="Arial" panose="020B0604020202020204" pitchFamily="34" charset="0"/>
              </a:rPr>
              <a:t>Learn word embeddings jointly with the main task you care about (such as document classification or sentiment prediction). In this setup, you start with random word vectors and then learn word vectors in the same way you learn the weights of a neural network.</a:t>
            </a:r>
          </a:p>
          <a:p>
            <a:pPr algn="l">
              <a:buFont typeface="Arial" panose="020B0604020202020204" pitchFamily="34" charset="0"/>
              <a:buChar char="•"/>
            </a:pPr>
            <a:r>
              <a:rPr lang="en-US" b="0" i="0" dirty="0">
                <a:solidFill>
                  <a:srgbClr val="000000"/>
                </a:solidFill>
                <a:effectLst/>
                <a:latin typeface="Arial" panose="020B0604020202020204" pitchFamily="34" charset="0"/>
              </a:rPr>
              <a:t>Load into your model word embeddings that were precomputed using a different machine-learning task than the one you're trying to solve. These are called </a:t>
            </a:r>
            <a:r>
              <a:rPr lang="en-US" b="0" i="1" dirty="0">
                <a:solidFill>
                  <a:srgbClr val="000000"/>
                </a:solidFill>
                <a:effectLst/>
                <a:latin typeface="Arial" panose="020B0604020202020204" pitchFamily="34" charset="0"/>
              </a:rPr>
              <a:t>pretrained word embeddings</a:t>
            </a:r>
            <a:r>
              <a:rPr lang="en-US" b="0" i="0" dirty="0">
                <a:solidFill>
                  <a:srgbClr val="000000"/>
                </a:solidFill>
                <a:effectLst/>
                <a:latin typeface="Arial" panose="020B0604020202020204" pitchFamily="34" charset="0"/>
              </a:rPr>
              <a:t>.</a:t>
            </a:r>
          </a:p>
          <a:p>
            <a:pPr algn="l">
              <a:buFont typeface="Arial" panose="020B0604020202020204" pitchFamily="34" charset="0"/>
              <a:buChar char="•"/>
            </a:pPr>
            <a:r>
              <a:rPr lang="en-US" b="0" i="0" dirty="0">
                <a:solidFill>
                  <a:srgbClr val="000000"/>
                </a:solidFill>
                <a:effectLst/>
                <a:latin typeface="Arial" panose="020B0604020202020204" pitchFamily="34" charset="0"/>
              </a:rPr>
              <a:t>When you instantiate an embedding layer, its weights (its internal dictionary of token vectors) are initially random, just as with any other layer. During training, these word vectors are gradually adjusted via backpropagation, structuring the space into something the downstream model can exploit.</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None/>
            </a:pPr>
            <a:r>
              <a:rPr lang="en-US" b="0" i="0" dirty="0" err="1">
                <a:solidFill>
                  <a:srgbClr val="000000"/>
                </a:solidFill>
                <a:effectLst/>
                <a:latin typeface="Arial" panose="020B0604020202020204" pitchFamily="34" charset="0"/>
              </a:rPr>
              <a:t>Relu</a:t>
            </a:r>
            <a:r>
              <a:rPr lang="en-US" b="0" i="0" dirty="0">
                <a:solidFill>
                  <a:srgbClr val="000000"/>
                </a:solidFill>
                <a:effectLst/>
                <a:latin typeface="Arial" panose="020B0604020202020204" pitchFamily="34" charset="0"/>
              </a:rPr>
              <a:t> activation: </a:t>
            </a:r>
          </a:p>
          <a:p>
            <a:pPr algn="l">
              <a:buFont typeface="Arial" panose="020B0604020202020204" pitchFamily="34" charset="0"/>
              <a:buNone/>
            </a:pPr>
            <a:r>
              <a:rPr lang="en-US" b="0" i="0" dirty="0">
                <a:solidFill>
                  <a:srgbClr val="000000"/>
                </a:solidFill>
                <a:effectLst/>
                <a:latin typeface="Arial" panose="020B0604020202020204" pitchFamily="34" charset="0"/>
              </a:rPr>
              <a:t>Linear but flat at 0</a:t>
            </a:r>
          </a:p>
          <a:p>
            <a:pPr algn="l">
              <a:buFont typeface="Arial" panose="020B0604020202020204" pitchFamily="34" charset="0"/>
              <a:buNone/>
            </a:pPr>
            <a:endParaRPr lang="en-US" b="0" i="0" dirty="0">
              <a:solidFill>
                <a:srgbClr val="000000"/>
              </a:solidFill>
              <a:effectLst/>
              <a:latin typeface="Arial" panose="020B0604020202020204" pitchFamily="34" charset="0"/>
            </a:endParaRPr>
          </a:p>
          <a:p>
            <a:pPr algn="l">
              <a:buFont typeface="Arial" panose="020B0604020202020204" pitchFamily="34" charset="0"/>
              <a:buNone/>
            </a:pPr>
            <a:r>
              <a:rPr lang="en-US" b="0" i="0" dirty="0" err="1">
                <a:solidFill>
                  <a:srgbClr val="000000"/>
                </a:solidFill>
                <a:effectLst/>
                <a:latin typeface="Arial" panose="020B0604020202020204" pitchFamily="34" charset="0"/>
              </a:rPr>
              <a:t>Softmax</a:t>
            </a:r>
            <a:r>
              <a:rPr lang="en-US" b="0"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sym typeface="Wingdings" panose="05000000000000000000" pitchFamily="2" charset="2"/>
              </a:rPr>
              <a:t> Takes the exponential(z)/ sum(Exp(</a:t>
            </a:r>
            <a:r>
              <a:rPr lang="en-US" b="0" i="0" dirty="0" err="1">
                <a:solidFill>
                  <a:srgbClr val="000000"/>
                </a:solidFill>
                <a:effectLst/>
                <a:latin typeface="Arial" panose="020B0604020202020204" pitchFamily="34" charset="0"/>
                <a:sym typeface="Wingdings" panose="05000000000000000000" pitchFamily="2" charset="2"/>
              </a:rPr>
              <a:t>z_j</a:t>
            </a:r>
            <a:r>
              <a:rPr lang="en-US" b="0" i="0" dirty="0">
                <a:solidFill>
                  <a:srgbClr val="000000"/>
                </a:solidFill>
                <a:effectLst/>
                <a:latin typeface="Arial" panose="020B0604020202020204" pitchFamily="34" charset="0"/>
                <a:sym typeface="Wingdings" panose="05000000000000000000" pitchFamily="2" charset="2"/>
              </a:rPr>
              <a:t>)  output </a:t>
            </a:r>
            <a:r>
              <a:rPr lang="en-US" b="0" i="0" dirty="0" err="1">
                <a:solidFill>
                  <a:srgbClr val="000000"/>
                </a:solidFill>
                <a:effectLst/>
                <a:latin typeface="Arial" panose="020B0604020202020204" pitchFamily="34" charset="0"/>
                <a:sym typeface="Wingdings" panose="05000000000000000000" pitchFamily="2" charset="2"/>
              </a:rPr>
              <a:t>summere</a:t>
            </a:r>
            <a:r>
              <a:rPr lang="en-US" b="0" i="0" dirty="0">
                <a:solidFill>
                  <a:srgbClr val="000000"/>
                </a:solidFill>
                <a:effectLst/>
                <a:latin typeface="Arial" panose="020B0604020202020204" pitchFamily="34" charset="0"/>
                <a:sym typeface="Wingdings" panose="05000000000000000000" pitchFamily="2" charset="2"/>
              </a:rPr>
              <a:t> </a:t>
            </a:r>
            <a:r>
              <a:rPr lang="en-US" b="0" i="0" dirty="0" err="1">
                <a:solidFill>
                  <a:srgbClr val="000000"/>
                </a:solidFill>
                <a:effectLst/>
                <a:latin typeface="Arial" panose="020B0604020202020204" pitchFamily="34" charset="0"/>
                <a:sym typeface="Wingdings" panose="05000000000000000000" pitchFamily="2" charset="2"/>
              </a:rPr>
              <a:t>derfor</a:t>
            </a:r>
            <a:r>
              <a:rPr lang="en-US" b="0" i="0" dirty="0">
                <a:solidFill>
                  <a:srgbClr val="000000"/>
                </a:solidFill>
                <a:effectLst/>
                <a:latin typeface="Arial" panose="020B0604020202020204" pitchFamily="34" charset="0"/>
                <a:sym typeface="Wingdings" panose="05000000000000000000" pitchFamily="2" charset="2"/>
              </a:rPr>
              <a:t> </a:t>
            </a:r>
            <a:r>
              <a:rPr lang="en-US" b="0" i="0" dirty="0" err="1">
                <a:solidFill>
                  <a:srgbClr val="000000"/>
                </a:solidFill>
                <a:effectLst/>
                <a:latin typeface="Arial" panose="020B0604020202020204" pitchFamily="34" charset="0"/>
                <a:sym typeface="Wingdings" panose="05000000000000000000" pitchFamily="2" charset="2"/>
              </a:rPr>
              <a:t>til</a:t>
            </a:r>
            <a:r>
              <a:rPr lang="en-US" b="0" i="0" dirty="0">
                <a:solidFill>
                  <a:srgbClr val="000000"/>
                </a:solidFill>
                <a:effectLst/>
                <a:latin typeface="Arial" panose="020B0604020202020204" pitchFamily="34" charset="0"/>
                <a:sym typeface="Wingdings" panose="05000000000000000000" pitchFamily="2" charset="2"/>
              </a:rPr>
              <a:t> 1. </a:t>
            </a:r>
            <a:endParaRPr lang="en-US" b="0" i="0" dirty="0">
              <a:solidFill>
                <a:srgbClr val="000000"/>
              </a:solidFill>
              <a:effectLst/>
              <a:latin typeface="Arial" panose="020B0604020202020204" pitchFamily="34" charset="0"/>
            </a:endParaRPr>
          </a:p>
          <a:p>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24</a:t>
            </a:fld>
            <a:endParaRPr lang="da-DK" noProof="0"/>
          </a:p>
        </p:txBody>
      </p:sp>
    </p:spTree>
    <p:extLst>
      <p:ext uri="{BB962C8B-B14F-4D97-AF65-F5344CB8AC3E}">
        <p14:creationId xmlns:p14="http://schemas.microsoft.com/office/powerpoint/2010/main" val="763842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The models </a:t>
            </a:r>
            <a:r>
              <a:rPr lang="da-DK" dirty="0" err="1"/>
              <a:t>we</a:t>
            </a:r>
            <a:r>
              <a:rPr lang="da-DK" dirty="0"/>
              <a:t> </a:t>
            </a:r>
            <a:r>
              <a:rPr lang="da-DK" dirty="0" err="1"/>
              <a:t>tried</a:t>
            </a:r>
            <a:r>
              <a:rPr lang="da-DK" dirty="0"/>
              <a:t> </a:t>
            </a:r>
            <a:r>
              <a:rPr lang="da-DK" dirty="0" err="1"/>
              <a:t>seemed</a:t>
            </a:r>
            <a:r>
              <a:rPr lang="da-DK" dirty="0"/>
              <a:t> to </a:t>
            </a:r>
            <a:r>
              <a:rPr lang="da-DK" dirty="0" err="1"/>
              <a:t>get</a:t>
            </a:r>
            <a:r>
              <a:rPr lang="da-DK" dirty="0"/>
              <a:t> </a:t>
            </a:r>
            <a:r>
              <a:rPr lang="da-DK" dirty="0" err="1"/>
              <a:t>stuck</a:t>
            </a:r>
            <a:r>
              <a:rPr lang="da-DK" dirty="0"/>
              <a:t> so </a:t>
            </a:r>
            <a:r>
              <a:rPr lang="da-DK" dirty="0" err="1"/>
              <a:t>we</a:t>
            </a:r>
            <a:r>
              <a:rPr lang="da-DK" dirty="0"/>
              <a:t> </a:t>
            </a:r>
            <a:r>
              <a:rPr lang="da-DK" dirty="0" err="1"/>
              <a:t>thought</a:t>
            </a:r>
            <a:r>
              <a:rPr lang="da-DK" dirty="0"/>
              <a:t> </a:t>
            </a:r>
            <a:r>
              <a:rPr lang="da-DK" dirty="0" err="1"/>
              <a:t>about</a:t>
            </a:r>
            <a:r>
              <a:rPr lang="da-DK" dirty="0"/>
              <a:t> </a:t>
            </a:r>
            <a:r>
              <a:rPr lang="da-DK" dirty="0" err="1"/>
              <a:t>changing</a:t>
            </a:r>
            <a:r>
              <a:rPr lang="da-DK" dirty="0"/>
              <a:t> learning rates </a:t>
            </a:r>
            <a:r>
              <a:rPr lang="da-DK" dirty="0">
                <a:sym typeface="Wingdings" panose="05000000000000000000" pitchFamily="2" charset="2"/>
              </a:rPr>
              <a:t>and </a:t>
            </a:r>
            <a:r>
              <a:rPr lang="da-DK" dirty="0" err="1">
                <a:sym typeface="Wingdings" panose="05000000000000000000" pitchFamily="2" charset="2"/>
              </a:rPr>
              <a:t>different</a:t>
            </a:r>
            <a:r>
              <a:rPr lang="da-DK" dirty="0">
                <a:sym typeface="Wingdings" panose="05000000000000000000" pitchFamily="2" charset="2"/>
              </a:rPr>
              <a:t> </a:t>
            </a:r>
            <a:r>
              <a:rPr lang="da-DK" dirty="0" err="1">
                <a:sym typeface="Wingdings" panose="05000000000000000000" pitchFamily="2" charset="2"/>
              </a:rPr>
              <a:t>optimizers</a:t>
            </a:r>
            <a:endParaRPr lang="da-DK" dirty="0"/>
          </a:p>
          <a:p>
            <a:endParaRPr lang="da-DK" dirty="0"/>
          </a:p>
          <a:p>
            <a:r>
              <a:rPr lang="da-DK" dirty="0" err="1"/>
              <a:t>Pre-trained</a:t>
            </a:r>
            <a:r>
              <a:rPr lang="da-DK" dirty="0"/>
              <a:t> </a:t>
            </a:r>
            <a:r>
              <a:rPr lang="da-DK" dirty="0" err="1"/>
              <a:t>embedding</a:t>
            </a:r>
            <a:r>
              <a:rPr lang="da-DK" dirty="0"/>
              <a:t>:</a:t>
            </a:r>
          </a:p>
          <a:p>
            <a:endParaRPr lang="da-DK" dirty="0"/>
          </a:p>
          <a:p>
            <a:r>
              <a:rPr lang="da-DK" dirty="0"/>
              <a:t>Input </a:t>
            </a:r>
            <a:r>
              <a:rPr lang="da-DK" dirty="0" err="1"/>
              <a:t>layer</a:t>
            </a:r>
            <a:r>
              <a:rPr lang="da-DK" dirty="0"/>
              <a:t>:</a:t>
            </a:r>
          </a:p>
          <a:p>
            <a:pPr marL="228600" indent="-228600">
              <a:buAutoNum type="arabicPeriod"/>
            </a:pPr>
            <a:r>
              <a:rPr lang="da-DK" dirty="0"/>
              <a:t>First </a:t>
            </a:r>
            <a:r>
              <a:rPr lang="da-DK" dirty="0" err="1"/>
              <a:t>we</a:t>
            </a:r>
            <a:r>
              <a:rPr lang="da-DK" dirty="0"/>
              <a:t> have the new </a:t>
            </a:r>
            <a:r>
              <a:rPr lang="da-DK" dirty="0" err="1"/>
              <a:t>embedding</a:t>
            </a:r>
            <a:r>
              <a:rPr lang="da-DK" dirty="0"/>
              <a:t> </a:t>
            </a:r>
            <a:r>
              <a:rPr lang="da-DK" dirty="0" err="1"/>
              <a:t>layer</a:t>
            </a:r>
            <a:r>
              <a:rPr lang="da-DK" dirty="0"/>
              <a:t>, the difference </a:t>
            </a:r>
            <a:r>
              <a:rPr lang="da-DK" dirty="0" err="1"/>
              <a:t>now</a:t>
            </a:r>
            <a:r>
              <a:rPr lang="da-DK" dirty="0"/>
              <a:t> is </a:t>
            </a:r>
            <a:r>
              <a:rPr lang="da-DK" dirty="0" err="1"/>
              <a:t>that</a:t>
            </a:r>
            <a:r>
              <a:rPr lang="da-DK" dirty="0"/>
              <a:t> </a:t>
            </a:r>
            <a:r>
              <a:rPr lang="da-DK" dirty="0" err="1"/>
              <a:t>we</a:t>
            </a:r>
            <a:r>
              <a:rPr lang="da-DK" dirty="0"/>
              <a:t> set </a:t>
            </a:r>
            <a:r>
              <a:rPr lang="da-DK" dirty="0" err="1"/>
              <a:t>weights</a:t>
            </a:r>
            <a:r>
              <a:rPr lang="da-DK" dirty="0"/>
              <a:t>= list(</a:t>
            </a:r>
            <a:r>
              <a:rPr lang="da-DK" dirty="0" err="1"/>
              <a:t>word_embeds</a:t>
            </a:r>
            <a:r>
              <a:rPr lang="da-DK" dirty="0"/>
              <a:t>) </a:t>
            </a:r>
            <a:r>
              <a:rPr lang="da-DK" dirty="0" err="1"/>
              <a:t>which</a:t>
            </a:r>
            <a:r>
              <a:rPr lang="da-DK" dirty="0"/>
              <a:t> is a list of te </a:t>
            </a:r>
            <a:r>
              <a:rPr lang="da-DK" dirty="0" err="1"/>
              <a:t>embedded</a:t>
            </a:r>
            <a:r>
              <a:rPr lang="da-DK" dirty="0"/>
              <a:t> data </a:t>
            </a:r>
            <a:r>
              <a:rPr lang="da-DK" dirty="0" err="1"/>
              <a:t>using</a:t>
            </a:r>
            <a:r>
              <a:rPr lang="da-DK" dirty="0"/>
              <a:t> glove6b and </a:t>
            </a:r>
            <a:r>
              <a:rPr lang="da-DK" dirty="0" err="1"/>
              <a:t>we</a:t>
            </a:r>
            <a:r>
              <a:rPr lang="da-DK" dirty="0"/>
              <a:t> set </a:t>
            </a:r>
            <a:r>
              <a:rPr lang="da-DK" dirty="0" err="1"/>
              <a:t>trainable</a:t>
            </a:r>
            <a:r>
              <a:rPr lang="da-DK" dirty="0"/>
              <a:t>= False so the </a:t>
            </a:r>
            <a:r>
              <a:rPr lang="da-DK" dirty="0" err="1"/>
              <a:t>wheights</a:t>
            </a:r>
            <a:r>
              <a:rPr lang="da-DK" dirty="0"/>
              <a:t> </a:t>
            </a:r>
            <a:r>
              <a:rPr lang="da-DK" dirty="0" err="1"/>
              <a:t>doesnt</a:t>
            </a:r>
            <a:r>
              <a:rPr lang="da-DK" dirty="0"/>
              <a:t> </a:t>
            </a:r>
            <a:r>
              <a:rPr lang="da-DK" dirty="0" err="1"/>
              <a:t>update</a:t>
            </a:r>
            <a:r>
              <a:rPr lang="da-DK" dirty="0"/>
              <a:t>!</a:t>
            </a:r>
          </a:p>
          <a:p>
            <a:pPr marL="228600" indent="-228600">
              <a:buAutoNum type="arabicPeriod"/>
            </a:pPr>
            <a:r>
              <a:rPr lang="da-DK" dirty="0" err="1"/>
              <a:t>We</a:t>
            </a:r>
            <a:r>
              <a:rPr lang="da-DK" dirty="0"/>
              <a:t> </a:t>
            </a:r>
            <a:r>
              <a:rPr lang="da-DK" dirty="0" err="1"/>
              <a:t>add</a:t>
            </a:r>
            <a:r>
              <a:rPr lang="da-DK" dirty="0"/>
              <a:t> a </a:t>
            </a:r>
            <a:r>
              <a:rPr lang="da-DK" dirty="0" err="1"/>
              <a:t>spatial_dropout</a:t>
            </a:r>
            <a:r>
              <a:rPr lang="da-DK" dirty="0"/>
              <a:t> </a:t>
            </a:r>
            <a:r>
              <a:rPr lang="da-DK" dirty="0" err="1"/>
              <a:t>layer</a:t>
            </a:r>
            <a:r>
              <a:rPr lang="da-DK" dirty="0"/>
              <a:t> with a rate =0.2 </a:t>
            </a:r>
            <a:r>
              <a:rPr lang="da-DK" dirty="0">
                <a:sym typeface="Wingdings" panose="05000000000000000000" pitchFamily="2" charset="2"/>
              </a:rPr>
              <a:t> forskellen fra almindelig dropout er ”it drops </a:t>
            </a:r>
            <a:r>
              <a:rPr lang="da-DK" dirty="0" err="1">
                <a:sym typeface="Wingdings" panose="05000000000000000000" pitchFamily="2" charset="2"/>
              </a:rPr>
              <a:t>entire</a:t>
            </a:r>
            <a:r>
              <a:rPr lang="da-DK" dirty="0">
                <a:sym typeface="Wingdings" panose="05000000000000000000" pitchFamily="2" charset="2"/>
              </a:rPr>
              <a:t> 1D feature </a:t>
            </a:r>
            <a:r>
              <a:rPr lang="da-DK" dirty="0" err="1">
                <a:sym typeface="Wingdings" panose="05000000000000000000" pitchFamily="2" charset="2"/>
              </a:rPr>
              <a:t>maps</a:t>
            </a:r>
            <a:r>
              <a:rPr lang="da-DK" dirty="0">
                <a:sym typeface="Wingdings" panose="05000000000000000000" pitchFamily="2" charset="2"/>
              </a:rPr>
              <a:t> </a:t>
            </a:r>
            <a:r>
              <a:rPr lang="da-DK" dirty="0" err="1">
                <a:sym typeface="Wingdings" panose="05000000000000000000" pitchFamily="2" charset="2"/>
              </a:rPr>
              <a:t>instead</a:t>
            </a:r>
            <a:r>
              <a:rPr lang="da-DK" dirty="0">
                <a:sym typeface="Wingdings" panose="05000000000000000000" pitchFamily="2" charset="2"/>
              </a:rPr>
              <a:t> of </a:t>
            </a:r>
            <a:r>
              <a:rPr lang="da-DK" dirty="0" err="1">
                <a:sym typeface="Wingdings" panose="05000000000000000000" pitchFamily="2" charset="2"/>
              </a:rPr>
              <a:t>individual</a:t>
            </a:r>
            <a:r>
              <a:rPr lang="da-DK" dirty="0">
                <a:sym typeface="Wingdings" panose="05000000000000000000" pitchFamily="2" charset="2"/>
              </a:rPr>
              <a:t> elements”  If </a:t>
            </a:r>
            <a:r>
              <a:rPr lang="da-DK" dirty="0" err="1">
                <a:sym typeface="Wingdings" panose="05000000000000000000" pitchFamily="2" charset="2"/>
              </a:rPr>
              <a:t>adjacent</a:t>
            </a:r>
            <a:r>
              <a:rPr lang="da-DK" dirty="0">
                <a:sym typeface="Wingdings" panose="05000000000000000000" pitchFamily="2" charset="2"/>
              </a:rPr>
              <a:t> frames </a:t>
            </a:r>
            <a:r>
              <a:rPr lang="da-DK" dirty="0" err="1">
                <a:sym typeface="Wingdings" panose="05000000000000000000" pitchFamily="2" charset="2"/>
              </a:rPr>
              <a:t>within</a:t>
            </a:r>
            <a:r>
              <a:rPr lang="da-DK" dirty="0">
                <a:sym typeface="Wingdings" panose="05000000000000000000" pitchFamily="2" charset="2"/>
              </a:rPr>
              <a:t> feature </a:t>
            </a:r>
            <a:r>
              <a:rPr lang="da-DK" dirty="0" err="1">
                <a:sym typeface="Wingdings" panose="05000000000000000000" pitchFamily="2" charset="2"/>
              </a:rPr>
              <a:t>maps</a:t>
            </a:r>
            <a:r>
              <a:rPr lang="da-DK" dirty="0">
                <a:sym typeface="Wingdings" panose="05000000000000000000" pitchFamily="2" charset="2"/>
              </a:rPr>
              <a:t> </a:t>
            </a:r>
            <a:r>
              <a:rPr lang="da-DK" dirty="0" err="1">
                <a:sym typeface="Wingdings" panose="05000000000000000000" pitchFamily="2" charset="2"/>
              </a:rPr>
              <a:t>are</a:t>
            </a:r>
            <a:r>
              <a:rPr lang="da-DK" dirty="0">
                <a:sym typeface="Wingdings" panose="05000000000000000000" pitchFamily="2" charset="2"/>
              </a:rPr>
              <a:t> </a:t>
            </a:r>
            <a:r>
              <a:rPr lang="da-DK" dirty="0" err="1">
                <a:sym typeface="Wingdings" panose="05000000000000000000" pitchFamily="2" charset="2"/>
              </a:rPr>
              <a:t>stongly</a:t>
            </a:r>
            <a:r>
              <a:rPr lang="da-DK" dirty="0">
                <a:sym typeface="Wingdings" panose="05000000000000000000" pitchFamily="2" charset="2"/>
              </a:rPr>
              <a:t> </a:t>
            </a:r>
            <a:r>
              <a:rPr lang="da-DK" dirty="0" err="1">
                <a:sym typeface="Wingdings" panose="05000000000000000000" pitchFamily="2" charset="2"/>
              </a:rPr>
              <a:t>correlated</a:t>
            </a:r>
            <a:r>
              <a:rPr lang="da-DK" dirty="0">
                <a:sym typeface="Wingdings" panose="05000000000000000000" pitchFamily="2" charset="2"/>
              </a:rPr>
              <a:t> </a:t>
            </a:r>
            <a:r>
              <a:rPr lang="da-DK" dirty="0" err="1">
                <a:sym typeface="Wingdings" panose="05000000000000000000" pitchFamily="2" charset="2"/>
              </a:rPr>
              <a:t>this</a:t>
            </a:r>
            <a:r>
              <a:rPr lang="da-DK" dirty="0">
                <a:sym typeface="Wingdings" panose="05000000000000000000" pitchFamily="2" charset="2"/>
              </a:rPr>
              <a:t> dropout </a:t>
            </a:r>
            <a:r>
              <a:rPr lang="da-DK" dirty="0" err="1">
                <a:sym typeface="Wingdings" panose="05000000000000000000" pitchFamily="2" charset="2"/>
              </a:rPr>
              <a:t>will</a:t>
            </a:r>
            <a:r>
              <a:rPr lang="da-DK" dirty="0">
                <a:sym typeface="Wingdings" panose="05000000000000000000" pitchFamily="2" charset="2"/>
              </a:rPr>
              <a:t> not </a:t>
            </a:r>
            <a:r>
              <a:rPr lang="da-DK" dirty="0" err="1">
                <a:sym typeface="Wingdings" panose="05000000000000000000" pitchFamily="2" charset="2"/>
              </a:rPr>
              <a:t>reqularize</a:t>
            </a:r>
            <a:r>
              <a:rPr lang="da-DK" dirty="0">
                <a:sym typeface="Wingdings" panose="05000000000000000000" pitchFamily="2" charset="2"/>
              </a:rPr>
              <a:t> the </a:t>
            </a:r>
            <a:r>
              <a:rPr lang="da-DK" dirty="0" err="1">
                <a:sym typeface="Wingdings" panose="05000000000000000000" pitchFamily="2" charset="2"/>
              </a:rPr>
              <a:t>activations</a:t>
            </a:r>
            <a:r>
              <a:rPr lang="da-DK" dirty="0">
                <a:sym typeface="Wingdings" panose="05000000000000000000" pitchFamily="2" charset="2"/>
              </a:rPr>
              <a:t>   </a:t>
            </a:r>
            <a:r>
              <a:rPr lang="da-DK" dirty="0" err="1">
                <a:sym typeface="Wingdings" panose="05000000000000000000" pitchFamily="2" charset="2"/>
              </a:rPr>
              <a:t>this</a:t>
            </a:r>
            <a:r>
              <a:rPr lang="da-DK" dirty="0">
                <a:sym typeface="Wingdings" panose="05000000000000000000" pitchFamily="2" charset="2"/>
              </a:rPr>
              <a:t> </a:t>
            </a:r>
            <a:r>
              <a:rPr lang="da-DK" dirty="0" err="1">
                <a:sym typeface="Wingdings" panose="05000000000000000000" pitchFamily="2" charset="2"/>
              </a:rPr>
              <a:t>will</a:t>
            </a:r>
            <a:r>
              <a:rPr lang="da-DK" dirty="0">
                <a:sym typeface="Wingdings" panose="05000000000000000000" pitchFamily="2" charset="2"/>
              </a:rPr>
              <a:t> promote </a:t>
            </a:r>
            <a:r>
              <a:rPr lang="da-DK" dirty="0" err="1">
                <a:sym typeface="Wingdings" panose="05000000000000000000" pitchFamily="2" charset="2"/>
              </a:rPr>
              <a:t>independence</a:t>
            </a:r>
            <a:r>
              <a:rPr lang="da-DK" dirty="0">
                <a:sym typeface="Wingdings" panose="05000000000000000000" pitchFamily="2" charset="2"/>
              </a:rPr>
              <a:t> </a:t>
            </a:r>
            <a:r>
              <a:rPr lang="da-DK" dirty="0" err="1">
                <a:sym typeface="Wingdings" panose="05000000000000000000" pitchFamily="2" charset="2"/>
              </a:rPr>
              <a:t>between</a:t>
            </a:r>
            <a:r>
              <a:rPr lang="da-DK" dirty="0">
                <a:sym typeface="Wingdings" panose="05000000000000000000" pitchFamily="2" charset="2"/>
              </a:rPr>
              <a:t> features</a:t>
            </a:r>
          </a:p>
          <a:p>
            <a:pPr marL="228600" indent="-228600">
              <a:buAutoNum type="arabicPeriod"/>
            </a:pPr>
            <a:r>
              <a:rPr lang="da-DK" dirty="0" err="1">
                <a:sym typeface="Wingdings" panose="05000000000000000000" pitchFamily="2" charset="2"/>
              </a:rPr>
              <a:t>Bidirectional</a:t>
            </a:r>
            <a:r>
              <a:rPr lang="da-DK" dirty="0">
                <a:sym typeface="Wingdings" panose="05000000000000000000" pitchFamily="2" charset="2"/>
              </a:rPr>
              <a:t> forklaret tidligere. </a:t>
            </a:r>
          </a:p>
          <a:p>
            <a:pPr marL="228600" indent="-228600">
              <a:buAutoNum type="arabicPeriod"/>
            </a:pPr>
            <a:endParaRPr lang="da-DK" dirty="0">
              <a:sym typeface="Wingdings" panose="05000000000000000000" pitchFamily="2" charset="2"/>
            </a:endParaRPr>
          </a:p>
          <a:p>
            <a:pPr marL="228600" indent="-228600">
              <a:buAutoNum type="arabicPeriod"/>
            </a:pP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then</a:t>
            </a:r>
            <a:r>
              <a:rPr lang="da-DK" dirty="0">
                <a:sym typeface="Wingdings" panose="05000000000000000000" pitchFamily="2" charset="2"/>
              </a:rPr>
              <a:t> </a:t>
            </a:r>
            <a:r>
              <a:rPr lang="da-DK" dirty="0" err="1">
                <a:sym typeface="Wingdings" panose="05000000000000000000" pitchFamily="2" charset="2"/>
              </a:rPr>
              <a:t>use</a:t>
            </a:r>
            <a:r>
              <a:rPr lang="da-DK" dirty="0">
                <a:sym typeface="Wingdings" panose="05000000000000000000" pitchFamily="2" charset="2"/>
              </a:rPr>
              <a:t> a GRU/LSTM </a:t>
            </a:r>
            <a:r>
              <a:rPr lang="da-DK" dirty="0" err="1">
                <a:sym typeface="Wingdings" panose="05000000000000000000" pitchFamily="2" charset="2"/>
              </a:rPr>
              <a:t>layer</a:t>
            </a:r>
            <a:r>
              <a:rPr lang="da-DK" dirty="0">
                <a:sym typeface="Wingdings" panose="05000000000000000000" pitchFamily="2" charset="2"/>
              </a:rPr>
              <a:t>  Gru </a:t>
            </a:r>
            <a:r>
              <a:rPr lang="da-DK" dirty="0" err="1">
                <a:sym typeface="Wingdings" panose="05000000000000000000" pitchFamily="2" charset="2"/>
              </a:rPr>
              <a:t>much</a:t>
            </a:r>
            <a:r>
              <a:rPr lang="da-DK" dirty="0">
                <a:sym typeface="Wingdings" panose="05000000000000000000" pitchFamily="2" charset="2"/>
              </a:rPr>
              <a:t> faster and gives the same </a:t>
            </a:r>
            <a:r>
              <a:rPr lang="da-DK" dirty="0" err="1">
                <a:sym typeface="Wingdings" panose="05000000000000000000" pitchFamily="2" charset="2"/>
              </a:rPr>
              <a:t>results</a:t>
            </a:r>
            <a:r>
              <a:rPr lang="da-DK" dirty="0">
                <a:sym typeface="Wingdings" panose="05000000000000000000" pitchFamily="2" charset="2"/>
              </a:rPr>
              <a:t>.  </a:t>
            </a:r>
            <a:r>
              <a:rPr lang="da-DK" dirty="0" err="1">
                <a:sym typeface="Wingdings" panose="05000000000000000000" pitchFamily="2" charset="2"/>
              </a:rPr>
              <a:t>Use</a:t>
            </a:r>
            <a:r>
              <a:rPr lang="da-DK" dirty="0">
                <a:sym typeface="Wingdings" panose="05000000000000000000" pitchFamily="2" charset="2"/>
              </a:rPr>
              <a:t> </a:t>
            </a:r>
            <a:r>
              <a:rPr lang="da-DK" dirty="0" err="1">
                <a:sym typeface="Wingdings" panose="05000000000000000000" pitchFamily="2" charset="2"/>
              </a:rPr>
              <a:t>sequence</a:t>
            </a:r>
            <a:r>
              <a:rPr lang="da-DK" dirty="0">
                <a:sym typeface="Wingdings" panose="05000000000000000000" pitchFamily="2" charset="2"/>
              </a:rPr>
              <a:t>=True</a:t>
            </a:r>
          </a:p>
          <a:p>
            <a:pPr marL="228600" indent="-228600">
              <a:buAutoNum type="arabicPeriod"/>
            </a:pPr>
            <a:endParaRPr lang="da-DK" dirty="0">
              <a:sym typeface="Wingdings" panose="05000000000000000000" pitchFamily="2" charset="2"/>
            </a:endParaRPr>
          </a:p>
          <a:p>
            <a:pPr marL="0" indent="0">
              <a:buNone/>
            </a:pPr>
            <a:r>
              <a:rPr lang="da-DK" dirty="0"/>
              <a:t>Max </a:t>
            </a:r>
            <a:r>
              <a:rPr lang="da-DK" dirty="0" err="1"/>
              <a:t>pooling</a:t>
            </a:r>
            <a:r>
              <a:rPr lang="da-DK" dirty="0"/>
              <a:t>: </a:t>
            </a:r>
          </a:p>
          <a:p>
            <a:pPr marL="228600" indent="-228600">
              <a:buAutoNum type="arabicPeriod"/>
            </a:pPr>
            <a:r>
              <a:rPr lang="da-DK" dirty="0"/>
              <a:t>Common in NLP </a:t>
            </a:r>
            <a:r>
              <a:rPr lang="da-DK" dirty="0">
                <a:sym typeface="Wingdings" panose="05000000000000000000" pitchFamily="2" charset="2"/>
              </a:rPr>
              <a:t> Takes the max </a:t>
            </a:r>
            <a:r>
              <a:rPr lang="da-DK" dirty="0" err="1">
                <a:sym typeface="Wingdings" panose="05000000000000000000" pitchFamily="2" charset="2"/>
              </a:rPr>
              <a:t>values</a:t>
            </a:r>
            <a:r>
              <a:rPr lang="da-DK" dirty="0">
                <a:sym typeface="Wingdings" panose="05000000000000000000" pitchFamily="2" charset="2"/>
              </a:rPr>
              <a:t> from the </a:t>
            </a:r>
            <a:r>
              <a:rPr lang="da-DK" dirty="0" err="1">
                <a:sym typeface="Wingdings" panose="05000000000000000000" pitchFamily="2" charset="2"/>
              </a:rPr>
              <a:t>sequence</a:t>
            </a:r>
            <a:r>
              <a:rPr lang="da-DK" dirty="0">
                <a:sym typeface="Wingdings" panose="05000000000000000000" pitchFamily="2" charset="2"/>
              </a:rPr>
              <a:t> </a:t>
            </a:r>
            <a:r>
              <a:rPr lang="da-DK" dirty="0" err="1">
                <a:sym typeface="Wingdings" panose="05000000000000000000" pitchFamily="2" charset="2"/>
              </a:rPr>
              <a:t>preduced</a:t>
            </a:r>
            <a:r>
              <a:rPr lang="da-DK" dirty="0">
                <a:sym typeface="Wingdings" panose="05000000000000000000" pitchFamily="2" charset="2"/>
              </a:rPr>
              <a:t> by the GRU/LSTM</a:t>
            </a:r>
          </a:p>
          <a:p>
            <a:pPr marL="0" indent="0">
              <a:buNone/>
            </a:pPr>
            <a:endParaRPr lang="da-DK" dirty="0">
              <a:sym typeface="Wingdings" panose="05000000000000000000" pitchFamily="2" charset="2"/>
            </a:endParaRPr>
          </a:p>
          <a:p>
            <a:pPr marL="0" indent="0">
              <a:buNone/>
            </a:pPr>
            <a:r>
              <a:rPr lang="da-DK" dirty="0" err="1">
                <a:sym typeface="Wingdings" panose="05000000000000000000" pitchFamily="2" charset="2"/>
              </a:rPr>
              <a:t>Ave_pool</a:t>
            </a:r>
            <a:r>
              <a:rPr lang="da-DK" dirty="0">
                <a:sym typeface="Wingdings" panose="05000000000000000000" pitchFamily="2" charset="2"/>
              </a:rPr>
              <a:t>:</a:t>
            </a:r>
          </a:p>
          <a:p>
            <a:pPr marL="228600" indent="-228600">
              <a:buAutoNum type="arabicPeriod"/>
            </a:pPr>
            <a:r>
              <a:rPr lang="en-US" b="0" i="0" dirty="0">
                <a:solidFill>
                  <a:srgbClr val="232629"/>
                </a:solidFill>
                <a:effectLst/>
                <a:latin typeface="-apple-system"/>
              </a:rPr>
              <a:t>we take the average of each feature map, and create a vector. </a:t>
            </a:r>
          </a:p>
          <a:p>
            <a:pPr marL="0" indent="0">
              <a:buNone/>
            </a:pPr>
            <a:endParaRPr lang="en-US" b="0" i="0" dirty="0">
              <a:solidFill>
                <a:srgbClr val="232629"/>
              </a:solidFill>
              <a:effectLst/>
              <a:latin typeface="-apple-system"/>
            </a:endParaRPr>
          </a:p>
          <a:p>
            <a:pPr marL="0" indent="0">
              <a:buNone/>
            </a:pPr>
            <a:r>
              <a:rPr lang="en-US" b="0" i="0" dirty="0">
                <a:solidFill>
                  <a:srgbClr val="232629"/>
                </a:solidFill>
                <a:effectLst/>
                <a:latin typeface="-apple-system"/>
              </a:rPr>
              <a:t>Output: </a:t>
            </a:r>
          </a:p>
          <a:p>
            <a:pPr marL="0" indent="0">
              <a:buNone/>
            </a:pPr>
            <a:endParaRPr lang="en-US" b="0" i="0" dirty="0">
              <a:solidFill>
                <a:srgbClr val="232629"/>
              </a:solidFill>
              <a:effectLst/>
              <a:latin typeface="-apple-system"/>
            </a:endParaRPr>
          </a:p>
          <a:p>
            <a:pPr marL="0" indent="0">
              <a:buNone/>
            </a:pPr>
            <a:r>
              <a:rPr lang="en-US" b="0" i="0" dirty="0">
                <a:solidFill>
                  <a:srgbClr val="232629"/>
                </a:solidFill>
                <a:effectLst/>
                <a:latin typeface="-apple-system"/>
              </a:rPr>
              <a:t>We take the </a:t>
            </a:r>
            <a:r>
              <a:rPr lang="en-US" b="0" i="0" dirty="0" err="1">
                <a:solidFill>
                  <a:srgbClr val="232629"/>
                </a:solidFill>
                <a:effectLst/>
                <a:latin typeface="-apple-system"/>
              </a:rPr>
              <a:t>max_pool</a:t>
            </a:r>
            <a:r>
              <a:rPr lang="en-US" b="0" i="0" dirty="0">
                <a:solidFill>
                  <a:srgbClr val="232629"/>
                </a:solidFill>
                <a:effectLst/>
                <a:latin typeface="-apple-system"/>
              </a:rPr>
              <a:t> and </a:t>
            </a:r>
            <a:r>
              <a:rPr lang="en-US" b="0" i="0" dirty="0" err="1">
                <a:solidFill>
                  <a:srgbClr val="232629"/>
                </a:solidFill>
                <a:effectLst/>
                <a:latin typeface="-apple-system"/>
              </a:rPr>
              <a:t>average_pool</a:t>
            </a:r>
            <a:r>
              <a:rPr lang="en-US" b="0" i="0" dirty="0">
                <a:solidFill>
                  <a:srgbClr val="232629"/>
                </a:solidFill>
                <a:effectLst/>
                <a:latin typeface="-apple-system"/>
              </a:rPr>
              <a:t> and feed it into a </a:t>
            </a:r>
            <a:r>
              <a:rPr lang="en-US" b="0" i="0" dirty="0" err="1">
                <a:solidFill>
                  <a:srgbClr val="232629"/>
                </a:solidFill>
                <a:effectLst/>
                <a:latin typeface="-apple-system"/>
              </a:rPr>
              <a:t>softmax</a:t>
            </a:r>
            <a:r>
              <a:rPr lang="en-US" b="0" i="0" dirty="0">
                <a:solidFill>
                  <a:srgbClr val="232629"/>
                </a:solidFill>
                <a:effectLst/>
                <a:latin typeface="-apple-system"/>
              </a:rPr>
              <a:t> layer. </a:t>
            </a:r>
          </a:p>
          <a:p>
            <a:pPr marL="0" indent="0">
              <a:buNone/>
            </a:pPr>
            <a:endParaRPr lang="en-US" b="0" i="0" dirty="0">
              <a:solidFill>
                <a:srgbClr val="232629"/>
              </a:solidFill>
              <a:effectLst/>
              <a:latin typeface="-apple-system"/>
            </a:endParaRPr>
          </a:p>
          <a:p>
            <a:pPr marL="0" indent="0">
              <a:buNone/>
            </a:pPr>
            <a:endParaRPr lang="en-US" b="0" i="0" dirty="0">
              <a:solidFill>
                <a:srgbClr val="232629"/>
              </a:solidFill>
              <a:effectLst/>
              <a:latin typeface="-apple-system"/>
            </a:endParaRPr>
          </a:p>
          <a:p>
            <a:pPr marL="0" indent="0">
              <a:buNone/>
            </a:pPr>
            <a:r>
              <a:rPr lang="en-US" b="0" i="0" dirty="0">
                <a:solidFill>
                  <a:srgbClr val="232629"/>
                </a:solidFill>
                <a:effectLst/>
                <a:latin typeface="-apple-system"/>
              </a:rPr>
              <a:t>We still use </a:t>
            </a:r>
            <a:r>
              <a:rPr lang="en-US" b="0" i="0" dirty="0" err="1">
                <a:solidFill>
                  <a:srgbClr val="232629"/>
                </a:solidFill>
                <a:effectLst/>
                <a:latin typeface="-apple-system"/>
              </a:rPr>
              <a:t>adam</a:t>
            </a:r>
            <a:r>
              <a:rPr lang="en-US" b="0" i="0" dirty="0">
                <a:solidFill>
                  <a:srgbClr val="232629"/>
                </a:solidFill>
                <a:effectLst/>
                <a:latin typeface="-apple-system"/>
              </a:rPr>
              <a:t> for optimizer, loss function = "</a:t>
            </a:r>
            <a:r>
              <a:rPr lang="en-US" b="0" i="0" dirty="0" err="1">
                <a:solidFill>
                  <a:srgbClr val="232629"/>
                </a:solidFill>
                <a:effectLst/>
                <a:latin typeface="-apple-system"/>
              </a:rPr>
              <a:t>categorical_crossentropy</a:t>
            </a:r>
            <a:r>
              <a:rPr lang="en-US" b="0" i="0" dirty="0">
                <a:solidFill>
                  <a:srgbClr val="232629"/>
                </a:solidFill>
                <a:effectLst/>
                <a:latin typeface="-apple-system"/>
              </a:rPr>
              <a:t>"</a:t>
            </a:r>
          </a:p>
          <a:p>
            <a:pPr marL="228600" indent="-228600">
              <a:buAutoNum type="arabicPeriod"/>
            </a:pPr>
            <a:endParaRPr lang="en-US" b="0" i="0" dirty="0">
              <a:solidFill>
                <a:srgbClr val="232629"/>
              </a:solidFill>
              <a:effectLst/>
              <a:latin typeface="-apple-system"/>
            </a:endParaRPr>
          </a:p>
          <a:p>
            <a:pPr marL="0" indent="0">
              <a:buNone/>
            </a:pPr>
            <a:endParaRPr lang="da-DK" dirty="0"/>
          </a:p>
          <a:p>
            <a:r>
              <a:rPr lang="da-DK" dirty="0" err="1"/>
              <a:t>Results</a:t>
            </a:r>
            <a:r>
              <a:rPr lang="da-DK" dirty="0"/>
              <a:t>: </a:t>
            </a:r>
          </a:p>
          <a:p>
            <a:endParaRPr lang="da-DK" dirty="0"/>
          </a:p>
          <a:p>
            <a:endParaRPr lang="da-DK" dirty="0"/>
          </a:p>
          <a:p>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25</a:t>
            </a:fld>
            <a:endParaRPr lang="da-DK" noProof="0"/>
          </a:p>
        </p:txBody>
      </p:sp>
    </p:spTree>
    <p:extLst>
      <p:ext uri="{BB962C8B-B14F-4D97-AF65-F5344CB8AC3E}">
        <p14:creationId xmlns:p14="http://schemas.microsoft.com/office/powerpoint/2010/main" val="263898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26</a:t>
            </a:fld>
            <a:endParaRPr lang="da-DK"/>
          </a:p>
        </p:txBody>
      </p:sp>
    </p:spTree>
    <p:extLst>
      <p:ext uri="{BB962C8B-B14F-4D97-AF65-F5344CB8AC3E}">
        <p14:creationId xmlns:p14="http://schemas.microsoft.com/office/powerpoint/2010/main" val="12576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2</a:t>
            </a:fld>
            <a:endParaRPr lang="da-DK" dirty="0"/>
          </a:p>
        </p:txBody>
      </p:sp>
    </p:spTree>
    <p:extLst>
      <p:ext uri="{BB962C8B-B14F-4D97-AF65-F5344CB8AC3E}">
        <p14:creationId xmlns:p14="http://schemas.microsoft.com/office/powerpoint/2010/main" val="6144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3</a:t>
            </a:fld>
            <a:endParaRPr lang="da-DK" noProof="0" dirty="0"/>
          </a:p>
        </p:txBody>
      </p:sp>
    </p:spTree>
    <p:extLst>
      <p:ext uri="{BB962C8B-B14F-4D97-AF65-F5344CB8AC3E}">
        <p14:creationId xmlns:p14="http://schemas.microsoft.com/office/powerpoint/2010/main" val="366303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We</a:t>
            </a:r>
            <a:r>
              <a:rPr lang="da-DK" dirty="0"/>
              <a:t> have </a:t>
            </a:r>
            <a:r>
              <a:rPr lang="da-DK" dirty="0" err="1"/>
              <a:t>created</a:t>
            </a:r>
            <a:r>
              <a:rPr lang="da-DK" dirty="0"/>
              <a:t> </a:t>
            </a:r>
            <a:r>
              <a:rPr lang="da-DK" dirty="0" err="1"/>
              <a:t>two</a:t>
            </a:r>
            <a:r>
              <a:rPr lang="da-DK" dirty="0"/>
              <a:t> </a:t>
            </a:r>
            <a:r>
              <a:rPr lang="da-DK" dirty="0" err="1"/>
              <a:t>supervised</a:t>
            </a:r>
            <a:r>
              <a:rPr lang="da-DK" dirty="0"/>
              <a:t> </a:t>
            </a:r>
            <a:r>
              <a:rPr lang="da-DK" dirty="0" err="1"/>
              <a:t>machinelearning</a:t>
            </a:r>
            <a:r>
              <a:rPr lang="da-DK" dirty="0"/>
              <a:t> models a </a:t>
            </a:r>
            <a:r>
              <a:rPr lang="da-DK" dirty="0" err="1"/>
              <a:t>Binary</a:t>
            </a:r>
            <a:r>
              <a:rPr lang="da-DK" dirty="0"/>
              <a:t> and </a:t>
            </a:r>
            <a:r>
              <a:rPr lang="da-DK" dirty="0" err="1"/>
              <a:t>multicalss</a:t>
            </a:r>
            <a:r>
              <a:rPr lang="da-DK" dirty="0"/>
              <a:t> </a:t>
            </a:r>
            <a:r>
              <a:rPr lang="da-DK" dirty="0" err="1"/>
              <a:t>classification</a:t>
            </a:r>
            <a:r>
              <a:rPr lang="da-DK" dirty="0"/>
              <a:t> model. </a:t>
            </a:r>
          </a:p>
          <a:p>
            <a:endParaRPr lang="da-DK" dirty="0"/>
          </a:p>
          <a:p>
            <a:r>
              <a:rPr lang="da-DK" dirty="0" err="1"/>
              <a:t>Binary</a:t>
            </a:r>
            <a:r>
              <a:rPr lang="da-DK" dirty="0"/>
              <a:t>: </a:t>
            </a:r>
          </a:p>
          <a:p>
            <a:pPr marL="171450" indent="-171450">
              <a:buFontTx/>
              <a:buChar char="-"/>
            </a:pPr>
            <a:r>
              <a:rPr lang="da-DK" dirty="0" err="1"/>
              <a:t>Only</a:t>
            </a:r>
            <a:r>
              <a:rPr lang="da-DK" dirty="0"/>
              <a:t> </a:t>
            </a:r>
            <a:r>
              <a:rPr lang="da-DK" dirty="0" err="1"/>
              <a:t>predicting</a:t>
            </a:r>
            <a:r>
              <a:rPr lang="da-DK" dirty="0"/>
              <a:t> Drama or Not Drama </a:t>
            </a:r>
            <a:r>
              <a:rPr lang="da-DK" dirty="0" err="1"/>
              <a:t>based</a:t>
            </a:r>
            <a:r>
              <a:rPr lang="da-DK" dirty="0"/>
              <a:t> on the </a:t>
            </a:r>
            <a:r>
              <a:rPr lang="da-DK" dirty="0" err="1"/>
              <a:t>description</a:t>
            </a:r>
            <a:r>
              <a:rPr lang="da-DK" dirty="0"/>
              <a:t>. </a:t>
            </a:r>
          </a:p>
          <a:p>
            <a:pPr marL="171450" indent="-171450">
              <a:buFontTx/>
              <a:buChar char="-"/>
            </a:pPr>
            <a:r>
              <a:rPr lang="da-DK" dirty="0"/>
              <a:t>Data is </a:t>
            </a:r>
            <a:r>
              <a:rPr lang="da-DK" dirty="0" err="1"/>
              <a:t>embeddings</a:t>
            </a:r>
            <a:r>
              <a:rPr lang="da-DK" dirty="0"/>
              <a:t> </a:t>
            </a:r>
            <a:r>
              <a:rPr lang="da-DK" dirty="0" err="1"/>
              <a:t>wheighted</a:t>
            </a:r>
            <a:r>
              <a:rPr lang="da-DK" dirty="0"/>
              <a:t> by TF-IDF score. And </a:t>
            </a:r>
            <a:r>
              <a:rPr lang="da-DK" dirty="0" err="1"/>
              <a:t>then</a:t>
            </a:r>
            <a:r>
              <a:rPr lang="da-DK" dirty="0"/>
              <a:t> </a:t>
            </a:r>
            <a:r>
              <a:rPr lang="da-DK" dirty="0" err="1"/>
              <a:t>taken</a:t>
            </a:r>
            <a:r>
              <a:rPr lang="da-DK" dirty="0"/>
              <a:t> the </a:t>
            </a:r>
            <a:r>
              <a:rPr lang="da-DK" dirty="0" err="1"/>
              <a:t>mean</a:t>
            </a:r>
            <a:r>
              <a:rPr lang="da-DK" dirty="0"/>
              <a:t> for </a:t>
            </a:r>
            <a:r>
              <a:rPr lang="da-DK" dirty="0" err="1"/>
              <a:t>each</a:t>
            </a:r>
            <a:r>
              <a:rPr lang="da-DK" dirty="0"/>
              <a:t> </a:t>
            </a:r>
            <a:r>
              <a:rPr lang="da-DK" dirty="0" err="1"/>
              <a:t>movie</a:t>
            </a:r>
            <a:r>
              <a:rPr lang="da-DK" dirty="0"/>
              <a:t>. </a:t>
            </a:r>
          </a:p>
          <a:p>
            <a:pPr marL="628650" lvl="1" indent="-171450">
              <a:buFontTx/>
              <a:buChar char="-"/>
            </a:pPr>
            <a:r>
              <a:rPr lang="da-DK" dirty="0" err="1"/>
              <a:t>Before</a:t>
            </a:r>
            <a:r>
              <a:rPr lang="da-DK" dirty="0"/>
              <a:t> </a:t>
            </a:r>
            <a:r>
              <a:rPr lang="da-DK" dirty="0" err="1"/>
              <a:t>emddings</a:t>
            </a:r>
            <a:r>
              <a:rPr lang="da-DK" dirty="0"/>
              <a:t> the data is </a:t>
            </a:r>
            <a:r>
              <a:rPr lang="da-DK" dirty="0" err="1"/>
              <a:t>Stemmed</a:t>
            </a:r>
            <a:r>
              <a:rPr lang="da-DK" dirty="0"/>
              <a:t>, </a:t>
            </a:r>
            <a:r>
              <a:rPr lang="da-DK" dirty="0" err="1"/>
              <a:t>Stopwords</a:t>
            </a:r>
            <a:r>
              <a:rPr lang="da-DK" dirty="0"/>
              <a:t> </a:t>
            </a:r>
            <a:r>
              <a:rPr lang="da-DK" dirty="0" err="1"/>
              <a:t>are</a:t>
            </a:r>
            <a:r>
              <a:rPr lang="da-DK" dirty="0"/>
              <a:t> removed, and </a:t>
            </a:r>
            <a:r>
              <a:rPr lang="da-DK" dirty="0" err="1"/>
              <a:t>numbers</a:t>
            </a:r>
            <a:r>
              <a:rPr lang="da-DK" dirty="0"/>
              <a:t> </a:t>
            </a:r>
            <a:r>
              <a:rPr lang="da-DK" dirty="0" err="1"/>
              <a:t>are</a:t>
            </a:r>
            <a:r>
              <a:rPr lang="da-DK" dirty="0"/>
              <a:t> removed. </a:t>
            </a:r>
          </a:p>
          <a:p>
            <a:pPr marL="171450" lvl="0" indent="-171450">
              <a:buFontTx/>
              <a:buChar char="-"/>
            </a:pPr>
            <a:r>
              <a:rPr lang="da-DK" dirty="0"/>
              <a:t>Models: </a:t>
            </a:r>
            <a:r>
              <a:rPr lang="da-DK" dirty="0" err="1"/>
              <a:t>We</a:t>
            </a:r>
            <a:r>
              <a:rPr lang="da-DK" dirty="0"/>
              <a:t> </a:t>
            </a:r>
            <a:r>
              <a:rPr lang="da-DK" dirty="0" err="1"/>
              <a:t>use</a:t>
            </a:r>
            <a:r>
              <a:rPr lang="da-DK" dirty="0"/>
              <a:t> 4 models: </a:t>
            </a:r>
          </a:p>
          <a:p>
            <a:pPr marL="628650" lvl="1" indent="-171450">
              <a:buFontTx/>
              <a:buChar char="-"/>
            </a:pPr>
            <a:r>
              <a:rPr lang="da-DK" dirty="0" err="1"/>
              <a:t>Logistic</a:t>
            </a:r>
            <a:r>
              <a:rPr lang="da-DK" dirty="0"/>
              <a:t> regression model (S-</a:t>
            </a:r>
            <a:r>
              <a:rPr lang="da-DK" dirty="0" err="1"/>
              <a:t>shaped</a:t>
            </a:r>
            <a:r>
              <a:rPr lang="da-DK" dirty="0"/>
              <a:t> </a:t>
            </a:r>
            <a:r>
              <a:rPr lang="da-DK" dirty="0" err="1"/>
              <a:t>curve</a:t>
            </a:r>
            <a:r>
              <a:rPr lang="da-DK" dirty="0"/>
              <a:t>)</a:t>
            </a:r>
          </a:p>
          <a:p>
            <a:pPr marL="628650" lvl="1" indent="-171450">
              <a:buFontTx/>
              <a:buChar char="-"/>
            </a:pPr>
            <a:r>
              <a:rPr lang="da-DK" dirty="0"/>
              <a:t>Decision </a:t>
            </a:r>
            <a:r>
              <a:rPr lang="da-DK" dirty="0" err="1"/>
              <a:t>tree</a:t>
            </a:r>
            <a:endParaRPr lang="da-DK" dirty="0"/>
          </a:p>
          <a:p>
            <a:pPr marL="628650" lvl="1" indent="-171450">
              <a:buFontTx/>
              <a:buChar char="-"/>
            </a:pPr>
            <a:r>
              <a:rPr lang="da-DK" dirty="0"/>
              <a:t>KNN</a:t>
            </a:r>
          </a:p>
          <a:p>
            <a:pPr marL="628650" lvl="1" indent="-171450">
              <a:buFontTx/>
              <a:buChar char="-"/>
            </a:pPr>
            <a:r>
              <a:rPr lang="da-DK" dirty="0" err="1"/>
              <a:t>Random</a:t>
            </a:r>
            <a:r>
              <a:rPr lang="da-DK" dirty="0"/>
              <a:t> </a:t>
            </a:r>
            <a:r>
              <a:rPr lang="da-DK" dirty="0" err="1"/>
              <a:t>forest</a:t>
            </a:r>
            <a:endParaRPr lang="da-DK" dirty="0"/>
          </a:p>
          <a:p>
            <a:pPr marL="171450" lvl="0" indent="-171450">
              <a:buFontTx/>
              <a:buChar char="-"/>
            </a:pPr>
            <a:endParaRPr lang="da-DK" dirty="0"/>
          </a:p>
          <a:p>
            <a:pPr marL="0" lvl="0" indent="0">
              <a:buFontTx/>
              <a:buNone/>
            </a:pPr>
            <a:r>
              <a:rPr lang="da-DK" dirty="0"/>
              <a:t>Multiclass model: </a:t>
            </a:r>
          </a:p>
          <a:p>
            <a:pPr marL="0" lvl="0" indent="0">
              <a:buFontTx/>
              <a:buNone/>
            </a:pPr>
            <a:endParaRPr lang="da-DK" dirty="0"/>
          </a:p>
          <a:p>
            <a:pPr marL="171450" lvl="0" indent="-171450">
              <a:buFontTx/>
              <a:buChar char="-"/>
            </a:pPr>
            <a:r>
              <a:rPr lang="da-DK" dirty="0"/>
              <a:t>Now </a:t>
            </a:r>
            <a:r>
              <a:rPr lang="da-DK" dirty="0" err="1"/>
              <a:t>we</a:t>
            </a:r>
            <a:r>
              <a:rPr lang="da-DK" dirty="0"/>
              <a:t> </a:t>
            </a:r>
            <a:r>
              <a:rPr lang="da-DK" dirty="0" err="1"/>
              <a:t>predict</a:t>
            </a:r>
            <a:r>
              <a:rPr lang="da-DK" dirty="0"/>
              <a:t> </a:t>
            </a:r>
            <a:r>
              <a:rPr lang="da-DK" dirty="0" err="1"/>
              <a:t>if</a:t>
            </a:r>
            <a:r>
              <a:rPr lang="da-DK" dirty="0"/>
              <a:t> a </a:t>
            </a:r>
            <a:r>
              <a:rPr lang="da-DK" dirty="0" err="1"/>
              <a:t>movie</a:t>
            </a:r>
            <a:r>
              <a:rPr lang="da-DK" dirty="0"/>
              <a:t> is </a:t>
            </a:r>
            <a:r>
              <a:rPr lang="da-DK" dirty="0" err="1"/>
              <a:t>within</a:t>
            </a:r>
            <a:r>
              <a:rPr lang="da-DK" dirty="0"/>
              <a:t> the Drama, Horror, Comedy or Thriller class. </a:t>
            </a:r>
          </a:p>
          <a:p>
            <a:pPr marL="171450" lvl="0" indent="-171450">
              <a:buFontTx/>
              <a:buChar char="-"/>
            </a:pPr>
            <a:r>
              <a:rPr lang="da-DK" dirty="0"/>
              <a:t>Data: </a:t>
            </a:r>
            <a:r>
              <a:rPr lang="da-DK" dirty="0" err="1"/>
              <a:t>We</a:t>
            </a:r>
            <a:r>
              <a:rPr lang="da-DK" dirty="0"/>
              <a:t> </a:t>
            </a:r>
            <a:r>
              <a:rPr lang="da-DK" dirty="0" err="1"/>
              <a:t>now</a:t>
            </a:r>
            <a:r>
              <a:rPr lang="da-DK" dirty="0"/>
              <a:t> </a:t>
            </a:r>
            <a:r>
              <a:rPr lang="da-DK" dirty="0" err="1"/>
              <a:t>use</a:t>
            </a:r>
            <a:r>
              <a:rPr lang="da-DK" dirty="0"/>
              <a:t> 3 </a:t>
            </a:r>
            <a:r>
              <a:rPr lang="da-DK" dirty="0" err="1"/>
              <a:t>different</a:t>
            </a:r>
            <a:r>
              <a:rPr lang="da-DK" dirty="0"/>
              <a:t> </a:t>
            </a:r>
            <a:r>
              <a:rPr lang="da-DK" dirty="0" err="1"/>
              <a:t>recipies</a:t>
            </a:r>
            <a:r>
              <a:rPr lang="da-DK" dirty="0"/>
              <a:t> </a:t>
            </a:r>
            <a:r>
              <a:rPr lang="da-DK" dirty="0" err="1"/>
              <a:t>where</a:t>
            </a:r>
            <a:r>
              <a:rPr lang="da-DK" dirty="0"/>
              <a:t> </a:t>
            </a:r>
            <a:r>
              <a:rPr lang="da-DK" dirty="0" err="1"/>
              <a:t>we</a:t>
            </a:r>
            <a:r>
              <a:rPr lang="da-DK" dirty="0"/>
              <a:t>:</a:t>
            </a:r>
          </a:p>
          <a:p>
            <a:pPr marL="628650" lvl="1" indent="-171450">
              <a:buFontTx/>
              <a:buChar char="-"/>
            </a:pPr>
            <a:r>
              <a:rPr lang="da-DK" dirty="0" err="1"/>
              <a:t>Embedding</a:t>
            </a:r>
            <a:r>
              <a:rPr lang="da-DK" dirty="0"/>
              <a:t> </a:t>
            </a:r>
            <a:r>
              <a:rPr lang="da-DK" dirty="0">
                <a:sym typeface="Wingdings" panose="05000000000000000000" pitchFamily="2" charset="2"/>
              </a:rPr>
              <a:t> </a:t>
            </a:r>
            <a:r>
              <a:rPr lang="da-DK" dirty="0" err="1">
                <a:sym typeface="Wingdings" panose="05000000000000000000" pitchFamily="2" charset="2"/>
              </a:rPr>
              <a:t>using</a:t>
            </a:r>
            <a:r>
              <a:rPr lang="da-DK" dirty="0">
                <a:sym typeface="Wingdings" panose="05000000000000000000" pitchFamily="2" charset="2"/>
              </a:rPr>
              <a:t> glove6B</a:t>
            </a:r>
          </a:p>
          <a:p>
            <a:pPr marL="628650" lvl="1" indent="-171450">
              <a:buFontTx/>
              <a:buChar char="-"/>
            </a:pPr>
            <a:r>
              <a:rPr lang="da-DK" dirty="0">
                <a:sym typeface="Wingdings" panose="05000000000000000000" pitchFamily="2" charset="2"/>
              </a:rPr>
              <a:t>TF-IDF  ?</a:t>
            </a:r>
          </a:p>
          <a:p>
            <a:pPr marL="628650" lvl="1" indent="-171450">
              <a:buFontTx/>
              <a:buChar char="-"/>
            </a:pPr>
            <a:r>
              <a:rPr lang="da-DK" dirty="0" err="1">
                <a:sym typeface="Wingdings" panose="05000000000000000000" pitchFamily="2" charset="2"/>
              </a:rPr>
              <a:t>TextHash</a:t>
            </a:r>
            <a:r>
              <a:rPr lang="da-DK" dirty="0">
                <a:sym typeface="Wingdings" panose="05000000000000000000" pitchFamily="2" charset="2"/>
              </a:rPr>
              <a:t>  ??</a:t>
            </a:r>
          </a:p>
          <a:p>
            <a:pPr marL="628650" lvl="1" indent="-171450">
              <a:buFontTx/>
              <a:buChar char="-"/>
            </a:pPr>
            <a:endParaRPr lang="da-DK" dirty="0">
              <a:sym typeface="Wingdings" panose="05000000000000000000" pitchFamily="2" charset="2"/>
            </a:endParaRPr>
          </a:p>
          <a:p>
            <a:pPr marL="171450" lvl="0" indent="-171450">
              <a:buFontTx/>
              <a:buChar char="-"/>
            </a:pP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use</a:t>
            </a:r>
            <a:r>
              <a:rPr lang="da-DK" dirty="0">
                <a:sym typeface="Wingdings" panose="05000000000000000000" pitchFamily="2" charset="2"/>
              </a:rPr>
              <a:t> </a:t>
            </a:r>
            <a:r>
              <a:rPr lang="da-DK" dirty="0" err="1">
                <a:sym typeface="Wingdings" panose="05000000000000000000" pitchFamily="2" charset="2"/>
              </a:rPr>
              <a:t>three</a:t>
            </a:r>
            <a:r>
              <a:rPr lang="da-DK" dirty="0">
                <a:sym typeface="Wingdings" panose="05000000000000000000" pitchFamily="2" charset="2"/>
              </a:rPr>
              <a:t> models </a:t>
            </a:r>
            <a:r>
              <a:rPr lang="da-DK" dirty="0" err="1">
                <a:sym typeface="Wingdings" panose="05000000000000000000" pitchFamily="2" charset="2"/>
              </a:rPr>
              <a:t>which</a:t>
            </a:r>
            <a:r>
              <a:rPr lang="da-DK" dirty="0">
                <a:sym typeface="Wingdings" panose="05000000000000000000" pitchFamily="2" charset="2"/>
              </a:rPr>
              <a:t> </a:t>
            </a:r>
            <a:r>
              <a:rPr lang="da-DK" dirty="0" err="1">
                <a:sym typeface="Wingdings" panose="05000000000000000000" pitchFamily="2" charset="2"/>
              </a:rPr>
              <a:t>should</a:t>
            </a:r>
            <a:r>
              <a:rPr lang="da-DK" dirty="0">
                <a:sym typeface="Wingdings" panose="05000000000000000000" pitchFamily="2" charset="2"/>
              </a:rPr>
              <a:t> </a:t>
            </a:r>
            <a:r>
              <a:rPr lang="da-DK" dirty="0" err="1">
                <a:sym typeface="Wingdings" panose="05000000000000000000" pitchFamily="2" charset="2"/>
              </a:rPr>
              <a:t>be</a:t>
            </a:r>
            <a:r>
              <a:rPr lang="da-DK" dirty="0">
                <a:sym typeface="Wingdings" panose="05000000000000000000" pitchFamily="2" charset="2"/>
              </a:rPr>
              <a:t> </a:t>
            </a:r>
            <a:r>
              <a:rPr lang="da-DK" dirty="0" err="1">
                <a:sym typeface="Wingdings" panose="05000000000000000000" pitchFamily="2" charset="2"/>
              </a:rPr>
              <a:t>explained</a:t>
            </a:r>
            <a:r>
              <a:rPr lang="da-DK" dirty="0">
                <a:sym typeface="Wingdings" panose="05000000000000000000" pitchFamily="2" charset="2"/>
              </a:rPr>
              <a:t> </a:t>
            </a:r>
            <a:r>
              <a:rPr lang="da-DK" dirty="0" err="1">
                <a:sym typeface="Wingdings" panose="05000000000000000000" pitchFamily="2" charset="2"/>
              </a:rPr>
              <a:t>now</a:t>
            </a:r>
            <a:r>
              <a:rPr lang="da-DK" dirty="0">
                <a:sym typeface="Wingdings" panose="05000000000000000000" pitchFamily="2" charset="2"/>
              </a:rPr>
              <a:t>. </a:t>
            </a:r>
            <a:endParaRPr lang="da-DK" dirty="0"/>
          </a:p>
          <a:p>
            <a:pPr marL="0" lvl="0" indent="0">
              <a:buFontTx/>
              <a:buNone/>
            </a:pPr>
            <a:endParaRPr lang="da-DK" dirty="0"/>
          </a:p>
          <a:p>
            <a:pPr marL="0" lvl="0" indent="0">
              <a:buFontTx/>
              <a:buNone/>
            </a:pPr>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11</a:t>
            </a:fld>
            <a:endParaRPr lang="da-DK" noProof="0"/>
          </a:p>
        </p:txBody>
      </p:sp>
    </p:spTree>
    <p:extLst>
      <p:ext uri="{BB962C8B-B14F-4D97-AF65-F5344CB8AC3E}">
        <p14:creationId xmlns:p14="http://schemas.microsoft.com/office/powerpoint/2010/main" val="19710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First </a:t>
            </a:r>
            <a:r>
              <a:rPr lang="da-DK" dirty="0" err="1"/>
              <a:t>we</a:t>
            </a:r>
            <a:r>
              <a:rPr lang="da-DK" dirty="0"/>
              <a:t> split the data </a:t>
            </a:r>
            <a:r>
              <a:rPr lang="da-DK" dirty="0" err="1"/>
              <a:t>into</a:t>
            </a:r>
            <a:r>
              <a:rPr lang="da-DK" dirty="0"/>
              <a:t> test and </a:t>
            </a:r>
            <a:r>
              <a:rPr lang="da-DK" dirty="0" err="1"/>
              <a:t>training</a:t>
            </a:r>
            <a:r>
              <a:rPr lang="da-DK" dirty="0"/>
              <a:t> data, </a:t>
            </a:r>
            <a:r>
              <a:rPr lang="da-DK" dirty="0" err="1"/>
              <a:t>we</a:t>
            </a:r>
            <a:r>
              <a:rPr lang="da-DK" dirty="0"/>
              <a:t> set the strata=y to </a:t>
            </a:r>
            <a:r>
              <a:rPr lang="da-DK" dirty="0" err="1"/>
              <a:t>keep</a:t>
            </a:r>
            <a:r>
              <a:rPr lang="da-DK" dirty="0"/>
              <a:t> the same ratio </a:t>
            </a:r>
            <a:r>
              <a:rPr lang="da-DK" dirty="0" err="1"/>
              <a:t>between</a:t>
            </a:r>
            <a:r>
              <a:rPr lang="da-DK" dirty="0"/>
              <a:t> the 4 </a:t>
            </a:r>
            <a:r>
              <a:rPr lang="da-DK" dirty="0" err="1"/>
              <a:t>classes</a:t>
            </a:r>
            <a:r>
              <a:rPr lang="da-DK" dirty="0"/>
              <a:t> in </a:t>
            </a:r>
            <a:r>
              <a:rPr lang="da-DK" dirty="0" err="1"/>
              <a:t>both</a:t>
            </a:r>
            <a:r>
              <a:rPr lang="da-DK" dirty="0"/>
              <a:t> the test and </a:t>
            </a:r>
            <a:r>
              <a:rPr lang="da-DK" dirty="0" err="1"/>
              <a:t>training</a:t>
            </a:r>
            <a:r>
              <a:rPr lang="da-DK" dirty="0"/>
              <a:t> data. </a:t>
            </a:r>
          </a:p>
          <a:p>
            <a:endParaRPr lang="da-DK" dirty="0"/>
          </a:p>
          <a:p>
            <a:r>
              <a:rPr lang="da-DK" dirty="0" err="1"/>
              <a:t>We</a:t>
            </a:r>
            <a:r>
              <a:rPr lang="da-DK" dirty="0"/>
              <a:t> </a:t>
            </a:r>
            <a:r>
              <a:rPr lang="da-DK" dirty="0" err="1"/>
              <a:t>can</a:t>
            </a:r>
            <a:r>
              <a:rPr lang="da-DK" dirty="0"/>
              <a:t> </a:t>
            </a:r>
            <a:r>
              <a:rPr lang="da-DK" dirty="0" err="1"/>
              <a:t>see</a:t>
            </a:r>
            <a:r>
              <a:rPr lang="da-DK" dirty="0"/>
              <a:t> the 4 </a:t>
            </a:r>
            <a:r>
              <a:rPr lang="da-DK" dirty="0" err="1"/>
              <a:t>classes</a:t>
            </a:r>
            <a:r>
              <a:rPr lang="da-DK" dirty="0"/>
              <a:t> </a:t>
            </a:r>
            <a:r>
              <a:rPr lang="da-DK" dirty="0" err="1"/>
              <a:t>are</a:t>
            </a:r>
            <a:r>
              <a:rPr lang="da-DK" dirty="0"/>
              <a:t> not </a:t>
            </a:r>
            <a:r>
              <a:rPr lang="da-DK" dirty="0" err="1"/>
              <a:t>equaly</a:t>
            </a:r>
            <a:r>
              <a:rPr lang="da-DK" dirty="0"/>
              <a:t> </a:t>
            </a:r>
            <a:r>
              <a:rPr lang="da-DK" dirty="0" err="1"/>
              <a:t>represented</a:t>
            </a:r>
            <a:r>
              <a:rPr lang="da-DK" dirty="0"/>
              <a:t> in the data, so </a:t>
            </a:r>
            <a:r>
              <a:rPr lang="da-DK" dirty="0" err="1"/>
              <a:t>we</a:t>
            </a:r>
            <a:r>
              <a:rPr lang="da-DK" dirty="0"/>
              <a:t> </a:t>
            </a:r>
            <a:r>
              <a:rPr lang="da-DK" dirty="0" err="1"/>
              <a:t>use</a:t>
            </a:r>
            <a:r>
              <a:rPr lang="da-DK" dirty="0"/>
              <a:t> downsampling on the </a:t>
            </a:r>
            <a:r>
              <a:rPr lang="da-DK" dirty="0" err="1"/>
              <a:t>training</a:t>
            </a:r>
            <a:r>
              <a:rPr lang="da-DK" dirty="0"/>
              <a:t> data </a:t>
            </a:r>
            <a:r>
              <a:rPr lang="da-DK" dirty="0" err="1"/>
              <a:t>which</a:t>
            </a:r>
            <a:r>
              <a:rPr lang="da-DK" dirty="0"/>
              <a:t> </a:t>
            </a:r>
            <a:r>
              <a:rPr lang="da-DK" dirty="0" err="1"/>
              <a:t>will</a:t>
            </a:r>
            <a:r>
              <a:rPr lang="da-DK" dirty="0"/>
              <a:t> </a:t>
            </a:r>
            <a:r>
              <a:rPr lang="da-DK" dirty="0" err="1"/>
              <a:t>randomly</a:t>
            </a:r>
            <a:r>
              <a:rPr lang="da-DK" dirty="0"/>
              <a:t> </a:t>
            </a:r>
            <a:r>
              <a:rPr lang="da-DK" dirty="0" err="1"/>
              <a:t>remove</a:t>
            </a:r>
            <a:r>
              <a:rPr lang="da-DK" dirty="0"/>
              <a:t> observations from the 3 larges </a:t>
            </a:r>
            <a:r>
              <a:rPr lang="da-DK" dirty="0" err="1"/>
              <a:t>classes</a:t>
            </a:r>
            <a:r>
              <a:rPr lang="da-DK" dirty="0"/>
              <a:t> so </a:t>
            </a:r>
            <a:r>
              <a:rPr lang="da-DK" dirty="0" err="1"/>
              <a:t>alls</a:t>
            </a:r>
            <a:r>
              <a:rPr lang="da-DK" dirty="0"/>
              <a:t> </a:t>
            </a:r>
            <a:r>
              <a:rPr lang="da-DK" dirty="0" err="1"/>
              <a:t>classes</a:t>
            </a:r>
            <a:r>
              <a:rPr lang="da-DK" dirty="0"/>
              <a:t> </a:t>
            </a:r>
            <a:r>
              <a:rPr lang="da-DK" dirty="0" err="1"/>
              <a:t>are</a:t>
            </a:r>
            <a:r>
              <a:rPr lang="da-DK" dirty="0"/>
              <a:t> of the same </a:t>
            </a:r>
            <a:r>
              <a:rPr lang="da-DK" dirty="0" err="1"/>
              <a:t>size</a:t>
            </a:r>
            <a:r>
              <a:rPr lang="da-DK" dirty="0"/>
              <a:t>. </a:t>
            </a:r>
          </a:p>
          <a:p>
            <a:endParaRPr lang="da-DK" dirty="0"/>
          </a:p>
          <a:p>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12</a:t>
            </a:fld>
            <a:endParaRPr lang="da-DK" noProof="0"/>
          </a:p>
        </p:txBody>
      </p:sp>
    </p:spTree>
    <p:extLst>
      <p:ext uri="{BB962C8B-B14F-4D97-AF65-F5344CB8AC3E}">
        <p14:creationId xmlns:p14="http://schemas.microsoft.com/office/powerpoint/2010/main" val="215640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Accurucy</a:t>
            </a:r>
            <a:r>
              <a:rPr lang="da-DK" dirty="0"/>
              <a:t> </a:t>
            </a:r>
            <a:r>
              <a:rPr lang="da-DK" dirty="0">
                <a:sym typeface="Wingdings" panose="05000000000000000000" pitchFamily="2" charset="2"/>
              </a:rPr>
              <a:t> </a:t>
            </a:r>
            <a:r>
              <a:rPr lang="da-DK" dirty="0"/>
              <a:t>True positive + True Negative/ All positive + All Negative </a:t>
            </a:r>
            <a:r>
              <a:rPr lang="da-DK" dirty="0">
                <a:sym typeface="Wingdings" panose="05000000000000000000" pitchFamily="2" charset="2"/>
              </a:rPr>
              <a:t> </a:t>
            </a:r>
            <a:r>
              <a:rPr lang="da-DK" dirty="0" err="1">
                <a:sym typeface="Wingdings" panose="05000000000000000000" pitchFamily="2" charset="2"/>
              </a:rPr>
              <a:t>how</a:t>
            </a:r>
            <a:r>
              <a:rPr lang="da-DK" dirty="0">
                <a:sym typeface="Wingdings" panose="05000000000000000000" pitchFamily="2" charset="2"/>
              </a:rPr>
              <a:t> </a:t>
            </a:r>
            <a:r>
              <a:rPr lang="da-DK" dirty="0" err="1">
                <a:sym typeface="Wingdings" panose="05000000000000000000" pitchFamily="2" charset="2"/>
              </a:rPr>
              <a:t>often</a:t>
            </a:r>
            <a:r>
              <a:rPr lang="da-DK" dirty="0">
                <a:sym typeface="Wingdings" panose="05000000000000000000" pitchFamily="2" charset="2"/>
              </a:rPr>
              <a:t> is the model </a:t>
            </a:r>
            <a:r>
              <a:rPr lang="da-DK" dirty="0" err="1">
                <a:sym typeface="Wingdings" panose="05000000000000000000" pitchFamily="2" charset="2"/>
              </a:rPr>
              <a:t>correct</a:t>
            </a:r>
            <a:r>
              <a:rPr lang="da-DK" dirty="0">
                <a:sym typeface="Wingdings" panose="05000000000000000000" pitchFamily="2" charset="2"/>
              </a:rPr>
              <a:t>.  of all the </a:t>
            </a:r>
            <a:r>
              <a:rPr lang="da-DK" dirty="0" err="1">
                <a:sym typeface="Wingdings" panose="05000000000000000000" pitchFamily="2" charset="2"/>
              </a:rPr>
              <a:t>predictions</a:t>
            </a:r>
            <a:r>
              <a:rPr lang="da-DK" dirty="0">
                <a:sym typeface="Wingdings" panose="05000000000000000000" pitchFamily="2" charset="2"/>
              </a:rPr>
              <a:t> </a:t>
            </a:r>
            <a:r>
              <a:rPr lang="da-DK" dirty="0" err="1">
                <a:sym typeface="Wingdings" panose="05000000000000000000" pitchFamily="2" charset="2"/>
              </a:rPr>
              <a:t>what</a:t>
            </a:r>
            <a:r>
              <a:rPr lang="da-DK" dirty="0">
                <a:sym typeface="Wingdings" panose="05000000000000000000" pitchFamily="2" charset="2"/>
              </a:rPr>
              <a:t> is the procent of </a:t>
            </a:r>
            <a:r>
              <a:rPr lang="da-DK" dirty="0" err="1">
                <a:sym typeface="Wingdings" panose="05000000000000000000" pitchFamily="2" charset="2"/>
              </a:rPr>
              <a:t>correct</a:t>
            </a:r>
            <a:r>
              <a:rPr lang="da-DK" dirty="0">
                <a:sym typeface="Wingdings" panose="05000000000000000000" pitchFamily="2" charset="2"/>
              </a:rPr>
              <a:t> </a:t>
            </a:r>
            <a:r>
              <a:rPr lang="da-DK" dirty="0" err="1">
                <a:sym typeface="Wingdings" panose="05000000000000000000" pitchFamily="2" charset="2"/>
              </a:rPr>
              <a:t>prediction</a:t>
            </a:r>
            <a:r>
              <a:rPr lang="da-DK" dirty="0">
                <a:sym typeface="Wingdings" panose="05000000000000000000" pitchFamily="2" charset="2"/>
              </a:rPr>
              <a:t> </a:t>
            </a:r>
          </a:p>
          <a:p>
            <a:endParaRPr lang="da-DK" dirty="0">
              <a:sym typeface="Wingdings" panose="05000000000000000000" pitchFamily="2" charset="2"/>
            </a:endParaRPr>
          </a:p>
          <a:p>
            <a:endParaRPr lang="da-DK" dirty="0">
              <a:sym typeface="Wingdings" panose="05000000000000000000" pitchFamily="2" charset="2"/>
            </a:endParaRPr>
          </a:p>
          <a:p>
            <a:r>
              <a:rPr lang="da-DK" dirty="0" err="1">
                <a:sym typeface="Wingdings" panose="05000000000000000000" pitchFamily="2" charset="2"/>
              </a:rPr>
              <a:t>Mean_f_meas</a:t>
            </a:r>
            <a:r>
              <a:rPr lang="da-DK" dirty="0">
                <a:sym typeface="Wingdings" panose="05000000000000000000" pitchFamily="2" charset="2"/>
              </a:rPr>
              <a:t> score  </a:t>
            </a:r>
            <a:r>
              <a:rPr lang="en-US" dirty="0">
                <a:sym typeface="Wingdings" panose="05000000000000000000" pitchFamily="2" charset="2"/>
              </a:rPr>
              <a:t>Precision quantifies the number of positive class predictions that actually belong to the positive class. Recall quantifies the number of positive class predictions made out of all positive examples in the dataset. F-Measure provides a single score that balances both the concerns of precision and recall in one number.</a:t>
            </a:r>
          </a:p>
          <a:p>
            <a:endParaRPr lang="en-US" dirty="0">
              <a:sym typeface="Wingdings" panose="05000000000000000000" pitchFamily="2" charset="2"/>
            </a:endParaRPr>
          </a:p>
          <a:p>
            <a:endParaRPr lang="da-DK" dirty="0">
              <a:sym typeface="Wingdings" panose="05000000000000000000" pitchFamily="2" charset="2"/>
            </a:endParaRPr>
          </a:p>
          <a:p>
            <a:r>
              <a:rPr lang="da-DK" dirty="0" err="1">
                <a:sym typeface="Wingdings" panose="05000000000000000000" pitchFamily="2" charset="2"/>
              </a:rPr>
              <a:t>Mean_roc_auc</a:t>
            </a:r>
            <a:r>
              <a:rPr lang="da-DK" dirty="0">
                <a:sym typeface="Wingdings" panose="05000000000000000000" pitchFamily="2" charset="2"/>
              </a:rPr>
              <a:t>  plots the true positive rate </a:t>
            </a:r>
            <a:r>
              <a:rPr lang="da-DK" dirty="0" err="1">
                <a:sym typeface="Wingdings" panose="05000000000000000000" pitchFamily="2" charset="2"/>
              </a:rPr>
              <a:t>against</a:t>
            </a:r>
            <a:r>
              <a:rPr lang="da-DK" dirty="0">
                <a:sym typeface="Wingdings" panose="05000000000000000000" pitchFamily="2" charset="2"/>
              </a:rPr>
              <a:t> (</a:t>
            </a:r>
            <a:r>
              <a:rPr lang="da-DK" dirty="0" err="1">
                <a:sym typeface="Wingdings" panose="05000000000000000000" pitchFamily="2" charset="2"/>
              </a:rPr>
              <a:t>Sensitivity</a:t>
            </a:r>
            <a:r>
              <a:rPr lang="da-DK" dirty="0">
                <a:sym typeface="Wingdings" panose="05000000000000000000" pitchFamily="2" charset="2"/>
              </a:rPr>
              <a:t>) the false positives rate (1- </a:t>
            </a:r>
            <a:r>
              <a:rPr lang="da-DK" dirty="0" err="1">
                <a:sym typeface="Wingdings" panose="05000000000000000000" pitchFamily="2" charset="2"/>
              </a:rPr>
              <a:t>specificity</a:t>
            </a:r>
            <a:r>
              <a:rPr lang="da-DK" dirty="0">
                <a:sym typeface="Wingdings" panose="05000000000000000000" pitchFamily="2" charset="2"/>
              </a:rPr>
              <a:t>)</a:t>
            </a:r>
          </a:p>
          <a:p>
            <a:pPr marL="171450" indent="-171450">
              <a:buFontTx/>
              <a:buChar char="-"/>
            </a:pPr>
            <a:r>
              <a:rPr lang="da-DK" dirty="0">
                <a:sym typeface="Wingdings" panose="05000000000000000000" pitchFamily="2" charset="2"/>
              </a:rPr>
              <a:t>Y axis: </a:t>
            </a:r>
            <a:r>
              <a:rPr lang="da-DK" dirty="0" err="1">
                <a:sym typeface="Wingdings" panose="05000000000000000000" pitchFamily="2" charset="2"/>
              </a:rPr>
              <a:t>how</a:t>
            </a:r>
            <a:r>
              <a:rPr lang="da-DK" dirty="0">
                <a:sym typeface="Wingdings" panose="05000000000000000000" pitchFamily="2" charset="2"/>
              </a:rPr>
              <a:t> </a:t>
            </a:r>
            <a:r>
              <a:rPr lang="da-DK" dirty="0" err="1">
                <a:sym typeface="Wingdings" panose="05000000000000000000" pitchFamily="2" charset="2"/>
              </a:rPr>
              <a:t>much</a:t>
            </a:r>
            <a:r>
              <a:rPr lang="da-DK" dirty="0">
                <a:sym typeface="Wingdings" panose="05000000000000000000" pitchFamily="2" charset="2"/>
              </a:rPr>
              <a:t> do i </a:t>
            </a:r>
            <a:r>
              <a:rPr lang="da-DK" dirty="0" err="1">
                <a:sym typeface="Wingdings" panose="05000000000000000000" pitchFamily="2" charset="2"/>
              </a:rPr>
              <a:t>categorise</a:t>
            </a:r>
            <a:r>
              <a:rPr lang="da-DK" dirty="0">
                <a:sym typeface="Wingdings" panose="05000000000000000000" pitchFamily="2" charset="2"/>
              </a:rPr>
              <a:t> right  on x axis </a:t>
            </a:r>
            <a:r>
              <a:rPr lang="da-DK" dirty="0" err="1">
                <a:sym typeface="Wingdings" panose="05000000000000000000" pitchFamily="2" charset="2"/>
              </a:rPr>
              <a:t>how</a:t>
            </a:r>
            <a:r>
              <a:rPr lang="da-DK" dirty="0">
                <a:sym typeface="Wingdings" panose="05000000000000000000" pitchFamily="2" charset="2"/>
              </a:rPr>
              <a:t> </a:t>
            </a:r>
            <a:r>
              <a:rPr lang="da-DK" dirty="0" err="1">
                <a:sym typeface="Wingdings" panose="05000000000000000000" pitchFamily="2" charset="2"/>
              </a:rPr>
              <a:t>much</a:t>
            </a:r>
            <a:r>
              <a:rPr lang="da-DK" dirty="0">
                <a:sym typeface="Wingdings" panose="05000000000000000000" pitchFamily="2" charset="2"/>
              </a:rPr>
              <a:t> do i </a:t>
            </a:r>
            <a:r>
              <a:rPr lang="da-DK" dirty="0" err="1">
                <a:sym typeface="Wingdings" panose="05000000000000000000" pitchFamily="2" charset="2"/>
              </a:rPr>
              <a:t>categorice</a:t>
            </a:r>
            <a:r>
              <a:rPr lang="da-DK" dirty="0">
                <a:sym typeface="Wingdings" panose="05000000000000000000" pitchFamily="2" charset="2"/>
              </a:rPr>
              <a:t> </a:t>
            </a:r>
            <a:r>
              <a:rPr lang="da-DK" dirty="0" err="1">
                <a:sym typeface="Wingdings" panose="05000000000000000000" pitchFamily="2" charset="2"/>
              </a:rPr>
              <a:t>wrong</a:t>
            </a:r>
            <a:r>
              <a:rPr lang="da-DK" dirty="0">
                <a:sym typeface="Wingdings" panose="05000000000000000000" pitchFamily="2" charset="2"/>
              </a:rPr>
              <a:t>.   jo mere ”nemt” vi vælger at gøre det at få true  jo støre andel af true positives vil vi fange </a:t>
            </a:r>
          </a:p>
          <a:p>
            <a:pPr marL="171450" indent="-171450">
              <a:buFontTx/>
              <a:buChar char="-"/>
            </a:pP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want</a:t>
            </a:r>
            <a:r>
              <a:rPr lang="da-DK" dirty="0">
                <a:sym typeface="Wingdings" panose="05000000000000000000" pitchFamily="2" charset="2"/>
              </a:rPr>
              <a:t> a model </a:t>
            </a:r>
            <a:r>
              <a:rPr lang="da-DK" dirty="0" err="1">
                <a:sym typeface="Wingdings" panose="05000000000000000000" pitchFamily="2" charset="2"/>
              </a:rPr>
              <a:t>when</a:t>
            </a:r>
            <a:r>
              <a:rPr lang="da-DK" dirty="0">
                <a:sym typeface="Wingdings" panose="05000000000000000000" pitchFamily="2" charset="2"/>
              </a:rPr>
              <a:t> </a:t>
            </a: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increase</a:t>
            </a:r>
            <a:r>
              <a:rPr lang="da-DK" dirty="0">
                <a:sym typeface="Wingdings" panose="05000000000000000000" pitchFamily="2" charset="2"/>
              </a:rPr>
              <a:t> the </a:t>
            </a:r>
            <a:r>
              <a:rPr lang="da-DK" dirty="0" err="1">
                <a:sym typeface="Wingdings" panose="05000000000000000000" pitchFamily="2" charset="2"/>
              </a:rPr>
              <a:t>thresshold</a:t>
            </a:r>
            <a:r>
              <a:rPr lang="da-DK" dirty="0">
                <a:sym typeface="Wingdings" panose="05000000000000000000" pitchFamily="2" charset="2"/>
              </a:rPr>
              <a:t> of positives by a </a:t>
            </a:r>
            <a:r>
              <a:rPr lang="da-DK" dirty="0" err="1">
                <a:sym typeface="Wingdings" panose="05000000000000000000" pitchFamily="2" charset="2"/>
              </a:rPr>
              <a:t>little</a:t>
            </a:r>
            <a:r>
              <a:rPr lang="da-DK" dirty="0">
                <a:sym typeface="Wingdings" panose="05000000000000000000" pitchFamily="2" charset="2"/>
              </a:rPr>
              <a:t> </a:t>
            </a: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get</a:t>
            </a:r>
            <a:r>
              <a:rPr lang="da-DK" dirty="0">
                <a:sym typeface="Wingdings" panose="05000000000000000000" pitchFamily="2" charset="2"/>
              </a:rPr>
              <a:t> </a:t>
            </a:r>
            <a:r>
              <a:rPr lang="da-DK" dirty="0" err="1">
                <a:sym typeface="Wingdings" panose="05000000000000000000" pitchFamily="2" charset="2"/>
              </a:rPr>
              <a:t>many</a:t>
            </a:r>
            <a:r>
              <a:rPr lang="da-DK" dirty="0">
                <a:sym typeface="Wingdings" panose="05000000000000000000" pitchFamily="2" charset="2"/>
              </a:rPr>
              <a:t> more true positives and not </a:t>
            </a:r>
            <a:r>
              <a:rPr lang="da-DK" dirty="0" err="1">
                <a:sym typeface="Wingdings" panose="05000000000000000000" pitchFamily="2" charset="2"/>
              </a:rPr>
              <a:t>tha</a:t>
            </a:r>
            <a:r>
              <a:rPr lang="da-DK" dirty="0">
                <a:sym typeface="Wingdings" panose="05000000000000000000" pitchFamily="2" charset="2"/>
              </a:rPr>
              <a:t> </a:t>
            </a:r>
            <a:r>
              <a:rPr lang="da-DK" dirty="0" err="1">
                <a:sym typeface="Wingdings" panose="05000000000000000000" pitchFamily="2" charset="2"/>
              </a:rPr>
              <a:t>many</a:t>
            </a:r>
            <a:r>
              <a:rPr lang="da-DK" dirty="0">
                <a:sym typeface="Wingdings" panose="05000000000000000000" pitchFamily="2" charset="2"/>
              </a:rPr>
              <a:t> false positives. </a:t>
            </a:r>
          </a:p>
          <a:p>
            <a:pPr marL="171450" indent="-171450">
              <a:buFontTx/>
              <a:buChar char="-"/>
            </a:pPr>
            <a:r>
              <a:rPr lang="da-DK" dirty="0">
                <a:sym typeface="Wingdings" panose="05000000000000000000" pitchFamily="2" charset="2"/>
              </a:rPr>
              <a:t>The </a:t>
            </a:r>
            <a:r>
              <a:rPr lang="da-DK" dirty="0" err="1">
                <a:sym typeface="Wingdings" panose="05000000000000000000" pitchFamily="2" charset="2"/>
              </a:rPr>
              <a:t>area</a:t>
            </a:r>
            <a:r>
              <a:rPr lang="da-DK" dirty="0">
                <a:sym typeface="Wingdings" panose="05000000000000000000" pitchFamily="2" charset="2"/>
              </a:rPr>
              <a:t> under the </a:t>
            </a:r>
            <a:r>
              <a:rPr lang="da-DK" dirty="0" err="1">
                <a:sym typeface="Wingdings" panose="05000000000000000000" pitchFamily="2" charset="2"/>
              </a:rPr>
              <a:t>curve</a:t>
            </a:r>
            <a:r>
              <a:rPr lang="da-DK" dirty="0">
                <a:sym typeface="Wingdings" panose="05000000000000000000" pitchFamily="2" charset="2"/>
              </a:rPr>
              <a:t>  </a:t>
            </a:r>
            <a:r>
              <a:rPr lang="da-DK" dirty="0" err="1">
                <a:sym typeface="Wingdings" panose="05000000000000000000" pitchFamily="2" charset="2"/>
              </a:rPr>
              <a:t>if</a:t>
            </a:r>
            <a:r>
              <a:rPr lang="da-DK" dirty="0">
                <a:sym typeface="Wingdings" panose="05000000000000000000" pitchFamily="2" charset="2"/>
              </a:rPr>
              <a:t> the </a:t>
            </a:r>
            <a:r>
              <a:rPr lang="da-DK" dirty="0" err="1">
                <a:sym typeface="Wingdings" panose="05000000000000000000" pitchFamily="2" charset="2"/>
              </a:rPr>
              <a:t>area</a:t>
            </a:r>
            <a:r>
              <a:rPr lang="da-DK" dirty="0">
                <a:sym typeface="Wingdings" panose="05000000000000000000" pitchFamily="2" charset="2"/>
              </a:rPr>
              <a:t> is 1 it </a:t>
            </a:r>
            <a:r>
              <a:rPr lang="da-DK" dirty="0" err="1">
                <a:sym typeface="Wingdings" panose="05000000000000000000" pitchFamily="2" charset="2"/>
              </a:rPr>
              <a:t>would</a:t>
            </a:r>
            <a:r>
              <a:rPr lang="da-DK" dirty="0">
                <a:sym typeface="Wingdings" panose="05000000000000000000" pitchFamily="2" charset="2"/>
              </a:rPr>
              <a:t> </a:t>
            </a:r>
            <a:r>
              <a:rPr lang="da-DK" dirty="0" err="1">
                <a:sym typeface="Wingdings" panose="05000000000000000000" pitchFamily="2" charset="2"/>
              </a:rPr>
              <a:t>categorice</a:t>
            </a:r>
            <a:r>
              <a:rPr lang="da-DK" dirty="0">
                <a:sym typeface="Wingdings" panose="05000000000000000000" pitchFamily="2" charset="2"/>
              </a:rPr>
              <a:t> </a:t>
            </a:r>
            <a:r>
              <a:rPr lang="da-DK" dirty="0" err="1">
                <a:sym typeface="Wingdings" panose="05000000000000000000" pitchFamily="2" charset="2"/>
              </a:rPr>
              <a:t>everything</a:t>
            </a:r>
            <a:r>
              <a:rPr lang="da-DK" dirty="0">
                <a:sym typeface="Wingdings" panose="05000000000000000000" pitchFamily="2" charset="2"/>
              </a:rPr>
              <a:t> right all the time. </a:t>
            </a:r>
          </a:p>
          <a:p>
            <a:endParaRPr lang="da-DK" dirty="0">
              <a:sym typeface="Wingdings" panose="05000000000000000000" pitchFamily="2" charset="2"/>
            </a:endParaRPr>
          </a:p>
          <a:p>
            <a:r>
              <a:rPr lang="da-DK" dirty="0"/>
              <a:t>tf-</a:t>
            </a:r>
            <a:r>
              <a:rPr lang="da-DK" dirty="0" err="1"/>
              <a:t>idf</a:t>
            </a:r>
            <a:r>
              <a:rPr lang="da-DK" dirty="0"/>
              <a:t> </a:t>
            </a:r>
            <a:r>
              <a:rPr lang="da-DK" dirty="0">
                <a:sym typeface="Wingdings" panose="05000000000000000000" pitchFamily="2" charset="2"/>
              </a:rPr>
              <a:t> </a:t>
            </a:r>
            <a:r>
              <a:rPr lang="da-DK" dirty="0"/>
              <a:t>is a </a:t>
            </a:r>
            <a:r>
              <a:rPr lang="da-DK" dirty="0" err="1"/>
              <a:t>weighting</a:t>
            </a:r>
            <a:r>
              <a:rPr lang="da-DK" dirty="0"/>
              <a:t> system </a:t>
            </a:r>
            <a:r>
              <a:rPr lang="da-DK" dirty="0" err="1"/>
              <a:t>that</a:t>
            </a:r>
            <a:r>
              <a:rPr lang="da-DK" dirty="0"/>
              <a:t> </a:t>
            </a:r>
            <a:r>
              <a:rPr lang="da-DK" dirty="0" err="1"/>
              <a:t>assigns</a:t>
            </a:r>
            <a:r>
              <a:rPr lang="da-DK" dirty="0"/>
              <a:t> a </a:t>
            </a:r>
            <a:r>
              <a:rPr lang="da-DK" dirty="0" err="1"/>
              <a:t>weight</a:t>
            </a:r>
            <a:r>
              <a:rPr lang="da-DK" dirty="0"/>
              <a:t> to </a:t>
            </a:r>
            <a:r>
              <a:rPr lang="da-DK" dirty="0" err="1"/>
              <a:t>each</a:t>
            </a:r>
            <a:r>
              <a:rPr lang="da-DK" dirty="0"/>
              <a:t> </a:t>
            </a:r>
            <a:r>
              <a:rPr lang="da-DK" dirty="0" err="1"/>
              <a:t>word</a:t>
            </a:r>
            <a:r>
              <a:rPr lang="da-DK" dirty="0"/>
              <a:t> in a </a:t>
            </a:r>
            <a:r>
              <a:rPr lang="da-DK" dirty="0" err="1"/>
              <a:t>document</a:t>
            </a:r>
            <a:r>
              <a:rPr lang="da-DK" dirty="0"/>
              <a:t> </a:t>
            </a:r>
            <a:r>
              <a:rPr lang="da-DK" dirty="0" err="1"/>
              <a:t>based</a:t>
            </a:r>
            <a:r>
              <a:rPr lang="da-DK" dirty="0"/>
              <a:t> on </a:t>
            </a:r>
            <a:r>
              <a:rPr lang="da-DK" dirty="0" err="1"/>
              <a:t>its</a:t>
            </a:r>
            <a:r>
              <a:rPr lang="da-DK" dirty="0"/>
              <a:t> term </a:t>
            </a:r>
            <a:r>
              <a:rPr lang="da-DK" dirty="0" err="1"/>
              <a:t>frequency</a:t>
            </a:r>
            <a:r>
              <a:rPr lang="da-DK" dirty="0"/>
              <a:t> (tf) and the </a:t>
            </a:r>
            <a:r>
              <a:rPr lang="da-DK" dirty="0" err="1"/>
              <a:t>reciprocal</a:t>
            </a:r>
            <a:r>
              <a:rPr lang="da-DK" dirty="0"/>
              <a:t> </a:t>
            </a:r>
            <a:r>
              <a:rPr lang="da-DK" dirty="0" err="1"/>
              <a:t>document</a:t>
            </a:r>
            <a:r>
              <a:rPr lang="da-DK" dirty="0"/>
              <a:t> </a:t>
            </a:r>
            <a:r>
              <a:rPr lang="da-DK" dirty="0" err="1"/>
              <a:t>frequency</a:t>
            </a:r>
            <a:r>
              <a:rPr lang="da-DK" dirty="0"/>
              <a:t> (tf) (</a:t>
            </a:r>
            <a:r>
              <a:rPr lang="da-DK" dirty="0" err="1"/>
              <a:t>idf</a:t>
            </a:r>
            <a:r>
              <a:rPr lang="da-DK" dirty="0"/>
              <a:t>).</a:t>
            </a:r>
          </a:p>
          <a:p>
            <a:endParaRPr lang="da-DK" dirty="0">
              <a:sym typeface="Wingdings" panose="05000000000000000000" pitchFamily="2" charset="2"/>
            </a:endParaRPr>
          </a:p>
          <a:p>
            <a:r>
              <a:rPr lang="da-DK" dirty="0" err="1"/>
              <a:t>Embedding</a:t>
            </a:r>
            <a:r>
              <a:rPr lang="da-DK" dirty="0"/>
              <a:t> </a:t>
            </a:r>
            <a:r>
              <a:rPr lang="da-DK" dirty="0">
                <a:sym typeface="Wingdings" panose="05000000000000000000" pitchFamily="2" charset="2"/>
              </a:rPr>
              <a:t> </a:t>
            </a:r>
            <a:r>
              <a:rPr lang="da-DK" dirty="0" err="1"/>
              <a:t>Ideally</a:t>
            </a:r>
            <a:r>
              <a:rPr lang="da-DK" dirty="0"/>
              <a:t>, an </a:t>
            </a:r>
            <a:r>
              <a:rPr lang="da-DK" dirty="0" err="1"/>
              <a:t>embedding</a:t>
            </a:r>
            <a:r>
              <a:rPr lang="da-DK" dirty="0"/>
              <a:t> </a:t>
            </a:r>
            <a:r>
              <a:rPr lang="da-DK" dirty="0" err="1"/>
              <a:t>captures</a:t>
            </a:r>
            <a:r>
              <a:rPr lang="da-DK" dirty="0"/>
              <a:t> </a:t>
            </a:r>
            <a:r>
              <a:rPr lang="da-DK" dirty="0" err="1"/>
              <a:t>some</a:t>
            </a:r>
            <a:r>
              <a:rPr lang="da-DK" dirty="0"/>
              <a:t> of the </a:t>
            </a:r>
            <a:r>
              <a:rPr lang="da-DK" dirty="0" err="1"/>
              <a:t>semantics</a:t>
            </a:r>
            <a:r>
              <a:rPr lang="da-DK" dirty="0"/>
              <a:t> of the input by </a:t>
            </a:r>
            <a:r>
              <a:rPr lang="da-DK" dirty="0" err="1"/>
              <a:t>placing</a:t>
            </a:r>
            <a:r>
              <a:rPr lang="da-DK" dirty="0"/>
              <a:t> </a:t>
            </a:r>
            <a:r>
              <a:rPr lang="da-DK" dirty="0" err="1"/>
              <a:t>semantically</a:t>
            </a:r>
            <a:r>
              <a:rPr lang="da-DK" dirty="0"/>
              <a:t> </a:t>
            </a:r>
            <a:r>
              <a:rPr lang="da-DK" dirty="0" err="1"/>
              <a:t>similar</a:t>
            </a:r>
            <a:r>
              <a:rPr lang="da-DK" dirty="0"/>
              <a:t> inputs </a:t>
            </a:r>
            <a:r>
              <a:rPr lang="da-DK" dirty="0" err="1"/>
              <a:t>close</a:t>
            </a:r>
            <a:r>
              <a:rPr lang="da-DK" dirty="0"/>
              <a:t> </a:t>
            </a:r>
            <a:r>
              <a:rPr lang="da-DK" dirty="0" err="1"/>
              <a:t>together</a:t>
            </a:r>
            <a:r>
              <a:rPr lang="da-DK" dirty="0"/>
              <a:t> in the </a:t>
            </a:r>
            <a:r>
              <a:rPr lang="da-DK" dirty="0" err="1"/>
              <a:t>embedding</a:t>
            </a:r>
            <a:r>
              <a:rPr lang="da-DK" dirty="0"/>
              <a:t> </a:t>
            </a:r>
            <a:r>
              <a:rPr lang="da-DK" dirty="0" err="1"/>
              <a:t>space</a:t>
            </a:r>
            <a:r>
              <a:rPr lang="da-DK" dirty="0"/>
              <a:t>. An </a:t>
            </a:r>
            <a:r>
              <a:rPr lang="da-DK" dirty="0" err="1"/>
              <a:t>embedding</a:t>
            </a:r>
            <a:r>
              <a:rPr lang="da-DK" dirty="0"/>
              <a:t> </a:t>
            </a:r>
            <a:r>
              <a:rPr lang="da-DK" dirty="0" err="1"/>
              <a:t>can</a:t>
            </a:r>
            <a:r>
              <a:rPr lang="da-DK" dirty="0"/>
              <a:t> </a:t>
            </a:r>
            <a:r>
              <a:rPr lang="da-DK" dirty="0" err="1"/>
              <a:t>be</a:t>
            </a:r>
            <a:r>
              <a:rPr lang="da-DK" dirty="0"/>
              <a:t> </a:t>
            </a:r>
            <a:r>
              <a:rPr lang="da-DK" dirty="0" err="1"/>
              <a:t>learned</a:t>
            </a:r>
            <a:r>
              <a:rPr lang="da-DK" dirty="0"/>
              <a:t> and </a:t>
            </a:r>
            <a:r>
              <a:rPr lang="da-DK" dirty="0" err="1"/>
              <a:t>reused</a:t>
            </a:r>
            <a:r>
              <a:rPr lang="da-DK" dirty="0"/>
              <a:t> </a:t>
            </a:r>
            <a:r>
              <a:rPr lang="da-DK" dirty="0" err="1"/>
              <a:t>across</a:t>
            </a:r>
            <a:r>
              <a:rPr lang="da-DK" dirty="0"/>
              <a:t> models – in </a:t>
            </a:r>
            <a:r>
              <a:rPr lang="da-DK" dirty="0" err="1"/>
              <a:t>this</a:t>
            </a:r>
            <a:r>
              <a:rPr lang="da-DK" dirty="0"/>
              <a:t> case with the glove6b </a:t>
            </a:r>
            <a:r>
              <a:rPr lang="da-DK" dirty="0" err="1"/>
              <a:t>package</a:t>
            </a:r>
            <a:r>
              <a:rPr lang="da-DK" dirty="0"/>
              <a:t>.</a:t>
            </a:r>
          </a:p>
          <a:p>
            <a:endParaRPr lang="da-DK" dirty="0">
              <a:sym typeface="Wingdings" panose="05000000000000000000" pitchFamily="2" charset="2"/>
            </a:endParaRPr>
          </a:p>
          <a:p>
            <a:r>
              <a:rPr lang="da-DK" dirty="0" err="1">
                <a:sym typeface="Wingdings" panose="05000000000000000000" pitchFamily="2" charset="2"/>
              </a:rPr>
              <a:t>Hashing</a:t>
            </a:r>
            <a:r>
              <a:rPr lang="da-DK" dirty="0">
                <a:sym typeface="Wingdings" panose="05000000000000000000" pitchFamily="2" charset="2"/>
              </a:rPr>
              <a:t>  </a:t>
            </a:r>
            <a:r>
              <a:rPr lang="da-DK" dirty="0"/>
              <a:t>If </a:t>
            </a:r>
            <a:r>
              <a:rPr lang="da-DK" dirty="0" err="1"/>
              <a:t>we</a:t>
            </a:r>
            <a:r>
              <a:rPr lang="da-DK" dirty="0"/>
              <a:t> </a:t>
            </a:r>
            <a:r>
              <a:rPr lang="da-DK" dirty="0" err="1"/>
              <a:t>feed</a:t>
            </a:r>
            <a:r>
              <a:rPr lang="da-DK" dirty="0"/>
              <a:t> the same input to a hash </a:t>
            </a:r>
            <a:r>
              <a:rPr lang="da-DK" dirty="0" err="1"/>
              <a:t>function</a:t>
            </a:r>
            <a:r>
              <a:rPr lang="da-DK" dirty="0"/>
              <a:t>, it </a:t>
            </a:r>
            <a:r>
              <a:rPr lang="da-DK" dirty="0" err="1"/>
              <a:t>will</a:t>
            </a:r>
            <a:r>
              <a:rPr lang="da-DK" dirty="0"/>
              <a:t> </a:t>
            </a:r>
            <a:r>
              <a:rPr lang="da-DK" dirty="0" err="1"/>
              <a:t>always</a:t>
            </a:r>
            <a:r>
              <a:rPr lang="da-DK" dirty="0"/>
              <a:t> give the same output. The </a:t>
            </a:r>
            <a:r>
              <a:rPr lang="da-DK" dirty="0" err="1"/>
              <a:t>choice</a:t>
            </a:r>
            <a:r>
              <a:rPr lang="da-DK" dirty="0"/>
              <a:t> of hash </a:t>
            </a:r>
            <a:r>
              <a:rPr lang="da-DK" dirty="0" err="1"/>
              <a:t>function</a:t>
            </a:r>
            <a:r>
              <a:rPr lang="da-DK" dirty="0"/>
              <a:t> </a:t>
            </a:r>
            <a:r>
              <a:rPr lang="da-DK" dirty="0" err="1"/>
              <a:t>determines</a:t>
            </a:r>
            <a:r>
              <a:rPr lang="da-DK" dirty="0"/>
              <a:t> the range of </a:t>
            </a:r>
            <a:r>
              <a:rPr lang="da-DK" dirty="0" err="1"/>
              <a:t>possible</a:t>
            </a:r>
            <a:r>
              <a:rPr lang="da-DK" dirty="0"/>
              <a:t> outputs, i.e. the range is </a:t>
            </a:r>
            <a:r>
              <a:rPr lang="da-DK" dirty="0" err="1"/>
              <a:t>always</a:t>
            </a:r>
            <a:r>
              <a:rPr lang="da-DK" dirty="0"/>
              <a:t> </a:t>
            </a:r>
            <a:r>
              <a:rPr lang="da-DK" dirty="0" err="1"/>
              <a:t>fixed</a:t>
            </a:r>
            <a:r>
              <a:rPr lang="da-DK" dirty="0"/>
              <a:t> (</a:t>
            </a:r>
            <a:r>
              <a:rPr lang="da-DK" dirty="0" err="1"/>
              <a:t>e.g</a:t>
            </a:r>
            <a:r>
              <a:rPr lang="da-DK" dirty="0"/>
              <a:t>. </a:t>
            </a:r>
            <a:r>
              <a:rPr lang="da-DK" dirty="0" err="1"/>
              <a:t>numbers</a:t>
            </a:r>
            <a:r>
              <a:rPr lang="da-DK" dirty="0"/>
              <a:t> from 0 to 1024).</a:t>
            </a:r>
            <a:endParaRPr lang="da-DK" dirty="0">
              <a:sym typeface="Wingdings" panose="05000000000000000000" pitchFamily="2" charset="2"/>
            </a:endParaRPr>
          </a:p>
          <a:p>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13</a:t>
            </a:fld>
            <a:endParaRPr lang="da-DK" noProof="0"/>
          </a:p>
        </p:txBody>
      </p:sp>
    </p:spTree>
    <p:extLst>
      <p:ext uri="{BB962C8B-B14F-4D97-AF65-F5344CB8AC3E}">
        <p14:creationId xmlns:p14="http://schemas.microsoft.com/office/powerpoint/2010/main" val="2535382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Specificity</a:t>
            </a:r>
            <a:r>
              <a:rPr lang="da-DK" dirty="0"/>
              <a:t> is high </a:t>
            </a:r>
            <a:r>
              <a:rPr lang="da-DK" dirty="0">
                <a:sym typeface="Wingdings" panose="05000000000000000000" pitchFamily="2" charset="2"/>
              </a:rPr>
              <a:t> </a:t>
            </a:r>
            <a:r>
              <a:rPr lang="da-DK" dirty="0" err="1">
                <a:sym typeface="Wingdings" panose="05000000000000000000" pitchFamily="2" charset="2"/>
              </a:rPr>
              <a:t>Also</a:t>
            </a:r>
            <a:r>
              <a:rPr lang="da-DK" dirty="0">
                <a:sym typeface="Wingdings" panose="05000000000000000000" pitchFamily="2" charset="2"/>
              </a:rPr>
              <a:t> </a:t>
            </a:r>
            <a:r>
              <a:rPr lang="da-DK" dirty="0" err="1">
                <a:sym typeface="Wingdings" panose="05000000000000000000" pitchFamily="2" charset="2"/>
              </a:rPr>
              <a:t>called</a:t>
            </a:r>
            <a:r>
              <a:rPr lang="da-DK" dirty="0">
                <a:sym typeface="Wingdings" panose="05000000000000000000" pitchFamily="2" charset="2"/>
              </a:rPr>
              <a:t> </a:t>
            </a:r>
            <a:r>
              <a:rPr lang="da-DK" dirty="0" err="1">
                <a:sym typeface="Wingdings" panose="05000000000000000000" pitchFamily="2" charset="2"/>
              </a:rPr>
              <a:t>Selectivity</a:t>
            </a:r>
            <a:r>
              <a:rPr lang="da-DK" dirty="0">
                <a:sym typeface="Wingdings" panose="05000000000000000000" pitchFamily="2" charset="2"/>
              </a:rPr>
              <a:t> or true negative rate  As </a:t>
            </a:r>
            <a:r>
              <a:rPr lang="da-DK" dirty="0" err="1">
                <a:sym typeface="Wingdings" panose="05000000000000000000" pitchFamily="2" charset="2"/>
              </a:rPr>
              <a:t>this</a:t>
            </a:r>
            <a:r>
              <a:rPr lang="da-DK" dirty="0">
                <a:sym typeface="Wingdings" panose="05000000000000000000" pitchFamily="2" charset="2"/>
              </a:rPr>
              <a:t> is a multiclass model it </a:t>
            </a:r>
            <a:r>
              <a:rPr lang="da-DK" dirty="0" err="1">
                <a:sym typeface="Wingdings" panose="05000000000000000000" pitchFamily="2" charset="2"/>
              </a:rPr>
              <a:t>can</a:t>
            </a:r>
            <a:r>
              <a:rPr lang="da-DK" dirty="0">
                <a:sym typeface="Wingdings" panose="05000000000000000000" pitchFamily="2" charset="2"/>
              </a:rPr>
              <a:t> </a:t>
            </a:r>
            <a:r>
              <a:rPr lang="da-DK" dirty="0" err="1">
                <a:sym typeface="Wingdings" panose="05000000000000000000" pitchFamily="2" charset="2"/>
              </a:rPr>
              <a:t>be</a:t>
            </a:r>
            <a:r>
              <a:rPr lang="da-DK" dirty="0">
                <a:sym typeface="Wingdings" panose="05000000000000000000" pitchFamily="2" charset="2"/>
              </a:rPr>
              <a:t> </a:t>
            </a:r>
            <a:r>
              <a:rPr lang="da-DK" dirty="0" err="1">
                <a:sym typeface="Wingdings" panose="05000000000000000000" pitchFamily="2" charset="2"/>
              </a:rPr>
              <a:t>calculated</a:t>
            </a:r>
            <a:r>
              <a:rPr lang="da-DK" dirty="0">
                <a:sym typeface="Wingdings" panose="05000000000000000000" pitchFamily="2" charset="2"/>
              </a:rPr>
              <a:t> in </a:t>
            </a:r>
            <a:r>
              <a:rPr lang="da-DK" dirty="0" err="1">
                <a:sym typeface="Wingdings" panose="05000000000000000000" pitchFamily="2" charset="2"/>
              </a:rPr>
              <a:t>different</a:t>
            </a:r>
            <a:r>
              <a:rPr lang="da-DK" dirty="0">
                <a:sym typeface="Wingdings" panose="05000000000000000000" pitchFamily="2" charset="2"/>
              </a:rPr>
              <a:t> </a:t>
            </a:r>
            <a:r>
              <a:rPr lang="da-DK" dirty="0" err="1">
                <a:sym typeface="Wingdings" panose="05000000000000000000" pitchFamily="2" charset="2"/>
              </a:rPr>
              <a:t>ways</a:t>
            </a:r>
            <a:r>
              <a:rPr lang="da-DK" dirty="0">
                <a:sym typeface="Wingdings" panose="05000000000000000000" pitchFamily="2" charset="2"/>
              </a:rPr>
              <a:t>  </a:t>
            </a:r>
            <a:r>
              <a:rPr lang="da-DK" dirty="0" err="1">
                <a:sym typeface="Wingdings" panose="05000000000000000000" pitchFamily="2" charset="2"/>
              </a:rPr>
              <a:t>here</a:t>
            </a:r>
            <a:r>
              <a:rPr lang="da-DK" dirty="0">
                <a:sym typeface="Wingdings" panose="05000000000000000000" pitchFamily="2" charset="2"/>
              </a:rPr>
              <a:t> </a:t>
            </a: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use</a:t>
            </a:r>
            <a:r>
              <a:rPr lang="da-DK" dirty="0">
                <a:sym typeface="Wingdings" panose="05000000000000000000" pitchFamily="2" charset="2"/>
              </a:rPr>
              <a:t> </a:t>
            </a:r>
            <a:r>
              <a:rPr lang="da-DK" dirty="0" err="1">
                <a:sym typeface="Wingdings" panose="05000000000000000000" pitchFamily="2" charset="2"/>
              </a:rPr>
              <a:t>macro</a:t>
            </a:r>
            <a:r>
              <a:rPr lang="da-DK" dirty="0">
                <a:sym typeface="Wingdings" panose="05000000000000000000" pitchFamily="2" charset="2"/>
              </a:rPr>
              <a:t> </a:t>
            </a:r>
            <a:r>
              <a:rPr lang="da-DK" dirty="0" err="1">
                <a:sym typeface="Wingdings" panose="05000000000000000000" pitchFamily="2" charset="2"/>
              </a:rPr>
              <a:t>which</a:t>
            </a:r>
            <a:r>
              <a:rPr lang="da-DK" dirty="0">
                <a:sym typeface="Wingdings" panose="05000000000000000000" pitchFamily="2" charset="2"/>
              </a:rPr>
              <a:t> </a:t>
            </a:r>
            <a:r>
              <a:rPr lang="da-DK" dirty="0" err="1">
                <a:sym typeface="Wingdings" panose="05000000000000000000" pitchFamily="2" charset="2"/>
              </a:rPr>
              <a:t>means</a:t>
            </a:r>
            <a:r>
              <a:rPr lang="da-DK" dirty="0">
                <a:sym typeface="Wingdings" panose="05000000000000000000" pitchFamily="2" charset="2"/>
              </a:rPr>
              <a:t> </a:t>
            </a:r>
            <a:r>
              <a:rPr lang="da-DK" dirty="0" err="1">
                <a:sym typeface="Wingdings" panose="05000000000000000000" pitchFamily="2" charset="2"/>
              </a:rPr>
              <a:t>each</a:t>
            </a:r>
            <a:r>
              <a:rPr lang="da-DK" dirty="0">
                <a:sym typeface="Wingdings" panose="05000000000000000000" pitchFamily="2" charset="2"/>
              </a:rPr>
              <a:t> class is given the same </a:t>
            </a:r>
            <a:r>
              <a:rPr lang="da-DK" dirty="0" err="1">
                <a:sym typeface="Wingdings" panose="05000000000000000000" pitchFamily="2" charset="2"/>
              </a:rPr>
              <a:t>wheight</a:t>
            </a:r>
            <a:r>
              <a:rPr lang="da-DK" dirty="0">
                <a:sym typeface="Wingdings" panose="05000000000000000000" pitchFamily="2" charset="2"/>
              </a:rPr>
              <a:t> </a:t>
            </a:r>
            <a:r>
              <a:rPr lang="da-DK" dirty="0" err="1">
                <a:sym typeface="Wingdings" panose="05000000000000000000" pitchFamily="2" charset="2"/>
              </a:rPr>
              <a:t>which</a:t>
            </a:r>
            <a:r>
              <a:rPr lang="da-DK" dirty="0">
                <a:sym typeface="Wingdings" panose="05000000000000000000" pitchFamily="2" charset="2"/>
              </a:rPr>
              <a:t> is </a:t>
            </a:r>
            <a:r>
              <a:rPr lang="da-DK" dirty="0" err="1">
                <a:sym typeface="Wingdings" panose="05000000000000000000" pitchFamily="2" charset="2"/>
              </a:rPr>
              <a:t>also</a:t>
            </a:r>
            <a:r>
              <a:rPr lang="da-DK" dirty="0">
                <a:sym typeface="Wingdings" panose="05000000000000000000" pitchFamily="2" charset="2"/>
              </a:rPr>
              <a:t> </a:t>
            </a:r>
            <a:r>
              <a:rPr lang="da-DK" dirty="0" err="1">
                <a:sym typeface="Wingdings" panose="05000000000000000000" pitchFamily="2" charset="2"/>
              </a:rPr>
              <a:t>good</a:t>
            </a:r>
            <a:r>
              <a:rPr lang="da-DK" dirty="0">
                <a:sym typeface="Wingdings" panose="05000000000000000000" pitchFamily="2" charset="2"/>
              </a:rPr>
              <a:t> </a:t>
            </a:r>
            <a:r>
              <a:rPr lang="da-DK" dirty="0" err="1">
                <a:sym typeface="Wingdings" panose="05000000000000000000" pitchFamily="2" charset="2"/>
              </a:rPr>
              <a:t>here</a:t>
            </a:r>
            <a:r>
              <a:rPr lang="da-DK" dirty="0">
                <a:sym typeface="Wingdings" panose="05000000000000000000" pitchFamily="2" charset="2"/>
              </a:rPr>
              <a:t> as the </a:t>
            </a:r>
            <a:r>
              <a:rPr lang="da-DK" dirty="0" err="1">
                <a:sym typeface="Wingdings" panose="05000000000000000000" pitchFamily="2" charset="2"/>
              </a:rPr>
              <a:t>classes</a:t>
            </a:r>
            <a:r>
              <a:rPr lang="da-DK" dirty="0">
                <a:sym typeface="Wingdings" panose="05000000000000000000" pitchFamily="2" charset="2"/>
              </a:rPr>
              <a:t> </a:t>
            </a:r>
            <a:r>
              <a:rPr lang="da-DK" dirty="0" err="1">
                <a:sym typeface="Wingdings" panose="05000000000000000000" pitchFamily="2" charset="2"/>
              </a:rPr>
              <a:t>are</a:t>
            </a:r>
            <a:r>
              <a:rPr lang="da-DK" dirty="0">
                <a:sym typeface="Wingdings" panose="05000000000000000000" pitchFamily="2" charset="2"/>
              </a:rPr>
              <a:t> of the same </a:t>
            </a:r>
            <a:r>
              <a:rPr lang="da-DK" dirty="0" err="1">
                <a:sym typeface="Wingdings" panose="05000000000000000000" pitchFamily="2" charset="2"/>
              </a:rPr>
              <a:t>size</a:t>
            </a:r>
            <a:endParaRPr lang="da-DK" dirty="0">
              <a:sym typeface="Wingdings" panose="05000000000000000000" pitchFamily="2" charset="2"/>
            </a:endParaRPr>
          </a:p>
          <a:p>
            <a:endParaRPr lang="da-DK" dirty="0">
              <a:sym typeface="Wingdings" panose="05000000000000000000" pitchFamily="2" charset="2"/>
            </a:endParaRPr>
          </a:p>
          <a:p>
            <a:endParaRPr lang="da-DK" dirty="0">
              <a:sym typeface="Wingdings" panose="05000000000000000000" pitchFamily="2" charset="2"/>
            </a:endParaRPr>
          </a:p>
          <a:p>
            <a:r>
              <a:rPr lang="da-DK" dirty="0">
                <a:sym typeface="Wingdings" panose="05000000000000000000" pitchFamily="2" charset="2"/>
              </a:rPr>
              <a:t>De steder den bruger multiclass er det fordi den godt kan regne det uden at skal tage et gennemsnit </a:t>
            </a:r>
          </a:p>
          <a:p>
            <a:endParaRPr lang="da-DK" dirty="0">
              <a:sym typeface="Wingdings" panose="05000000000000000000" pitchFamily="2" charset="2"/>
            </a:endParaRPr>
          </a:p>
          <a:p>
            <a:r>
              <a:rPr lang="da-DK" dirty="0">
                <a:sym typeface="Wingdings" panose="05000000000000000000" pitchFamily="2" charset="2"/>
              </a:rPr>
              <a:t>De </a:t>
            </a:r>
            <a:r>
              <a:rPr lang="da-DK" dirty="0" err="1">
                <a:sym typeface="Wingdings" panose="05000000000000000000" pitchFamily="2" charset="2"/>
              </a:rPr>
              <a:t>stedder</a:t>
            </a:r>
            <a:r>
              <a:rPr lang="da-DK" dirty="0">
                <a:sym typeface="Wingdings" panose="05000000000000000000" pitchFamily="2" charset="2"/>
              </a:rPr>
              <a:t> den skriver makro er det fordi den har taget et gennemsnit hvor alle </a:t>
            </a:r>
            <a:r>
              <a:rPr lang="da-DK" dirty="0" err="1">
                <a:sym typeface="Wingdings" panose="05000000000000000000" pitchFamily="2" charset="2"/>
              </a:rPr>
              <a:t>classes</a:t>
            </a:r>
            <a:r>
              <a:rPr lang="da-DK" dirty="0">
                <a:sym typeface="Wingdings" panose="05000000000000000000" pitchFamily="2" charset="2"/>
              </a:rPr>
              <a:t> har været positive og derefter taget gennemsnit. (Hvis det skal være vægtet efter antal observationer i class skal vi bruge mikro i stedet. )</a:t>
            </a:r>
          </a:p>
          <a:p>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14</a:t>
            </a:fld>
            <a:endParaRPr lang="da-DK" noProof="0"/>
          </a:p>
        </p:txBody>
      </p:sp>
    </p:spTree>
    <p:extLst>
      <p:ext uri="{BB962C8B-B14F-4D97-AF65-F5344CB8AC3E}">
        <p14:creationId xmlns:p14="http://schemas.microsoft.com/office/powerpoint/2010/main" val="4204640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Here it </a:t>
            </a:r>
            <a:r>
              <a:rPr lang="da-DK" dirty="0" err="1"/>
              <a:t>would</a:t>
            </a:r>
            <a:r>
              <a:rPr lang="da-DK" dirty="0"/>
              <a:t> </a:t>
            </a:r>
            <a:r>
              <a:rPr lang="da-DK" dirty="0" err="1"/>
              <a:t>maybe</a:t>
            </a:r>
            <a:r>
              <a:rPr lang="da-DK" dirty="0"/>
              <a:t> had </a:t>
            </a:r>
            <a:r>
              <a:rPr lang="da-DK" dirty="0" err="1"/>
              <a:t>been</a:t>
            </a:r>
            <a:r>
              <a:rPr lang="da-DK" dirty="0"/>
              <a:t> </a:t>
            </a:r>
            <a:r>
              <a:rPr lang="da-DK" dirty="0" err="1"/>
              <a:t>better</a:t>
            </a:r>
            <a:r>
              <a:rPr lang="da-DK" dirty="0"/>
              <a:t> to </a:t>
            </a:r>
            <a:r>
              <a:rPr lang="da-DK" dirty="0" err="1"/>
              <a:t>use</a:t>
            </a:r>
            <a:r>
              <a:rPr lang="da-DK" dirty="0"/>
              <a:t> Micro. </a:t>
            </a:r>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15</a:t>
            </a:fld>
            <a:endParaRPr lang="da-DK" noProof="0"/>
          </a:p>
        </p:txBody>
      </p:sp>
    </p:spTree>
    <p:extLst>
      <p:ext uri="{BB962C8B-B14F-4D97-AF65-F5344CB8AC3E}">
        <p14:creationId xmlns:p14="http://schemas.microsoft.com/office/powerpoint/2010/main" val="45869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err="1"/>
              <a:t>We</a:t>
            </a:r>
            <a:r>
              <a:rPr lang="da-DK" dirty="0"/>
              <a:t> </a:t>
            </a:r>
            <a:r>
              <a:rPr lang="da-DK" dirty="0" err="1"/>
              <a:t>first</a:t>
            </a:r>
            <a:r>
              <a:rPr lang="da-DK" dirty="0"/>
              <a:t> </a:t>
            </a:r>
            <a:r>
              <a:rPr lang="da-DK" dirty="0" err="1"/>
              <a:t>inner_join</a:t>
            </a:r>
            <a:r>
              <a:rPr lang="da-DK" dirty="0"/>
              <a:t> the </a:t>
            </a:r>
            <a:r>
              <a:rPr lang="da-DK" dirty="0" err="1"/>
              <a:t>text_tidy</a:t>
            </a:r>
            <a:r>
              <a:rPr lang="da-DK" dirty="0"/>
              <a:t>, </a:t>
            </a:r>
            <a:r>
              <a:rPr lang="da-DK" dirty="0" err="1"/>
              <a:t>which</a:t>
            </a:r>
            <a:r>
              <a:rPr lang="da-DK" dirty="0"/>
              <a:t> shows the </a:t>
            </a:r>
            <a:r>
              <a:rPr lang="da-DK" dirty="0" err="1"/>
              <a:t>stemmed</a:t>
            </a:r>
            <a:r>
              <a:rPr lang="da-DK" dirty="0"/>
              <a:t> </a:t>
            </a:r>
            <a:r>
              <a:rPr lang="da-DK" dirty="0" err="1"/>
              <a:t>words</a:t>
            </a:r>
            <a:r>
              <a:rPr lang="da-DK" dirty="0"/>
              <a:t> </a:t>
            </a:r>
            <a:r>
              <a:rPr lang="da-DK" dirty="0" err="1"/>
              <a:t>used</a:t>
            </a:r>
            <a:r>
              <a:rPr lang="da-DK" dirty="0"/>
              <a:t> for </a:t>
            </a:r>
            <a:r>
              <a:rPr lang="da-DK" dirty="0" err="1"/>
              <a:t>every</a:t>
            </a:r>
            <a:r>
              <a:rPr lang="da-DK" dirty="0"/>
              <a:t> </a:t>
            </a:r>
            <a:r>
              <a:rPr lang="da-DK" dirty="0" err="1"/>
              <a:t>songs</a:t>
            </a:r>
            <a:r>
              <a:rPr lang="da-DK" dirty="0"/>
              <a:t> </a:t>
            </a:r>
            <a:r>
              <a:rPr lang="da-DK" dirty="0">
                <a:sym typeface="Wingdings" panose="05000000000000000000" pitchFamily="2" charset="2"/>
              </a:rPr>
              <a:t> </a:t>
            </a:r>
            <a:r>
              <a:rPr lang="da-DK" dirty="0" err="1">
                <a:sym typeface="Wingdings" panose="05000000000000000000" pitchFamily="2" charset="2"/>
              </a:rPr>
              <a:t>stopwords</a:t>
            </a:r>
            <a:r>
              <a:rPr lang="da-DK" dirty="0">
                <a:sym typeface="Wingdings" panose="05000000000000000000" pitchFamily="2" charset="2"/>
              </a:rPr>
              <a:t> removed. </a:t>
            </a:r>
            <a:r>
              <a:rPr lang="da-DK" dirty="0"/>
              <a:t> </a:t>
            </a:r>
          </a:p>
          <a:p>
            <a:pPr marL="228600" indent="-228600">
              <a:buAutoNum type="arabicPeriod"/>
            </a:pPr>
            <a:endParaRPr lang="da-DK" dirty="0"/>
          </a:p>
          <a:p>
            <a:pPr marL="228600" indent="-228600">
              <a:buAutoNum type="arabicPeriod"/>
            </a:pPr>
            <a:r>
              <a:rPr lang="da-DK" dirty="0" err="1"/>
              <a:t>We</a:t>
            </a:r>
            <a:r>
              <a:rPr lang="da-DK" dirty="0"/>
              <a:t> </a:t>
            </a:r>
            <a:r>
              <a:rPr lang="da-DK" dirty="0" err="1"/>
              <a:t>then</a:t>
            </a:r>
            <a:r>
              <a:rPr lang="da-DK" dirty="0"/>
              <a:t> </a:t>
            </a:r>
            <a:r>
              <a:rPr lang="da-DK" dirty="0" err="1"/>
              <a:t>create</a:t>
            </a:r>
            <a:r>
              <a:rPr lang="da-DK" dirty="0"/>
              <a:t> </a:t>
            </a:r>
            <a:r>
              <a:rPr lang="da-DK" dirty="0" err="1"/>
              <a:t>multi_data_new</a:t>
            </a:r>
            <a:r>
              <a:rPr lang="da-DK" dirty="0"/>
              <a:t> </a:t>
            </a:r>
            <a:r>
              <a:rPr lang="da-DK" dirty="0">
                <a:sym typeface="Wingdings" panose="05000000000000000000" pitchFamily="2" charset="2"/>
              </a:rPr>
              <a:t> filter </a:t>
            </a:r>
            <a:r>
              <a:rPr lang="da-DK" dirty="0" err="1">
                <a:sym typeface="Wingdings" panose="05000000000000000000" pitchFamily="2" charset="2"/>
              </a:rPr>
              <a:t>only</a:t>
            </a:r>
            <a:r>
              <a:rPr lang="da-DK" dirty="0">
                <a:sym typeface="Wingdings" panose="05000000000000000000" pitchFamily="2" charset="2"/>
              </a:rPr>
              <a:t> the 4 genres </a:t>
            </a: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want</a:t>
            </a:r>
            <a:r>
              <a:rPr lang="da-DK" dirty="0">
                <a:sym typeface="Wingdings" panose="05000000000000000000" pitchFamily="2" charset="2"/>
              </a:rPr>
              <a:t>.</a:t>
            </a:r>
          </a:p>
          <a:p>
            <a:pPr marL="228600" indent="-228600">
              <a:buAutoNum type="arabicPeriod"/>
            </a:pPr>
            <a:endParaRPr lang="da-DK" dirty="0">
              <a:sym typeface="Wingdings" panose="05000000000000000000" pitchFamily="2" charset="2"/>
            </a:endParaRPr>
          </a:p>
          <a:p>
            <a:pPr marL="228600" indent="-228600">
              <a:buAutoNum type="arabicPeriod"/>
            </a:pPr>
            <a:r>
              <a:rPr lang="da-DK" dirty="0">
                <a:sym typeface="Wingdings" panose="05000000000000000000" pitchFamily="2" charset="2"/>
              </a:rPr>
              <a:t>Count the </a:t>
            </a:r>
            <a:r>
              <a:rPr lang="da-DK" dirty="0" err="1">
                <a:sym typeface="Wingdings" panose="05000000000000000000" pitchFamily="2" charset="2"/>
              </a:rPr>
              <a:t>sentiment</a:t>
            </a:r>
            <a:r>
              <a:rPr lang="da-DK" dirty="0">
                <a:sym typeface="Wingdings" panose="05000000000000000000" pitchFamily="2" charset="2"/>
              </a:rPr>
              <a:t> </a:t>
            </a:r>
            <a:r>
              <a:rPr lang="da-DK" dirty="0" err="1">
                <a:sym typeface="Wingdings" panose="05000000000000000000" pitchFamily="2" charset="2"/>
              </a:rPr>
              <a:t>corresponding</a:t>
            </a:r>
            <a:r>
              <a:rPr lang="da-DK" dirty="0">
                <a:sym typeface="Wingdings" panose="05000000000000000000" pitchFamily="2" charset="2"/>
              </a:rPr>
              <a:t> to </a:t>
            </a:r>
            <a:r>
              <a:rPr lang="da-DK" dirty="0" err="1">
                <a:sym typeface="Wingdings" panose="05000000000000000000" pitchFamily="2" charset="2"/>
              </a:rPr>
              <a:t>each</a:t>
            </a:r>
            <a:r>
              <a:rPr lang="da-DK" dirty="0">
                <a:sym typeface="Wingdings" panose="05000000000000000000" pitchFamily="2" charset="2"/>
              </a:rPr>
              <a:t> </a:t>
            </a:r>
            <a:r>
              <a:rPr lang="da-DK" dirty="0" err="1">
                <a:sym typeface="Wingdings" panose="05000000000000000000" pitchFamily="2" charset="2"/>
              </a:rPr>
              <a:t>words</a:t>
            </a:r>
            <a:r>
              <a:rPr lang="da-DK" dirty="0">
                <a:sym typeface="Wingdings" panose="05000000000000000000" pitchFamily="2" charset="2"/>
              </a:rPr>
              <a:t> for the </a:t>
            </a:r>
            <a:r>
              <a:rPr lang="da-DK" dirty="0" err="1">
                <a:sym typeface="Wingdings" panose="05000000000000000000" pitchFamily="2" charset="2"/>
              </a:rPr>
              <a:t>songs</a:t>
            </a:r>
            <a:r>
              <a:rPr lang="da-DK" dirty="0">
                <a:sym typeface="Wingdings" panose="05000000000000000000" pitchFamily="2" charset="2"/>
              </a:rPr>
              <a:t>. </a:t>
            </a:r>
          </a:p>
          <a:p>
            <a:pPr marL="228600" indent="-228600">
              <a:buAutoNum type="arabicPeriod"/>
            </a:pPr>
            <a:endParaRPr lang="da-DK" dirty="0">
              <a:sym typeface="Wingdings" panose="05000000000000000000" pitchFamily="2" charset="2"/>
            </a:endParaRPr>
          </a:p>
          <a:p>
            <a:pPr marL="228600" indent="-228600">
              <a:buAutoNum type="arabicPeriod"/>
            </a:pP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can</a:t>
            </a:r>
            <a:r>
              <a:rPr lang="da-DK" dirty="0">
                <a:sym typeface="Wingdings" panose="05000000000000000000" pitchFamily="2" charset="2"/>
              </a:rPr>
              <a:t> </a:t>
            </a:r>
            <a:r>
              <a:rPr lang="da-DK" dirty="0" err="1">
                <a:sym typeface="Wingdings" panose="05000000000000000000" pitchFamily="2" charset="2"/>
              </a:rPr>
              <a:t>then</a:t>
            </a:r>
            <a:r>
              <a:rPr lang="da-DK" dirty="0">
                <a:sym typeface="Wingdings" panose="05000000000000000000" pitchFamily="2" charset="2"/>
              </a:rPr>
              <a:t> </a:t>
            </a:r>
            <a:r>
              <a:rPr lang="da-DK" dirty="0" err="1">
                <a:sym typeface="Wingdings" panose="05000000000000000000" pitchFamily="2" charset="2"/>
              </a:rPr>
              <a:t>use</a:t>
            </a:r>
            <a:r>
              <a:rPr lang="da-DK" dirty="0">
                <a:sym typeface="Wingdings" panose="05000000000000000000" pitchFamily="2" charset="2"/>
              </a:rPr>
              <a:t> </a:t>
            </a:r>
            <a:r>
              <a:rPr lang="da-DK" dirty="0" err="1">
                <a:sym typeface="Wingdings" panose="05000000000000000000" pitchFamily="2" charset="2"/>
              </a:rPr>
              <a:t>pmax</a:t>
            </a:r>
            <a:r>
              <a:rPr lang="da-DK" dirty="0">
                <a:sym typeface="Wingdings" panose="05000000000000000000" pitchFamily="2" charset="2"/>
              </a:rPr>
              <a:t> to </a:t>
            </a:r>
            <a:r>
              <a:rPr lang="da-DK" dirty="0" err="1">
                <a:sym typeface="Wingdings" panose="05000000000000000000" pitchFamily="2" charset="2"/>
              </a:rPr>
              <a:t>create</a:t>
            </a:r>
            <a:r>
              <a:rPr lang="da-DK" dirty="0">
                <a:sym typeface="Wingdings" panose="05000000000000000000" pitchFamily="2" charset="2"/>
              </a:rPr>
              <a:t> a label </a:t>
            </a:r>
            <a:r>
              <a:rPr lang="da-DK" dirty="0" err="1">
                <a:sym typeface="Wingdings" panose="05000000000000000000" pitchFamily="2" charset="2"/>
              </a:rPr>
              <a:t>printing</a:t>
            </a:r>
            <a:r>
              <a:rPr lang="da-DK" dirty="0">
                <a:sym typeface="Wingdings" panose="05000000000000000000" pitchFamily="2" charset="2"/>
              </a:rPr>
              <a:t> the </a:t>
            </a:r>
            <a:r>
              <a:rPr lang="da-DK" dirty="0" err="1">
                <a:sym typeface="Wingdings" panose="05000000000000000000" pitchFamily="2" charset="2"/>
              </a:rPr>
              <a:t>highest</a:t>
            </a:r>
            <a:r>
              <a:rPr lang="da-DK" dirty="0">
                <a:sym typeface="Wingdings" panose="05000000000000000000" pitchFamily="2" charset="2"/>
              </a:rPr>
              <a:t> </a:t>
            </a:r>
            <a:r>
              <a:rPr lang="da-DK" dirty="0" err="1">
                <a:sym typeface="Wingdings" panose="05000000000000000000" pitchFamily="2" charset="2"/>
              </a:rPr>
              <a:t>value</a:t>
            </a:r>
            <a:r>
              <a:rPr lang="da-DK" dirty="0">
                <a:sym typeface="Wingdings" panose="05000000000000000000" pitchFamily="2" charset="2"/>
              </a:rPr>
              <a:t> in the </a:t>
            </a:r>
            <a:r>
              <a:rPr lang="da-DK" dirty="0" err="1">
                <a:sym typeface="Wingdings" panose="05000000000000000000" pitchFamily="2" charset="2"/>
              </a:rPr>
              <a:t>row</a:t>
            </a:r>
            <a:r>
              <a:rPr lang="da-DK" dirty="0">
                <a:sym typeface="Wingdings" panose="05000000000000000000" pitchFamily="2" charset="2"/>
              </a:rPr>
              <a:t> </a:t>
            </a:r>
          </a:p>
          <a:p>
            <a:pPr marL="228600" indent="-228600">
              <a:buAutoNum type="arabicPeriod"/>
            </a:pPr>
            <a:endParaRPr lang="da-DK" dirty="0">
              <a:sym typeface="Wingdings" panose="05000000000000000000" pitchFamily="2" charset="2"/>
            </a:endParaRPr>
          </a:p>
          <a:p>
            <a:pPr marL="228600" indent="-228600">
              <a:buAutoNum type="arabicPeriod"/>
            </a:pP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then</a:t>
            </a:r>
            <a:r>
              <a:rPr lang="da-DK" dirty="0">
                <a:sym typeface="Wingdings" panose="05000000000000000000" pitchFamily="2" charset="2"/>
              </a:rPr>
              <a:t> </a:t>
            </a:r>
            <a:r>
              <a:rPr lang="da-DK" dirty="0" err="1">
                <a:sym typeface="Wingdings" panose="05000000000000000000" pitchFamily="2" charset="2"/>
              </a:rPr>
              <a:t>make</a:t>
            </a:r>
            <a:r>
              <a:rPr lang="da-DK" dirty="0">
                <a:sym typeface="Wingdings" panose="05000000000000000000" pitchFamily="2" charset="2"/>
              </a:rPr>
              <a:t> </a:t>
            </a:r>
            <a:r>
              <a:rPr lang="da-DK" dirty="0" err="1">
                <a:sym typeface="Wingdings" panose="05000000000000000000" pitchFamily="2" charset="2"/>
              </a:rPr>
              <a:t>some</a:t>
            </a:r>
            <a:r>
              <a:rPr lang="da-DK" dirty="0">
                <a:sym typeface="Wingdings" panose="05000000000000000000" pitchFamily="2" charset="2"/>
              </a:rPr>
              <a:t> </a:t>
            </a:r>
            <a:r>
              <a:rPr lang="da-DK" dirty="0" err="1">
                <a:sym typeface="Wingdings" panose="05000000000000000000" pitchFamily="2" charset="2"/>
              </a:rPr>
              <a:t>ifelse</a:t>
            </a:r>
            <a:r>
              <a:rPr lang="da-DK" dirty="0">
                <a:sym typeface="Wingdings" panose="05000000000000000000" pitchFamily="2" charset="2"/>
              </a:rPr>
              <a:t> arguments to label </a:t>
            </a:r>
            <a:r>
              <a:rPr lang="da-DK" dirty="0" err="1">
                <a:sym typeface="Wingdings" panose="05000000000000000000" pitchFamily="2" charset="2"/>
              </a:rPr>
              <a:t>each</a:t>
            </a:r>
            <a:r>
              <a:rPr lang="da-DK" dirty="0">
                <a:sym typeface="Wingdings" panose="05000000000000000000" pitchFamily="2" charset="2"/>
              </a:rPr>
              <a:t> </a:t>
            </a:r>
            <a:r>
              <a:rPr lang="da-DK" dirty="0" err="1">
                <a:sym typeface="Wingdings" panose="05000000000000000000" pitchFamily="2" charset="2"/>
              </a:rPr>
              <a:t>row</a:t>
            </a:r>
            <a:r>
              <a:rPr lang="da-DK" dirty="0">
                <a:sym typeface="Wingdings" panose="05000000000000000000" pitchFamily="2" charset="2"/>
              </a:rPr>
              <a:t> </a:t>
            </a:r>
            <a:r>
              <a:rPr lang="da-DK" dirty="0" err="1">
                <a:sym typeface="Wingdings" panose="05000000000000000000" pitchFamily="2" charset="2"/>
              </a:rPr>
              <a:t>if</a:t>
            </a:r>
            <a:r>
              <a:rPr lang="da-DK" dirty="0">
                <a:sym typeface="Wingdings" panose="05000000000000000000" pitchFamily="2" charset="2"/>
              </a:rPr>
              <a:t> the former label </a:t>
            </a:r>
            <a:r>
              <a:rPr lang="da-DK" dirty="0" err="1">
                <a:sym typeface="Wingdings" panose="05000000000000000000" pitchFamily="2" charset="2"/>
              </a:rPr>
              <a:t>value</a:t>
            </a:r>
            <a:r>
              <a:rPr lang="da-DK" dirty="0">
                <a:sym typeface="Wingdings" panose="05000000000000000000" pitchFamily="2" charset="2"/>
              </a:rPr>
              <a:t> </a:t>
            </a:r>
            <a:r>
              <a:rPr lang="da-DK" dirty="0" err="1">
                <a:sym typeface="Wingdings" panose="05000000000000000000" pitchFamily="2" charset="2"/>
              </a:rPr>
              <a:t>equals</a:t>
            </a:r>
            <a:r>
              <a:rPr lang="da-DK" dirty="0">
                <a:sym typeface="Wingdings" panose="05000000000000000000" pitchFamily="2" charset="2"/>
              </a:rPr>
              <a:t> to </a:t>
            </a:r>
            <a:r>
              <a:rPr lang="da-DK" dirty="0" err="1">
                <a:sym typeface="Wingdings" panose="05000000000000000000" pitchFamily="2" charset="2"/>
              </a:rPr>
              <a:t>one</a:t>
            </a:r>
            <a:r>
              <a:rPr lang="da-DK" dirty="0">
                <a:sym typeface="Wingdings" panose="05000000000000000000" pitchFamily="2" charset="2"/>
              </a:rPr>
              <a:t> of </a:t>
            </a:r>
            <a:r>
              <a:rPr lang="da-DK" dirty="0" err="1">
                <a:sym typeface="Wingdings" panose="05000000000000000000" pitchFamily="2" charset="2"/>
              </a:rPr>
              <a:t>them</a:t>
            </a:r>
            <a:r>
              <a:rPr lang="da-DK" dirty="0">
                <a:sym typeface="Wingdings" panose="05000000000000000000" pitchFamily="2" charset="2"/>
              </a:rPr>
              <a:t> </a:t>
            </a:r>
            <a:r>
              <a:rPr lang="da-DK" dirty="0" err="1">
                <a:sym typeface="Wingdings" panose="05000000000000000000" pitchFamily="2" charset="2"/>
              </a:rPr>
              <a:t>before</a:t>
            </a:r>
            <a:r>
              <a:rPr lang="da-DK" dirty="0">
                <a:sym typeface="Wingdings" panose="05000000000000000000" pitchFamily="2" charset="2"/>
              </a:rPr>
              <a:t>. </a:t>
            </a:r>
          </a:p>
          <a:p>
            <a:pPr marL="228600" indent="-228600">
              <a:buAutoNum type="arabicPeriod"/>
            </a:pPr>
            <a:endParaRPr lang="da-DK" dirty="0">
              <a:sym typeface="Wingdings" panose="05000000000000000000" pitchFamily="2" charset="2"/>
            </a:endParaRPr>
          </a:p>
          <a:p>
            <a:pPr marL="228600" indent="-228600">
              <a:buAutoNum type="arabicPeriod"/>
            </a:pPr>
            <a:r>
              <a:rPr lang="da-DK" dirty="0" err="1">
                <a:sym typeface="Wingdings" panose="05000000000000000000" pitchFamily="2" charset="2"/>
              </a:rPr>
              <a:t>We</a:t>
            </a:r>
            <a:r>
              <a:rPr lang="da-DK" dirty="0">
                <a:sym typeface="Wingdings" panose="05000000000000000000" pitchFamily="2" charset="2"/>
              </a:rPr>
              <a:t> </a:t>
            </a:r>
            <a:r>
              <a:rPr lang="da-DK" dirty="0" err="1">
                <a:sym typeface="Wingdings" panose="05000000000000000000" pitchFamily="2" charset="2"/>
              </a:rPr>
              <a:t>can</a:t>
            </a:r>
            <a:r>
              <a:rPr lang="da-DK" dirty="0">
                <a:sym typeface="Wingdings" panose="05000000000000000000" pitchFamily="2" charset="2"/>
              </a:rPr>
              <a:t> </a:t>
            </a:r>
            <a:r>
              <a:rPr lang="da-DK" dirty="0" err="1">
                <a:sym typeface="Wingdings" panose="05000000000000000000" pitchFamily="2" charset="2"/>
              </a:rPr>
              <a:t>than</a:t>
            </a:r>
            <a:r>
              <a:rPr lang="da-DK" dirty="0">
                <a:sym typeface="Wingdings" panose="05000000000000000000" pitchFamily="2" charset="2"/>
              </a:rPr>
              <a:t> </a:t>
            </a:r>
            <a:r>
              <a:rPr lang="da-DK" dirty="0" err="1">
                <a:sym typeface="Wingdings" panose="05000000000000000000" pitchFamily="2" charset="2"/>
              </a:rPr>
              <a:t>remove</a:t>
            </a:r>
            <a:r>
              <a:rPr lang="da-DK" dirty="0">
                <a:sym typeface="Wingdings" panose="05000000000000000000" pitchFamily="2" charset="2"/>
              </a:rPr>
              <a:t> all variables but </a:t>
            </a:r>
            <a:r>
              <a:rPr lang="da-DK" dirty="0" err="1">
                <a:sym typeface="Wingdings" panose="05000000000000000000" pitchFamily="2" charset="2"/>
              </a:rPr>
              <a:t>name</a:t>
            </a:r>
            <a:r>
              <a:rPr lang="da-DK" dirty="0">
                <a:sym typeface="Wingdings" panose="05000000000000000000" pitchFamily="2" charset="2"/>
              </a:rPr>
              <a:t> and label and </a:t>
            </a:r>
            <a:r>
              <a:rPr lang="da-DK" dirty="0" err="1">
                <a:sym typeface="Wingdings" panose="05000000000000000000" pitchFamily="2" charset="2"/>
              </a:rPr>
              <a:t>inner_join</a:t>
            </a:r>
            <a:r>
              <a:rPr lang="da-DK" dirty="0">
                <a:sym typeface="Wingdings" panose="05000000000000000000" pitchFamily="2" charset="2"/>
              </a:rPr>
              <a:t> on the dataset, </a:t>
            </a:r>
            <a:endParaRPr lang="da-DK"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21</a:t>
            </a:fld>
            <a:endParaRPr lang="da-DK" noProof="0"/>
          </a:p>
        </p:txBody>
      </p:sp>
    </p:spTree>
    <p:extLst>
      <p:ext uri="{BB962C8B-B14F-4D97-AF65-F5344CB8AC3E}">
        <p14:creationId xmlns:p14="http://schemas.microsoft.com/office/powerpoint/2010/main" val="428692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4700" b="1" spc="-300" dirty="0"/>
            </a:lvl1pPr>
          </a:lstStyle>
          <a:p>
            <a:pPr lvl="0" algn="r" rtl="0"/>
            <a:r>
              <a:rPr lang="da-DK" noProof="0"/>
              <a:t>Klik for at redigere præsentationstitlen</a:t>
            </a:r>
          </a:p>
        </p:txBody>
      </p:sp>
      <p:sp>
        <p:nvSpPr>
          <p:cNvPr id="3" name="Undertitel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da-DK" noProof="0"/>
              <a:t>Klik for at redigere undertiteltypografien i masteren</a:t>
            </a:r>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4" name="Pladsholder til sidefod 3">
            <a:extLst>
              <a:ext uri="{FF2B5EF4-FFF2-40B4-BE49-F238E27FC236}">
                <a16:creationId xmlns:a16="http://schemas.microsoft.com/office/drawing/2014/main" id="{6F1F4AD9-3856-4A48-AB1E-268434A901A7}"/>
              </a:ext>
            </a:extLst>
          </p:cNvPr>
          <p:cNvSpPr>
            <a:spLocks noGrp="1"/>
          </p:cNvSpPr>
          <p:nvPr>
            <p:ph type="ftr" sz="quarter" idx="11"/>
          </p:nvPr>
        </p:nvSpPr>
        <p:spPr/>
        <p:txBody>
          <a:bodyPr/>
          <a:lstStyle/>
          <a:p>
            <a:pPr rtl="0"/>
            <a:r>
              <a:rPr lang="da-DK" noProof="0"/>
              <a:t>Tilføj en sidefod</a:t>
            </a:r>
          </a:p>
        </p:txBody>
      </p:sp>
      <p:sp>
        <p:nvSpPr>
          <p:cNvPr id="5" name="Pladsholder til slidenummer 4">
            <a:extLst>
              <a:ext uri="{FF2B5EF4-FFF2-40B4-BE49-F238E27FC236}">
                <a16:creationId xmlns:a16="http://schemas.microsoft.com/office/drawing/2014/main" id="{EF817D66-D808-4B76-9758-DBE7C2EDFC1E}"/>
              </a:ext>
            </a:extLst>
          </p:cNvPr>
          <p:cNvSpPr>
            <a:spLocks noGrp="1"/>
          </p:cNvSpPr>
          <p:nvPr>
            <p:ph type="sldNum" sz="quarter" idx="12"/>
          </p:nvPr>
        </p:nvSpPr>
        <p:spPr/>
        <p:txBody>
          <a:bodyPr/>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tekst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1" name="Pladsholder til tekst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3" name="Pladsholder til tekst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5" name="Pladsholder til tekst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7" name="Pladsholder til tekst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5" name="Undertitel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sidefod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da-DK" noProof="0"/>
              <a:t>Tilføj en sidefod</a:t>
            </a:r>
          </a:p>
        </p:txBody>
      </p:sp>
      <p:sp>
        <p:nvSpPr>
          <p:cNvPr id="4" name="Pladsholder til slidenumm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2" name="Pladsholder til sidefod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da-DK"/>
              <a:t>Tilføj en sidefod</a:t>
            </a:r>
          </a:p>
        </p:txBody>
      </p:sp>
      <p:sp>
        <p:nvSpPr>
          <p:cNvPr id="3" name="Pladsholder til slidenumm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da-DK" smtClean="0"/>
              <a:pPr rtl="0"/>
              <a:t>‹nr.›</a:t>
            </a:fld>
            <a:endParaRPr lang="da-DK"/>
          </a:p>
        </p:txBody>
      </p:sp>
      <p:sp>
        <p:nvSpPr>
          <p:cNvPr id="4" name="Titel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da-DK"/>
              <a:t>Klik for at redigere titeltypografier i master</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509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6089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78E70-6BC0-43F0-832F-C29128FE3A1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8C2B610-CA0A-4C73-A3C9-735243E76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FD955B0-15BC-4C26-89B0-47B8C15B4BB6}"/>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5" name="Pladsholder til sidefod 4">
            <a:extLst>
              <a:ext uri="{FF2B5EF4-FFF2-40B4-BE49-F238E27FC236}">
                <a16:creationId xmlns:a16="http://schemas.microsoft.com/office/drawing/2014/main" id="{6045315C-F9F8-43AF-9805-7502382974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ACECB74-0A67-4096-92C7-53BCA21E3C69}"/>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073199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43226-2591-4B88-8B52-5AF23A3BF50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21CE328-4610-40D0-8D1C-C65789A5B61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07E18AF-E3B0-446B-A61A-8BF3AA2AA509}"/>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5" name="Pladsholder til sidefod 4">
            <a:extLst>
              <a:ext uri="{FF2B5EF4-FFF2-40B4-BE49-F238E27FC236}">
                <a16:creationId xmlns:a16="http://schemas.microsoft.com/office/drawing/2014/main" id="{23815632-8574-4011-AEA9-DFDAB7C9B5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D751D6-A579-46F1-952C-86CEC9EB0E3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788755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6144B-05F9-409D-A6F4-CBB7E0FF92E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762D026-FDE8-402D-A0FB-ACF88C315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DB5CDE7-87C1-4D8F-8AD0-0697384F2D89}"/>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5" name="Pladsholder til sidefod 4">
            <a:extLst>
              <a:ext uri="{FF2B5EF4-FFF2-40B4-BE49-F238E27FC236}">
                <a16:creationId xmlns:a16="http://schemas.microsoft.com/office/drawing/2014/main" id="{A1C6A5E4-9168-4F11-85BA-A1059D2D536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80531D0-977C-4B47-8276-D19D63F4AFE3}"/>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78737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opdeling 1">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5700" b="1" spc="-300" dirty="0"/>
            </a:lvl1pPr>
          </a:lstStyle>
          <a:p>
            <a:pPr lvl="0" algn="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FF71-AE68-4F04-9419-78CF21C5BCD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9069C67-162D-4A2D-9153-37522E35D4E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6FC4A65C-6980-4547-84DA-3F1C6E40FF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4BF11690-4E2C-4524-8867-28003A33B427}"/>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6" name="Pladsholder til sidefod 5">
            <a:extLst>
              <a:ext uri="{FF2B5EF4-FFF2-40B4-BE49-F238E27FC236}">
                <a16:creationId xmlns:a16="http://schemas.microsoft.com/office/drawing/2014/main" id="{7B97707A-4707-4CA2-B556-CF29F9EBCA2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A133396-C9B3-4C59-912C-73F87F491B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5192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0159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6FFBD-551A-4EF5-8956-4FC8005239D3}"/>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9FAA2338-15E1-4EFF-9308-E1B7836A64CC}"/>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4" name="Pladsholder til sidefod 3">
            <a:extLst>
              <a:ext uri="{FF2B5EF4-FFF2-40B4-BE49-F238E27FC236}">
                <a16:creationId xmlns:a16="http://schemas.microsoft.com/office/drawing/2014/main" id="{09AD83B6-4C75-4010-B234-AEB140749A1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89293A0-1A94-48FC-9518-80C45AE0141B}"/>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634395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AEAB2892-B1C4-439C-8403-2B3BBDE159CD}"/>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3" name="Pladsholder til sidefod 2">
            <a:extLst>
              <a:ext uri="{FF2B5EF4-FFF2-40B4-BE49-F238E27FC236}">
                <a16:creationId xmlns:a16="http://schemas.microsoft.com/office/drawing/2014/main" id="{D454F71C-C858-47C6-B133-318FC55CE68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E17A357-D2E2-4933-A410-2EFB92BCA4AF}"/>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20730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946613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1562E-7C70-4348-A7E7-FED818A8E62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EB1C836D-0B94-47AA-AA68-932AD7DE9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1A87EC3-098D-4549-95AF-768FA24A0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4A8F6A8-D728-427A-A614-22F4172DA27A}"/>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6" name="Pladsholder til sidefod 5">
            <a:extLst>
              <a:ext uri="{FF2B5EF4-FFF2-40B4-BE49-F238E27FC236}">
                <a16:creationId xmlns:a16="http://schemas.microsoft.com/office/drawing/2014/main" id="{6721541A-3257-41D3-A14E-4857680AFD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5A77DF6-8CEC-4F4F-87EE-6EABF29D3BA6}"/>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009355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B5414-E799-41D7-8E7B-A9FCFE4C661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13CED34-88A4-4469-82F1-653169989E27}"/>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A41059C-D9B4-4A09-8296-0EB28A955428}"/>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5" name="Pladsholder til sidefod 4">
            <a:extLst>
              <a:ext uri="{FF2B5EF4-FFF2-40B4-BE49-F238E27FC236}">
                <a16:creationId xmlns:a16="http://schemas.microsoft.com/office/drawing/2014/main" id="{4C517FE1-E1E1-41F1-916F-7EC9892E35C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0A7BF54-EF69-407C-982B-8438A4901DA1}"/>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218533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933B62C-9B71-4DE9-B4D0-127784A000A7}"/>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FF23590-3B8B-46C6-A8F4-E717A65DC879}"/>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AADDB69-8C8F-4DFB-B130-64D97C3D998E}"/>
              </a:ext>
            </a:extLst>
          </p:cNvPr>
          <p:cNvSpPr>
            <a:spLocks noGrp="1"/>
          </p:cNvSpPr>
          <p:nvPr>
            <p:ph type="dt" sz="half" idx="10"/>
          </p:nvPr>
        </p:nvSpPr>
        <p:spPr/>
        <p:txBody>
          <a:bodyPr/>
          <a:lstStyle/>
          <a:p>
            <a:fld id="{B79F5130-E299-47EE-B5CD-1B1CED0DAEB2}" type="datetimeFigureOut">
              <a:rPr lang="da-DK" smtClean="0"/>
              <a:t>07-12-2022</a:t>
            </a:fld>
            <a:endParaRPr lang="da-DK"/>
          </a:p>
        </p:txBody>
      </p:sp>
      <p:sp>
        <p:nvSpPr>
          <p:cNvPr id="5" name="Pladsholder til sidefod 4">
            <a:extLst>
              <a:ext uri="{FF2B5EF4-FFF2-40B4-BE49-F238E27FC236}">
                <a16:creationId xmlns:a16="http://schemas.microsoft.com/office/drawing/2014/main" id="{0239E001-A4A3-40C8-B872-2140E77231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D5BF88-5D4B-4F12-ACEF-C3D68F76B0B5}"/>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678541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07C29-8EC2-4586-997D-EC1AD8949B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99D93C1D-05EB-4165-AB2A-8DDBB2012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EB0B3E1-C546-45CE-A2E6-C98F34365505}"/>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5" name="Pladsholder til sidefod 4">
            <a:extLst>
              <a:ext uri="{FF2B5EF4-FFF2-40B4-BE49-F238E27FC236}">
                <a16:creationId xmlns:a16="http://schemas.microsoft.com/office/drawing/2014/main" id="{BFACF930-6539-4541-ACA8-0D1713775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F006CEE-A09F-4BD3-8780-B843750885B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79167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50CB3-EA97-438C-87C0-C22433FAE36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9E449E8-66FE-4ABF-8878-773E1F21C3F1}"/>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3036544-8683-45E7-A8C2-D1A9C5D1928F}"/>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5" name="Pladsholder til sidefod 4">
            <a:extLst>
              <a:ext uri="{FF2B5EF4-FFF2-40B4-BE49-F238E27FC236}">
                <a16:creationId xmlns:a16="http://schemas.microsoft.com/office/drawing/2014/main" id="{59B082CA-A1C0-46E8-BAA4-0F82EA07356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2DE223D-FBE1-49FF-AF8E-BB35719EF7B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8070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opdeling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3" name="Titel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5700" b="1" spc="-300">
                <a:solidFill>
                  <a:schemeClr val="tx1">
                    <a:lumMod val="75000"/>
                    <a:lumOff val="25000"/>
                  </a:schemeClr>
                </a:solidFill>
                <a:latin typeface="+mj-lt"/>
              </a:defRPr>
            </a:lvl1pPr>
          </a:lstStyle>
          <a:p>
            <a:pP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06CEA-C1CB-4D70-9EE5-E969A9C911E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5C1D149-5C06-4C63-A574-5AADD97CE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0FA5A7A-3ED1-4F5A-A638-C1974C634159}"/>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5" name="Pladsholder til sidefod 4">
            <a:extLst>
              <a:ext uri="{FF2B5EF4-FFF2-40B4-BE49-F238E27FC236}">
                <a16:creationId xmlns:a16="http://schemas.microsoft.com/office/drawing/2014/main" id="{5A691ADB-8BB8-478B-ABDF-69A800A6896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975E3FF-49F7-4935-A575-9A4B1E3697E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04586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F262C-4CAE-4B1B-B7B2-6E09AE2BBF4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FD7BD3F-B084-4618-BBCD-A12CF7298265}"/>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2306050C-CF78-436D-87F8-CDCAE5B5932F}"/>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D1EECD9A-D2E4-4CC5-852E-F692569D5529}"/>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6" name="Pladsholder til sidefod 5">
            <a:extLst>
              <a:ext uri="{FF2B5EF4-FFF2-40B4-BE49-F238E27FC236}">
                <a16:creationId xmlns:a16="http://schemas.microsoft.com/office/drawing/2014/main" id="{FD8D95BA-BA69-4373-BA53-ACB2360D84D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795275F-672A-40E8-B576-4B1E73EB031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58790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9DA-B722-435D-A116-F9D00F334E5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E3EFB7-78F5-4005-987A-D72239C55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3BD3E61-7CCC-4FAF-BA5D-FD0BF2EA447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AFEE347-28A0-4989-8E07-D1E3FC5A3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1D1F4ED-DF0A-412A-ABD3-BD450B312BE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3AED333-3AFB-4D99-8F88-510346054AFC}"/>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8" name="Pladsholder til sidefod 7">
            <a:extLst>
              <a:ext uri="{FF2B5EF4-FFF2-40B4-BE49-F238E27FC236}">
                <a16:creationId xmlns:a16="http://schemas.microsoft.com/office/drawing/2014/main" id="{576EA45A-6B67-48DF-B086-22830848EF2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0F7E2E60-0E38-4B2C-A9BE-C80214BC6B0B}"/>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98705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863DE9-95B6-4E65-B9B7-83B518970708}"/>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C2CB6001-A476-437E-B15A-B0D87FD23B8D}"/>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4" name="Pladsholder til sidefod 3">
            <a:extLst>
              <a:ext uri="{FF2B5EF4-FFF2-40B4-BE49-F238E27FC236}">
                <a16:creationId xmlns:a16="http://schemas.microsoft.com/office/drawing/2014/main" id="{96964840-B83E-4D3D-BFAD-E7EC864DCD24}"/>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DB7EAC59-5D5D-4275-87D9-DBE7D43237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469969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80AF642-1E9D-488C-A0FF-6570E62973BA}"/>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3" name="Pladsholder til sidefod 2">
            <a:extLst>
              <a:ext uri="{FF2B5EF4-FFF2-40B4-BE49-F238E27FC236}">
                <a16:creationId xmlns:a16="http://schemas.microsoft.com/office/drawing/2014/main" id="{98633E81-8C79-4932-B98D-E4F737AEB40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8F67DC1-F6E6-42BA-8B09-D7E350300A73}"/>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183279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A4F8A-9060-43EC-8439-3E5C577F6B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F5CDB6E-90B7-474D-B91A-55FABC0A3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BBA20D1-4D6C-4614-AB0E-57C9C33C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3D82CA4-9CFA-4687-8DCF-56420441E17D}"/>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6" name="Pladsholder til sidefod 5">
            <a:extLst>
              <a:ext uri="{FF2B5EF4-FFF2-40B4-BE49-F238E27FC236}">
                <a16:creationId xmlns:a16="http://schemas.microsoft.com/office/drawing/2014/main" id="{EC8FC5BC-A406-44A6-BB92-CF90E0E318C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6C8516B-27DC-40E6-AEBD-6C73A851C3A2}"/>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720974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19C51-9CAD-480C-B8AF-BF03BB27B0D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605B631-9B90-4BDE-BB19-F330BAF6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F16FDFC-A4C2-4D14-B046-0E5F843F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31B6B01-6796-4428-9A00-E6E9F4F87E01}"/>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6" name="Pladsholder til sidefod 5">
            <a:extLst>
              <a:ext uri="{FF2B5EF4-FFF2-40B4-BE49-F238E27FC236}">
                <a16:creationId xmlns:a16="http://schemas.microsoft.com/office/drawing/2014/main" id="{B0A85A9B-AA9C-4553-B4ED-A2CF2682E0C5}"/>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ADAB710-6E1C-4A2C-BD85-CF89B6C461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487531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D520-3F76-41CC-930C-B21CA687A8A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42D7545-9D29-4E51-89D4-0DE8ADB7098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37CA4C-C361-4017-AAC9-57F2992F5816}"/>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5" name="Pladsholder til sidefod 4">
            <a:extLst>
              <a:ext uri="{FF2B5EF4-FFF2-40B4-BE49-F238E27FC236}">
                <a16:creationId xmlns:a16="http://schemas.microsoft.com/office/drawing/2014/main" id="{409276DC-5685-4FB2-BAEB-B949D7333C2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34B4529-C234-466B-AD96-4B5C4E1207DA}"/>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2826382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83759C9-002E-421C-A7FF-164C4B47919A}"/>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9256DC4-6D1A-4648-B2D1-605AE7BD6DF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3D03EE7-1B23-476B-B88C-A92708EDFC77}"/>
              </a:ext>
            </a:extLst>
          </p:cNvPr>
          <p:cNvSpPr>
            <a:spLocks noGrp="1"/>
          </p:cNvSpPr>
          <p:nvPr>
            <p:ph type="dt" sz="half" idx="10"/>
          </p:nvPr>
        </p:nvSpPr>
        <p:spPr/>
        <p:txBody>
          <a:bodyPr/>
          <a:lstStyle/>
          <a:p>
            <a:fld id="{39FCEA7D-B48D-4FF3-A040-A2BD89B31D64}" type="datetimeFigureOut">
              <a:rPr lang="da-DK" smtClean="0"/>
              <a:t>07-12-2022</a:t>
            </a:fld>
            <a:endParaRPr lang="da-DK"/>
          </a:p>
        </p:txBody>
      </p:sp>
      <p:sp>
        <p:nvSpPr>
          <p:cNvPr id="5" name="Pladsholder til sidefod 4">
            <a:extLst>
              <a:ext uri="{FF2B5EF4-FFF2-40B4-BE49-F238E27FC236}">
                <a16:creationId xmlns:a16="http://schemas.microsoft.com/office/drawing/2014/main" id="{FAEC4F10-D598-47D9-8B5D-2E54643220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2E6BDE3-33F7-4577-A8E3-ABC5F325E0B5}"/>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61961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til billedlayout 1">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dirty="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da-DK" noProof="0"/>
              <a:t>Rediger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dirty="0"/>
          </a:p>
        </p:txBody>
      </p:sp>
      <p:sp>
        <p:nvSpPr>
          <p:cNvPr id="8" name="Rektangel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til billedlayout 2">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200" b="1" spc="-300">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
        <p:nvSpPr>
          <p:cNvPr id="8" name="Rektangel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Sammenligning – Pladsholder til venstr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a-DK" noProof="0"/>
              <a:t>Rediger teksttypografier i master</a:t>
            </a:r>
          </a:p>
        </p:txBody>
      </p:sp>
      <p:sp>
        <p:nvSpPr>
          <p:cNvPr id="4" name="Pladsholder til indhold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2" name="Sammenligning – Pladsholder til venstr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da-DK" noProof="0"/>
              <a:t>Rediger teksttypografier i master</a:t>
            </a:r>
          </a:p>
        </p:txBody>
      </p:sp>
      <p:sp>
        <p:nvSpPr>
          <p:cNvPr id="8" name="Pladsholder til tekst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sidefod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t billede">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Angiv billedtekst</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2" name="Pladsholder til slidenumm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
        <p:nvSpPr>
          <p:cNvPr id="5" name="Titel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da-DK" noProof="0"/>
              <a:t>Klik for at redigere titeltypografier i master</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k">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da-DK" noProof="0"/>
              <a:t>Tak</a:t>
            </a:r>
          </a:p>
        </p:txBody>
      </p:sp>
      <p:sp>
        <p:nvSpPr>
          <p:cNvPr id="9" name="Pladsholder til tekst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Fulde navn</a:t>
            </a:r>
          </a:p>
        </p:txBody>
      </p:sp>
      <p:sp>
        <p:nvSpPr>
          <p:cNvPr id="10" name="Pladsholder til tekst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Telefonnummer</a:t>
            </a:r>
          </a:p>
        </p:txBody>
      </p:sp>
      <p:sp>
        <p:nvSpPr>
          <p:cNvPr id="11" name="Pladsholder til tekst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Mail eller kaldenavn på sociale medier</a:t>
            </a:r>
          </a:p>
        </p:txBody>
      </p:sp>
      <p:sp>
        <p:nvSpPr>
          <p:cNvPr id="12" name="Pladsholder til tekst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Firmaets websted</a:t>
            </a:r>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g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8" name="Rektangel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31" name="Kombinationstegning: Figur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 name="Pladsholder til titel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da-DK" noProof="0"/>
              <a:t>Klik for at redigere titlen på siden</a:t>
            </a:r>
          </a:p>
        </p:txBody>
      </p:sp>
      <p:sp>
        <p:nvSpPr>
          <p:cNvPr id="3" name="Pladsholder til tekst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da-DK" noProof="0" dirty="0"/>
              <a:t>Rediger teksttypografier i master</a:t>
            </a:r>
          </a:p>
          <a:p>
            <a:pPr lvl="1" rtl="0"/>
            <a:r>
              <a:rPr lang="da-DK" noProof="0" dirty="0"/>
              <a:t>Andet niveau</a:t>
            </a:r>
          </a:p>
          <a:p>
            <a:pPr lvl="2" rtl="0"/>
            <a:r>
              <a:rPr lang="da-DK" noProof="0" dirty="0"/>
              <a:t>Tredje niveau</a:t>
            </a:r>
          </a:p>
          <a:p>
            <a:pPr lvl="3" rtl="0"/>
            <a:r>
              <a:rPr lang="da-DK" noProof="0" dirty="0"/>
              <a:t>Fjerde niveau</a:t>
            </a:r>
          </a:p>
          <a:p>
            <a:pPr lvl="4" rtl="0"/>
            <a:r>
              <a:rPr lang="da-DK" noProof="0" dirty="0"/>
              <a:t>Femte niveau</a:t>
            </a:r>
          </a:p>
        </p:txBody>
      </p:sp>
      <p:sp>
        <p:nvSpPr>
          <p:cNvPr id="5" name="Pladsholder til sidefod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da-DK" noProof="0"/>
              <a:t>Tilføj en sidefod</a:t>
            </a:r>
          </a:p>
        </p:txBody>
      </p:sp>
      <p:sp>
        <p:nvSpPr>
          <p:cNvPr id="6" name="Pladsholder til slidenumm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da-DK" noProof="0" smtClean="0"/>
              <a:pPr rtl="0"/>
              <a:t>‹nr.›</a:t>
            </a:fld>
            <a:endParaRPr lang="da-DK" noProof="0"/>
          </a:p>
        </p:txBody>
      </p:sp>
      <p:sp>
        <p:nvSpPr>
          <p:cNvPr id="4" name="Tekstfelt 3">
            <a:extLst>
              <a:ext uri="{FF2B5EF4-FFF2-40B4-BE49-F238E27FC236}">
                <a16:creationId xmlns:a16="http://schemas.microsoft.com/office/drawing/2014/main" id="{34FDC6F9-37F9-4E25-AECA-D307B8421C73}"/>
              </a:ext>
            </a:extLst>
          </p:cNvPr>
          <p:cNvSpPr txBox="1"/>
          <p:nvPr userDrawn="1"/>
        </p:nvSpPr>
        <p:spPr>
          <a:xfrm>
            <a:off x="10243100" y="6419125"/>
            <a:ext cx="1053900" cy="387592"/>
          </a:xfrm>
          <a:prstGeom prst="rect">
            <a:avLst/>
          </a:prstGeom>
          <a:noFill/>
        </p:spPr>
        <p:txBody>
          <a:bodyPr wrap="square" tIns="108000" bIns="0" rtlCol="0" anchor="ctr">
            <a:spAutoFit/>
          </a:bodyPr>
          <a:lstStyle/>
          <a:p>
            <a:pPr algn="r" rtl="0">
              <a:lnSpc>
                <a:spcPts val="1000"/>
              </a:lnSpc>
            </a:pPr>
            <a:r>
              <a:rPr lang="da-DK" sz="2500" b="1" i="0" spc="-100" noProof="0" dirty="0">
                <a:solidFill>
                  <a:schemeClr val="accent1"/>
                </a:solidFill>
                <a:latin typeface="+mj-lt"/>
              </a:rPr>
              <a:t>SDS</a:t>
            </a:r>
            <a:br>
              <a:rPr lang="da-DK" sz="1600" b="1" i="0" spc="-100" baseline="0" noProof="0" dirty="0">
                <a:solidFill>
                  <a:schemeClr val="accent1"/>
                </a:solidFill>
                <a:latin typeface="+mj-lt"/>
              </a:rPr>
            </a:br>
            <a:r>
              <a:rPr lang="da-DK" sz="1600" b="1" i="0" spc="-100" baseline="0" noProof="0" dirty="0">
                <a:solidFill>
                  <a:schemeClr val="tx1"/>
                </a:solidFill>
                <a:latin typeface="+mj-lt"/>
              </a:rPr>
              <a:t>Group 1</a:t>
            </a:r>
            <a:endParaRPr lang="da-DK" sz="1200" b="0" i="0" spc="140" noProof="0" dirty="0">
              <a:solidFill>
                <a:schemeClr val="tx1"/>
              </a:solidFill>
              <a:latin typeface="+mj-lt"/>
            </a:endParaRPr>
          </a:p>
        </p:txBody>
      </p:sp>
      <p:sp>
        <p:nvSpPr>
          <p:cNvPr id="9" name="Rektangel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9" name="Rektangel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cxnSp>
        <p:nvCxnSpPr>
          <p:cNvPr id="18" name="Lige forbindelse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91" r:id="rId15"/>
    <p:sldLayoutId id="2147483692" r:id="rId16"/>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F0BB604-2765-4581-BB0B-4AFC3A66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45AE4E-5EE2-41BB-A9B6-9125B4B2B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A5C8ECC-B836-4AB2-9ED3-9CB161380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5130-E299-47EE-B5CD-1B1CED0DAEB2}" type="datetimeFigureOut">
              <a:rPr lang="da-DK" smtClean="0"/>
              <a:t>07-12-2022</a:t>
            </a:fld>
            <a:endParaRPr lang="da-DK"/>
          </a:p>
        </p:txBody>
      </p:sp>
      <p:sp>
        <p:nvSpPr>
          <p:cNvPr id="5" name="Pladsholder til sidefod 4">
            <a:extLst>
              <a:ext uri="{FF2B5EF4-FFF2-40B4-BE49-F238E27FC236}">
                <a16:creationId xmlns:a16="http://schemas.microsoft.com/office/drawing/2014/main" id="{AA2439A3-24E5-4EAE-8B2E-BA0DBBA31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FA119011-1C1E-4373-9993-D2A7E0D95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21011-DD97-40DE-9870-3870B0BF8BC7}" type="slidenum">
              <a:rPr lang="da-DK" smtClean="0"/>
              <a:t>‹nr.›</a:t>
            </a:fld>
            <a:endParaRPr lang="da-DK"/>
          </a:p>
        </p:txBody>
      </p:sp>
    </p:spTree>
    <p:extLst>
      <p:ext uri="{BB962C8B-B14F-4D97-AF65-F5344CB8AC3E}">
        <p14:creationId xmlns:p14="http://schemas.microsoft.com/office/powerpoint/2010/main" val="703961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D3767B9-848D-4EF6-AB23-31CE36C4A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CE6AC60-0422-4F97-9A58-F67649062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446BA8-A15B-4038-AD6E-52950B59C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EA7D-B48D-4FF3-A040-A2BD89B31D64}" type="datetimeFigureOut">
              <a:rPr lang="da-DK" smtClean="0"/>
              <a:t>07-12-2022</a:t>
            </a:fld>
            <a:endParaRPr lang="da-DK"/>
          </a:p>
        </p:txBody>
      </p:sp>
      <p:sp>
        <p:nvSpPr>
          <p:cNvPr id="5" name="Pladsholder til sidefod 4">
            <a:extLst>
              <a:ext uri="{FF2B5EF4-FFF2-40B4-BE49-F238E27FC236}">
                <a16:creationId xmlns:a16="http://schemas.microsoft.com/office/drawing/2014/main" id="{065BFDF6-CE84-4D03-9552-00766485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A154823-71D5-4B4D-BAA6-9547B3BED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4E02-3780-4281-8C9B-A931134D20C1}" type="slidenum">
              <a:rPr lang="da-DK" smtClean="0"/>
              <a:t>‹nr.›</a:t>
            </a:fld>
            <a:endParaRPr lang="da-DK"/>
          </a:p>
        </p:txBody>
      </p:sp>
    </p:spTree>
    <p:extLst>
      <p:ext uri="{BB962C8B-B14F-4D97-AF65-F5344CB8AC3E}">
        <p14:creationId xmlns:p14="http://schemas.microsoft.com/office/powerpoint/2010/main" val="14737831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54.sv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ladsholder til billede 11" descr="Hænder, der samles i en cirkel">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3200400" y="2516623"/>
            <a:ext cx="8991600" cy="1555725"/>
          </a:xfrm>
        </p:spPr>
        <p:txBody>
          <a:bodyPr rtlCol="0"/>
          <a:lstStyle/>
          <a:p>
            <a:r>
              <a:rPr lang="da-DK" sz="3200" dirty="0">
                <a:latin typeface="+mn-lt"/>
                <a:cs typeface="Arial" panose="020B0604020202020204" pitchFamily="34" charset="0"/>
              </a:rPr>
              <a:t>Social Data Science</a:t>
            </a:r>
            <a:br>
              <a:rPr lang="da-DK" sz="3200" dirty="0">
                <a:latin typeface="+mn-lt"/>
                <a:cs typeface="Arial" panose="020B0604020202020204" pitchFamily="34" charset="0"/>
              </a:rPr>
            </a:br>
            <a:r>
              <a:rPr lang="da-DK" sz="3200" dirty="0">
                <a:latin typeface="+mn-lt"/>
                <a:cs typeface="Arial" panose="020B0604020202020204" pitchFamily="34" charset="0"/>
              </a:rPr>
              <a:t>M3 - Deep Learning</a:t>
            </a:r>
            <a:endParaRPr lang="da-DK" sz="3200" dirty="0">
              <a:cs typeface="Arial" panose="020B0604020202020204" pitchFamily="34" charset="0"/>
            </a:endParaRPr>
          </a:p>
        </p:txBody>
      </p:sp>
      <p:sp>
        <p:nvSpPr>
          <p:cNvPr id="4" name="Undertitel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da-DK" dirty="0"/>
              <a:t>SDS – Group 1</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8AFCDF-7323-4818-8F97-D3D9FE47CD8D}"/>
              </a:ext>
            </a:extLst>
          </p:cNvPr>
          <p:cNvSpPr>
            <a:spLocks noGrp="1"/>
          </p:cNvSpPr>
          <p:nvPr>
            <p:ph type="title"/>
          </p:nvPr>
        </p:nvSpPr>
        <p:spPr/>
        <p:txBody>
          <a:bodyPr/>
          <a:lstStyle/>
          <a:p>
            <a:r>
              <a:rPr lang="en-US" dirty="0"/>
              <a:t>Data cleaning &amp; EDA</a:t>
            </a:r>
            <a:endParaRPr lang="da-DK" dirty="0"/>
          </a:p>
        </p:txBody>
      </p:sp>
      <p:sp>
        <p:nvSpPr>
          <p:cNvPr id="3" name="Pladsholder til tekst 2">
            <a:extLst>
              <a:ext uri="{FF2B5EF4-FFF2-40B4-BE49-F238E27FC236}">
                <a16:creationId xmlns:a16="http://schemas.microsoft.com/office/drawing/2014/main" id="{4AB68FAE-B2DB-4AA0-9A10-B4F51BD20F45}"/>
              </a:ext>
            </a:extLst>
          </p:cNvPr>
          <p:cNvSpPr>
            <a:spLocks noGrp="1"/>
          </p:cNvSpPr>
          <p:nvPr>
            <p:ph type="body" sz="quarter" idx="32"/>
          </p:nvPr>
        </p:nvSpPr>
        <p:spPr/>
        <p:txBody>
          <a:bodyPr/>
          <a:lstStyle/>
          <a:p>
            <a:r>
              <a:rPr lang="en-US" dirty="0">
                <a:solidFill>
                  <a:schemeClr val="accent1"/>
                </a:solidFill>
              </a:rPr>
              <a:t>Data visualization</a:t>
            </a:r>
          </a:p>
        </p:txBody>
      </p:sp>
      <p:sp>
        <p:nvSpPr>
          <p:cNvPr id="4" name="Pladsholder til indhold 3">
            <a:extLst>
              <a:ext uri="{FF2B5EF4-FFF2-40B4-BE49-F238E27FC236}">
                <a16:creationId xmlns:a16="http://schemas.microsoft.com/office/drawing/2014/main" id="{4A662515-0A9C-42F2-9706-88C7A70F8BA3}"/>
              </a:ext>
            </a:extLst>
          </p:cNvPr>
          <p:cNvSpPr>
            <a:spLocks noGrp="1"/>
          </p:cNvSpPr>
          <p:nvPr>
            <p:ph idx="1"/>
          </p:nvPr>
        </p:nvSpPr>
        <p:spPr/>
        <p:txBody>
          <a:bodyPr/>
          <a:lstStyle/>
          <a:p>
            <a:r>
              <a:rPr lang="en-US" b="1" dirty="0"/>
              <a:t>Band sentiment over time </a:t>
            </a:r>
          </a:p>
          <a:p>
            <a:pPr marL="0" indent="0">
              <a:buNone/>
            </a:pPr>
            <a:endParaRPr lang="en-US" dirty="0"/>
          </a:p>
          <a:p>
            <a:r>
              <a:rPr lang="en-US" dirty="0"/>
              <a:t>We found a dataset including release date for songs on Spotify</a:t>
            </a:r>
            <a:r>
              <a:rPr lang="da-DK" dirty="0"/>
              <a:t> </a:t>
            </a:r>
          </a:p>
          <a:p>
            <a:endParaRPr lang="da-DK" dirty="0"/>
          </a:p>
          <a:p>
            <a:r>
              <a:rPr lang="en-US" dirty="0"/>
              <a:t>Again, we pick the same 3 artists </a:t>
            </a:r>
          </a:p>
          <a:p>
            <a:endParaRPr lang="en-US" dirty="0"/>
          </a:p>
          <a:p>
            <a:r>
              <a:rPr lang="en-US" dirty="0"/>
              <a:t>We connect the Spotify dataset – via function: “</a:t>
            </a:r>
            <a:r>
              <a:rPr lang="en-US" dirty="0" err="1"/>
              <a:t>inner_join</a:t>
            </a:r>
            <a:r>
              <a:rPr lang="en-US" dirty="0"/>
              <a:t>” </a:t>
            </a:r>
          </a:p>
          <a:p>
            <a:endParaRPr lang="en-US" dirty="0"/>
          </a:p>
          <a:p>
            <a:r>
              <a:rPr lang="en-US" dirty="0"/>
              <a:t>We then plot the development over time for the sentiment of the songs – Green Day to the right </a:t>
            </a:r>
          </a:p>
        </p:txBody>
      </p:sp>
      <p:sp>
        <p:nvSpPr>
          <p:cNvPr id="5" name="Pladsholder til tekst 4">
            <a:extLst>
              <a:ext uri="{FF2B5EF4-FFF2-40B4-BE49-F238E27FC236}">
                <a16:creationId xmlns:a16="http://schemas.microsoft.com/office/drawing/2014/main" id="{ACA949B5-872E-4CB1-8F49-61C704AD419E}"/>
              </a:ext>
            </a:extLst>
          </p:cNvPr>
          <p:cNvSpPr>
            <a:spLocks noGrp="1"/>
          </p:cNvSpPr>
          <p:nvPr>
            <p:ph type="body" sz="quarter" idx="12"/>
          </p:nvPr>
        </p:nvSpPr>
        <p:spPr/>
        <p:txBody>
          <a:bodyPr/>
          <a:lstStyle/>
          <a:p>
            <a:r>
              <a:rPr lang="en-US" dirty="0"/>
              <a:t>Sentiment between positive and negative songs </a:t>
            </a:r>
            <a:endParaRPr lang="da-DK" dirty="0"/>
          </a:p>
        </p:txBody>
      </p:sp>
      <p:sp>
        <p:nvSpPr>
          <p:cNvPr id="6" name="Pladsholder til tekst 5">
            <a:extLst>
              <a:ext uri="{FF2B5EF4-FFF2-40B4-BE49-F238E27FC236}">
                <a16:creationId xmlns:a16="http://schemas.microsoft.com/office/drawing/2014/main" id="{711C8607-0809-46E4-8266-1D772F5EBB56}"/>
              </a:ext>
            </a:extLst>
          </p:cNvPr>
          <p:cNvSpPr>
            <a:spLocks noGrp="1"/>
          </p:cNvSpPr>
          <p:nvPr>
            <p:ph type="body" sz="quarter" idx="13"/>
          </p:nvPr>
        </p:nvSpPr>
        <p:spPr/>
        <p:txBody>
          <a:bodyPr/>
          <a:lstStyle/>
          <a:p>
            <a:r>
              <a:rPr lang="en-US" dirty="0"/>
              <a:t>Sentiment between joyful and sad songs </a:t>
            </a:r>
            <a:endParaRPr lang="da-DK" dirty="0"/>
          </a:p>
        </p:txBody>
      </p:sp>
      <p:sp>
        <p:nvSpPr>
          <p:cNvPr id="7" name="Pladsholder til sidefod 6">
            <a:extLst>
              <a:ext uri="{FF2B5EF4-FFF2-40B4-BE49-F238E27FC236}">
                <a16:creationId xmlns:a16="http://schemas.microsoft.com/office/drawing/2014/main" id="{F9898685-C67D-4528-9F53-A979C89ECAD0}"/>
              </a:ext>
            </a:extLst>
          </p:cNvPr>
          <p:cNvSpPr>
            <a:spLocks noGrp="1"/>
          </p:cNvSpPr>
          <p:nvPr>
            <p:ph type="ftr" sz="quarter" idx="14"/>
          </p:nvPr>
        </p:nvSpPr>
        <p:spPr/>
        <p:txBody>
          <a:bodyPr/>
          <a:lstStyle/>
          <a:p>
            <a:pPr rtl="0"/>
            <a:r>
              <a:rPr lang="en-US" noProof="0" dirty="0"/>
              <a:t>Now we move on to machine learning</a:t>
            </a:r>
            <a:endParaRPr lang="da-DK" noProof="0" dirty="0"/>
          </a:p>
        </p:txBody>
      </p:sp>
      <p:sp>
        <p:nvSpPr>
          <p:cNvPr id="8" name="Pladsholder til slidenummer 7">
            <a:extLst>
              <a:ext uri="{FF2B5EF4-FFF2-40B4-BE49-F238E27FC236}">
                <a16:creationId xmlns:a16="http://schemas.microsoft.com/office/drawing/2014/main" id="{6A8DC311-D0B5-46B8-B849-CD11D1C045FB}"/>
              </a:ext>
            </a:extLst>
          </p:cNvPr>
          <p:cNvSpPr>
            <a:spLocks noGrp="1"/>
          </p:cNvSpPr>
          <p:nvPr>
            <p:ph type="sldNum" sz="quarter" idx="15"/>
          </p:nvPr>
        </p:nvSpPr>
        <p:spPr/>
        <p:txBody>
          <a:bodyPr/>
          <a:lstStyle/>
          <a:p>
            <a:pPr rtl="0"/>
            <a:fld id="{19B51A1E-902D-48AF-9020-955120F399B6}" type="slidenum">
              <a:rPr lang="da-DK" noProof="0" smtClean="0"/>
              <a:pPr rtl="0"/>
              <a:t>10</a:t>
            </a:fld>
            <a:endParaRPr lang="da-DK" noProof="0"/>
          </a:p>
        </p:txBody>
      </p:sp>
      <p:pic>
        <p:nvPicPr>
          <p:cNvPr id="10" name="Billede 9">
            <a:extLst>
              <a:ext uri="{FF2B5EF4-FFF2-40B4-BE49-F238E27FC236}">
                <a16:creationId xmlns:a16="http://schemas.microsoft.com/office/drawing/2014/main" id="{74559C57-B7EA-4AFE-9368-1F9843FB4A69}"/>
              </a:ext>
            </a:extLst>
          </p:cNvPr>
          <p:cNvPicPr>
            <a:picLocks noChangeAspect="1"/>
          </p:cNvPicPr>
          <p:nvPr/>
        </p:nvPicPr>
        <p:blipFill>
          <a:blip r:embed="rId2"/>
          <a:stretch>
            <a:fillRect/>
          </a:stretch>
        </p:blipFill>
        <p:spPr>
          <a:xfrm>
            <a:off x="4301550" y="2598720"/>
            <a:ext cx="3564973" cy="2507142"/>
          </a:xfrm>
          <a:prstGeom prst="rect">
            <a:avLst/>
          </a:prstGeom>
        </p:spPr>
      </p:pic>
      <p:pic>
        <p:nvPicPr>
          <p:cNvPr id="20" name="Billede 19">
            <a:extLst>
              <a:ext uri="{FF2B5EF4-FFF2-40B4-BE49-F238E27FC236}">
                <a16:creationId xmlns:a16="http://schemas.microsoft.com/office/drawing/2014/main" id="{CD530A34-7C28-42C0-9CF1-C19721578865}"/>
              </a:ext>
            </a:extLst>
          </p:cNvPr>
          <p:cNvPicPr>
            <a:picLocks noChangeAspect="1"/>
          </p:cNvPicPr>
          <p:nvPr/>
        </p:nvPicPr>
        <p:blipFill>
          <a:blip r:embed="rId3"/>
          <a:stretch>
            <a:fillRect/>
          </a:stretch>
        </p:blipFill>
        <p:spPr>
          <a:xfrm>
            <a:off x="8171550" y="2597529"/>
            <a:ext cx="3543151" cy="2507142"/>
          </a:xfrm>
          <a:prstGeom prst="rect">
            <a:avLst/>
          </a:prstGeom>
        </p:spPr>
      </p:pic>
    </p:spTree>
    <p:extLst>
      <p:ext uri="{BB962C8B-B14F-4D97-AF65-F5344CB8AC3E}">
        <p14:creationId xmlns:p14="http://schemas.microsoft.com/office/powerpoint/2010/main" val="168996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7D62852-56F5-465D-9424-A9742C80A4B8}"/>
              </a:ext>
            </a:extLst>
          </p:cNvPr>
          <p:cNvSpPr>
            <a:spLocks noGrp="1"/>
          </p:cNvSpPr>
          <p:nvPr>
            <p:ph type="title"/>
          </p:nvPr>
        </p:nvSpPr>
        <p:spPr>
          <a:xfrm>
            <a:off x="432000" y="432000"/>
            <a:ext cx="11328000" cy="432000"/>
          </a:xfrm>
        </p:spPr>
        <p:txBody>
          <a:bodyPr anchor="ctr">
            <a:normAutofit/>
          </a:bodyPr>
          <a:lstStyle/>
          <a:p>
            <a:r>
              <a:rPr lang="da-DK" sz="3000" dirty="0" err="1"/>
              <a:t>Supervised</a:t>
            </a:r>
            <a:r>
              <a:rPr lang="da-DK" sz="3000" dirty="0"/>
              <a:t> Machine Learning</a:t>
            </a:r>
          </a:p>
        </p:txBody>
      </p:sp>
      <p:sp>
        <p:nvSpPr>
          <p:cNvPr id="8" name="Pladsholder til tekst 7">
            <a:extLst>
              <a:ext uri="{FF2B5EF4-FFF2-40B4-BE49-F238E27FC236}">
                <a16:creationId xmlns:a16="http://schemas.microsoft.com/office/drawing/2014/main" id="{A55067E2-9C3B-4649-9E0C-0C10D3DAE152}"/>
              </a:ext>
            </a:extLst>
          </p:cNvPr>
          <p:cNvSpPr>
            <a:spLocks noGrp="1"/>
          </p:cNvSpPr>
          <p:nvPr>
            <p:ph type="body" sz="quarter" idx="32"/>
          </p:nvPr>
        </p:nvSpPr>
        <p:spPr>
          <a:xfrm>
            <a:off x="431800" y="1008000"/>
            <a:ext cx="11339513" cy="360000"/>
          </a:xfrm>
        </p:spPr>
        <p:txBody>
          <a:bodyPr>
            <a:normAutofit/>
          </a:bodyPr>
          <a:lstStyle/>
          <a:p>
            <a:r>
              <a:rPr lang="da-DK" dirty="0" err="1"/>
              <a:t>Binary</a:t>
            </a:r>
            <a:r>
              <a:rPr lang="da-DK" dirty="0"/>
              <a:t> </a:t>
            </a:r>
            <a:r>
              <a:rPr lang="da-DK" dirty="0" err="1"/>
              <a:t>classification</a:t>
            </a:r>
            <a:r>
              <a:rPr lang="da-DK" dirty="0"/>
              <a:t> model </a:t>
            </a:r>
          </a:p>
        </p:txBody>
      </p:sp>
      <p:sp>
        <p:nvSpPr>
          <p:cNvPr id="9" name="Pladsholder til indhold 8">
            <a:extLst>
              <a:ext uri="{FF2B5EF4-FFF2-40B4-BE49-F238E27FC236}">
                <a16:creationId xmlns:a16="http://schemas.microsoft.com/office/drawing/2014/main" id="{7EC50915-845A-4A1F-A8E4-E7ABE84DF6FC}"/>
              </a:ext>
            </a:extLst>
          </p:cNvPr>
          <p:cNvSpPr>
            <a:spLocks noGrp="1"/>
          </p:cNvSpPr>
          <p:nvPr>
            <p:ph idx="1"/>
          </p:nvPr>
        </p:nvSpPr>
        <p:spPr>
          <a:xfrm>
            <a:off x="432000" y="1512000"/>
            <a:ext cx="11328000" cy="4679250"/>
          </a:xfrm>
        </p:spPr>
        <p:txBody>
          <a:bodyPr>
            <a:normAutofit lnSpcReduction="10000"/>
          </a:bodyPr>
          <a:lstStyle/>
          <a:p>
            <a:r>
              <a:rPr lang="da-DK" dirty="0" err="1"/>
              <a:t>Predicting</a:t>
            </a:r>
            <a:r>
              <a:rPr lang="da-DK" dirty="0"/>
              <a:t> </a:t>
            </a:r>
            <a:r>
              <a:rPr lang="da-DK" dirty="0" err="1"/>
              <a:t>sentiment</a:t>
            </a:r>
            <a:r>
              <a:rPr lang="da-DK" dirty="0"/>
              <a:t> of a </a:t>
            </a:r>
            <a:r>
              <a:rPr lang="da-DK" dirty="0" err="1"/>
              <a:t>song</a:t>
            </a:r>
            <a:r>
              <a:rPr lang="da-DK" dirty="0"/>
              <a:t> </a:t>
            </a:r>
            <a:r>
              <a:rPr lang="da-DK" dirty="0" err="1"/>
              <a:t>based</a:t>
            </a:r>
            <a:r>
              <a:rPr lang="da-DK" dirty="0"/>
              <a:t> on </a:t>
            </a:r>
            <a:r>
              <a:rPr lang="da-DK" dirty="0" err="1"/>
              <a:t>lyrics</a:t>
            </a:r>
            <a:r>
              <a:rPr lang="da-DK" dirty="0"/>
              <a:t> </a:t>
            </a:r>
          </a:p>
          <a:p>
            <a:pPr lvl="1"/>
            <a:r>
              <a:rPr lang="da-DK" sz="1800" dirty="0"/>
              <a:t>Positive - negative</a:t>
            </a:r>
          </a:p>
          <a:p>
            <a:pPr lvl="1"/>
            <a:endParaRPr lang="da-DK" sz="1800" dirty="0"/>
          </a:p>
          <a:p>
            <a:r>
              <a:rPr lang="da-DK" dirty="0"/>
              <a:t>Data: </a:t>
            </a:r>
          </a:p>
          <a:p>
            <a:pPr lvl="1"/>
            <a:r>
              <a:rPr lang="da-DK" dirty="0"/>
              <a:t>Stemmed and removed </a:t>
            </a:r>
            <a:r>
              <a:rPr lang="da-DK" dirty="0" err="1"/>
              <a:t>stopwords</a:t>
            </a:r>
            <a:r>
              <a:rPr lang="da-DK" dirty="0"/>
              <a:t> and </a:t>
            </a:r>
            <a:r>
              <a:rPr lang="da-DK" dirty="0" err="1"/>
              <a:t>numbers</a:t>
            </a:r>
            <a:endParaRPr lang="da-DK" dirty="0"/>
          </a:p>
          <a:p>
            <a:pPr lvl="1"/>
            <a:r>
              <a:rPr lang="da-DK" dirty="0"/>
              <a:t>Embedded data</a:t>
            </a:r>
          </a:p>
          <a:p>
            <a:pPr lvl="2"/>
            <a:r>
              <a:rPr lang="da-DK" dirty="0"/>
              <a:t>TF-IDF </a:t>
            </a:r>
            <a:r>
              <a:rPr lang="da-DK" dirty="0" err="1"/>
              <a:t>weights</a:t>
            </a:r>
            <a:endParaRPr lang="da-DK" dirty="0"/>
          </a:p>
          <a:p>
            <a:pPr lvl="1"/>
            <a:endParaRPr lang="da-DK" sz="1800" dirty="0"/>
          </a:p>
          <a:p>
            <a:r>
              <a:rPr lang="da-DK" dirty="0"/>
              <a:t>Models: </a:t>
            </a:r>
          </a:p>
          <a:p>
            <a:pPr lvl="1"/>
            <a:r>
              <a:rPr lang="da-DK" u="sng" dirty="0" err="1"/>
              <a:t>Logistic</a:t>
            </a:r>
            <a:r>
              <a:rPr lang="da-DK" u="sng" dirty="0"/>
              <a:t> Regression</a:t>
            </a:r>
          </a:p>
          <a:p>
            <a:pPr lvl="2"/>
            <a:r>
              <a:rPr lang="da-DK" dirty="0" err="1"/>
              <a:t>uses</a:t>
            </a:r>
            <a:r>
              <a:rPr lang="da-DK" dirty="0"/>
              <a:t> a </a:t>
            </a:r>
            <a:r>
              <a:rPr lang="da-DK" dirty="0" err="1"/>
              <a:t>logistic</a:t>
            </a:r>
            <a:r>
              <a:rPr lang="da-DK" dirty="0"/>
              <a:t> </a:t>
            </a:r>
            <a:r>
              <a:rPr lang="da-DK" dirty="0" err="1"/>
              <a:t>function</a:t>
            </a:r>
            <a:r>
              <a:rPr lang="da-DK" dirty="0"/>
              <a:t> to model a </a:t>
            </a:r>
            <a:r>
              <a:rPr lang="da-DK" dirty="0" err="1"/>
              <a:t>binary</a:t>
            </a:r>
            <a:r>
              <a:rPr lang="da-DK" dirty="0"/>
              <a:t> dependent variable </a:t>
            </a:r>
            <a:r>
              <a:rPr lang="da-DK" dirty="0" err="1"/>
              <a:t>like</a:t>
            </a:r>
            <a:r>
              <a:rPr lang="da-DK" dirty="0"/>
              <a:t> </a:t>
            </a:r>
            <a:r>
              <a:rPr lang="da-DK" dirty="0" err="1"/>
              <a:t>ours</a:t>
            </a:r>
            <a:endParaRPr lang="da-DK" dirty="0"/>
          </a:p>
          <a:p>
            <a:pPr lvl="1"/>
            <a:r>
              <a:rPr lang="da-DK" u="sng" dirty="0"/>
              <a:t>K-Nearest </a:t>
            </a:r>
            <a:r>
              <a:rPr lang="da-DK" u="sng" dirty="0" err="1"/>
              <a:t>Neighbor</a:t>
            </a:r>
            <a:endParaRPr lang="da-DK" u="sng" dirty="0"/>
          </a:p>
          <a:p>
            <a:pPr lvl="2"/>
            <a:r>
              <a:rPr lang="da-DK" dirty="0"/>
              <a:t>The KNN </a:t>
            </a:r>
            <a:r>
              <a:rPr lang="da-DK" dirty="0" err="1"/>
              <a:t>algorithm</a:t>
            </a:r>
            <a:r>
              <a:rPr lang="da-DK" dirty="0"/>
              <a:t> </a:t>
            </a:r>
            <a:r>
              <a:rPr lang="da-DK" dirty="0" err="1"/>
              <a:t>assumes</a:t>
            </a:r>
            <a:r>
              <a:rPr lang="da-DK" dirty="0"/>
              <a:t> </a:t>
            </a:r>
            <a:r>
              <a:rPr lang="da-DK" dirty="0" err="1"/>
              <a:t>that</a:t>
            </a:r>
            <a:r>
              <a:rPr lang="da-DK" dirty="0"/>
              <a:t> </a:t>
            </a:r>
            <a:r>
              <a:rPr lang="da-DK" dirty="0" err="1"/>
              <a:t>similar</a:t>
            </a:r>
            <a:r>
              <a:rPr lang="da-DK" dirty="0"/>
              <a:t> </a:t>
            </a:r>
            <a:r>
              <a:rPr lang="da-DK" dirty="0" err="1"/>
              <a:t>things</a:t>
            </a:r>
            <a:r>
              <a:rPr lang="da-DK" dirty="0"/>
              <a:t> </a:t>
            </a:r>
            <a:r>
              <a:rPr lang="da-DK" dirty="0" err="1"/>
              <a:t>are</a:t>
            </a:r>
            <a:r>
              <a:rPr lang="da-DK" dirty="0"/>
              <a:t> </a:t>
            </a:r>
            <a:r>
              <a:rPr lang="da-DK" dirty="0" err="1"/>
              <a:t>close</a:t>
            </a:r>
            <a:r>
              <a:rPr lang="da-DK" dirty="0"/>
              <a:t> to </a:t>
            </a:r>
            <a:r>
              <a:rPr lang="da-DK" dirty="0" err="1"/>
              <a:t>each</a:t>
            </a:r>
            <a:r>
              <a:rPr lang="da-DK" dirty="0"/>
              <a:t> </a:t>
            </a:r>
            <a:r>
              <a:rPr lang="da-DK" dirty="0" err="1"/>
              <a:t>other</a:t>
            </a:r>
            <a:endParaRPr lang="da-DK" dirty="0"/>
          </a:p>
          <a:p>
            <a:pPr lvl="1"/>
            <a:r>
              <a:rPr lang="da-DK" u="sng" dirty="0"/>
              <a:t>Decision </a:t>
            </a:r>
            <a:r>
              <a:rPr lang="da-DK" u="sng" dirty="0" err="1"/>
              <a:t>Tree</a:t>
            </a:r>
            <a:endParaRPr lang="da-DK" u="sng" dirty="0"/>
          </a:p>
          <a:p>
            <a:pPr lvl="2"/>
            <a:r>
              <a:rPr lang="da-DK" dirty="0"/>
              <a:t>Splits data in </a:t>
            </a:r>
            <a:r>
              <a:rPr lang="da-DK" dirty="0" err="1"/>
              <a:t>categories</a:t>
            </a:r>
            <a:r>
              <a:rPr lang="da-DK" dirty="0"/>
              <a:t> </a:t>
            </a:r>
            <a:r>
              <a:rPr lang="da-DK" dirty="0" err="1"/>
              <a:t>based</a:t>
            </a:r>
            <a:r>
              <a:rPr lang="da-DK" dirty="0"/>
              <a:t> on features and decisions (</a:t>
            </a:r>
            <a:r>
              <a:rPr lang="da-DK" dirty="0" err="1"/>
              <a:t>making</a:t>
            </a:r>
            <a:r>
              <a:rPr lang="da-DK" dirty="0"/>
              <a:t> a </a:t>
            </a:r>
            <a:r>
              <a:rPr lang="da-DK" dirty="0" err="1"/>
              <a:t>tree</a:t>
            </a:r>
            <a:r>
              <a:rPr lang="da-DK" dirty="0"/>
              <a:t>)</a:t>
            </a:r>
          </a:p>
          <a:p>
            <a:pPr lvl="1"/>
            <a:r>
              <a:rPr lang="da-DK" u="sng" dirty="0" err="1"/>
              <a:t>Random</a:t>
            </a:r>
            <a:r>
              <a:rPr lang="da-DK" u="sng" dirty="0"/>
              <a:t> </a:t>
            </a:r>
            <a:r>
              <a:rPr lang="da-DK" u="sng" dirty="0" err="1"/>
              <a:t>forest</a:t>
            </a:r>
            <a:endParaRPr lang="da-DK" u="sng" dirty="0"/>
          </a:p>
          <a:p>
            <a:pPr lvl="2"/>
            <a:r>
              <a:rPr lang="da-DK" dirty="0"/>
              <a:t>Multiple decision </a:t>
            </a:r>
            <a:r>
              <a:rPr lang="da-DK" dirty="0" err="1"/>
              <a:t>trees</a:t>
            </a:r>
            <a:r>
              <a:rPr lang="da-DK" dirty="0"/>
              <a:t>, </a:t>
            </a:r>
            <a:r>
              <a:rPr lang="da-DK" dirty="0" err="1"/>
              <a:t>where</a:t>
            </a:r>
            <a:r>
              <a:rPr lang="da-DK" dirty="0"/>
              <a:t> the </a:t>
            </a:r>
            <a:r>
              <a:rPr lang="da-DK" dirty="0" err="1"/>
              <a:t>prediction</a:t>
            </a:r>
            <a:r>
              <a:rPr lang="da-DK" dirty="0"/>
              <a:t> of the </a:t>
            </a:r>
            <a:r>
              <a:rPr lang="da-DK" dirty="0" err="1"/>
              <a:t>random</a:t>
            </a:r>
            <a:r>
              <a:rPr lang="da-DK" dirty="0"/>
              <a:t> </a:t>
            </a:r>
            <a:r>
              <a:rPr lang="da-DK" dirty="0" err="1"/>
              <a:t>forest</a:t>
            </a:r>
            <a:r>
              <a:rPr lang="da-DK" dirty="0"/>
              <a:t> is the </a:t>
            </a:r>
            <a:r>
              <a:rPr lang="da-DK" dirty="0" err="1"/>
              <a:t>prediction</a:t>
            </a:r>
            <a:r>
              <a:rPr lang="da-DK" dirty="0"/>
              <a:t> of the </a:t>
            </a:r>
            <a:r>
              <a:rPr lang="da-DK" dirty="0" err="1"/>
              <a:t>majority</a:t>
            </a:r>
            <a:r>
              <a:rPr lang="da-DK" dirty="0"/>
              <a:t> of the decision </a:t>
            </a:r>
            <a:r>
              <a:rPr lang="da-DK" dirty="0" err="1"/>
              <a:t>trees</a:t>
            </a:r>
            <a:r>
              <a:rPr lang="da-DK" dirty="0"/>
              <a:t>.</a:t>
            </a:r>
          </a:p>
          <a:p>
            <a:pPr lvl="2"/>
            <a:endParaRPr lang="da-DK" dirty="0"/>
          </a:p>
          <a:p>
            <a:endParaRPr lang="da-DK" dirty="0"/>
          </a:p>
        </p:txBody>
      </p:sp>
      <p:sp>
        <p:nvSpPr>
          <p:cNvPr id="5" name="Pladsholder til sidefod 4">
            <a:extLst>
              <a:ext uri="{FF2B5EF4-FFF2-40B4-BE49-F238E27FC236}">
                <a16:creationId xmlns:a16="http://schemas.microsoft.com/office/drawing/2014/main" id="{07C861C1-1AB4-4012-B0A2-BCA1DFB5EE78}"/>
              </a:ext>
            </a:extLst>
          </p:cNvPr>
          <p:cNvSpPr>
            <a:spLocks noGrp="1"/>
          </p:cNvSpPr>
          <p:nvPr>
            <p:ph type="ftr" sz="quarter" idx="12"/>
          </p:nvPr>
        </p:nvSpPr>
        <p:spPr>
          <a:xfrm>
            <a:off x="432000" y="6439820"/>
            <a:ext cx="5664000" cy="295062"/>
          </a:xfrm>
        </p:spPr>
        <p:txBody>
          <a:bodyPr anchor="ctr">
            <a:normAutofit/>
          </a:bodyPr>
          <a:lstStyle/>
          <a:p>
            <a:pPr rtl="0">
              <a:spcAft>
                <a:spcPts val="600"/>
              </a:spcAft>
            </a:pPr>
            <a:r>
              <a:rPr lang="da-DK" noProof="0" dirty="0"/>
              <a:t>Tilføj en sidefod</a:t>
            </a:r>
            <a:endParaRPr lang="da-DK" noProof="0"/>
          </a:p>
        </p:txBody>
      </p:sp>
      <p:sp>
        <p:nvSpPr>
          <p:cNvPr id="6" name="Pladsholder til slidenummer 5">
            <a:extLst>
              <a:ext uri="{FF2B5EF4-FFF2-40B4-BE49-F238E27FC236}">
                <a16:creationId xmlns:a16="http://schemas.microsoft.com/office/drawing/2014/main" id="{9F32999B-3398-4527-ACB2-0FA09752A79E}"/>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da-DK" noProof="0" smtClean="0"/>
              <a:pPr rtl="0">
                <a:spcAft>
                  <a:spcPts val="600"/>
                </a:spcAft>
              </a:pPr>
              <a:t>11</a:t>
            </a:fld>
            <a:endParaRPr lang="da-DK" noProof="0"/>
          </a:p>
        </p:txBody>
      </p:sp>
    </p:spTree>
    <p:extLst>
      <p:ext uri="{BB962C8B-B14F-4D97-AF65-F5344CB8AC3E}">
        <p14:creationId xmlns:p14="http://schemas.microsoft.com/office/powerpoint/2010/main" val="101889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2356DDD-9376-4275-B0F0-F6C71662C3CB}"/>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a:solidFill>
                  <a:schemeClr val="tx2"/>
                </a:solidFill>
              </a:rPr>
              <a:t>Training and test data</a:t>
            </a:r>
          </a:p>
        </p:txBody>
      </p:sp>
      <p:sp>
        <p:nvSpPr>
          <p:cNvPr id="9" name="Pladsholder til tekst 8">
            <a:extLst>
              <a:ext uri="{FF2B5EF4-FFF2-40B4-BE49-F238E27FC236}">
                <a16:creationId xmlns:a16="http://schemas.microsoft.com/office/drawing/2014/main" id="{08832CCB-26AE-4091-ACB3-5D53B56941CF}"/>
              </a:ext>
            </a:extLst>
          </p:cNvPr>
          <p:cNvSpPr>
            <a:spLocks noGrp="1"/>
          </p:cNvSpPr>
          <p:nvPr>
            <p:ph type="body" sz="half" idx="2"/>
          </p:nvPr>
        </p:nvSpPr>
        <p:spPr>
          <a:xfrm>
            <a:off x="6355641" y="338328"/>
            <a:ext cx="5029200" cy="1773936"/>
          </a:xfrm>
        </p:spPr>
        <p:txBody>
          <a:bodyPr vert="horz" lIns="91440" tIns="45720" rIns="91440" bIns="45720" rtlCol="0" anchor="ctr">
            <a:normAutofit/>
          </a:bodyPr>
          <a:lstStyle/>
          <a:p>
            <a:pPr indent="-228600">
              <a:buFont typeface="Arial" panose="020B0604020202020204" pitchFamily="34" charset="0"/>
              <a:buChar char="•"/>
            </a:pPr>
            <a:endParaRPr lang="en-US" sz="1800" dirty="0">
              <a:solidFill>
                <a:schemeClr val="tx2"/>
              </a:solidFill>
            </a:endParaRPr>
          </a:p>
          <a:p>
            <a:pPr indent="-228600">
              <a:buFont typeface="Arial" panose="020B0604020202020204" pitchFamily="34" charset="0"/>
              <a:buChar char="•"/>
            </a:pPr>
            <a:endParaRPr lang="en-US" sz="1800" dirty="0">
              <a:solidFill>
                <a:schemeClr val="tx2"/>
              </a:solidFill>
            </a:endParaRPr>
          </a:p>
        </p:txBody>
      </p:sp>
      <p:sp>
        <p:nvSpPr>
          <p:cNvPr id="5" name="Pladsholder til sidefod 4">
            <a:extLst>
              <a:ext uri="{FF2B5EF4-FFF2-40B4-BE49-F238E27FC236}">
                <a16:creationId xmlns:a16="http://schemas.microsoft.com/office/drawing/2014/main" id="{33718078-59F4-467D-89F6-F8357BD3C54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a:solidFill>
                  <a:schemeClr val="tx1">
                    <a:tint val="75000"/>
                  </a:schemeClr>
                </a:solidFill>
                <a:latin typeface="+mn-lt"/>
                <a:ea typeface="+mn-ea"/>
                <a:cs typeface="+mn-cs"/>
              </a:rPr>
              <a:t>Tilføj en sidefod</a:t>
            </a:r>
          </a:p>
        </p:txBody>
      </p:sp>
      <p:pic>
        <p:nvPicPr>
          <p:cNvPr id="4" name="Billede 3" descr="Et billede, der indeholder tekst&#10;&#10;Automatisk genereret beskrivelse">
            <a:extLst>
              <a:ext uri="{FF2B5EF4-FFF2-40B4-BE49-F238E27FC236}">
                <a16:creationId xmlns:a16="http://schemas.microsoft.com/office/drawing/2014/main" id="{9ED88A94-F985-8140-AE37-FA50AFF18AD9}"/>
              </a:ext>
            </a:extLst>
          </p:cNvPr>
          <p:cNvPicPr>
            <a:picLocks noChangeAspect="1"/>
          </p:cNvPicPr>
          <p:nvPr/>
        </p:nvPicPr>
        <p:blipFill>
          <a:blip r:embed="rId3"/>
          <a:stretch>
            <a:fillRect/>
          </a:stretch>
        </p:blipFill>
        <p:spPr>
          <a:xfrm>
            <a:off x="6711241" y="1651570"/>
            <a:ext cx="4673600" cy="914400"/>
          </a:xfrm>
          <a:prstGeom prst="rect">
            <a:avLst/>
          </a:prstGeom>
        </p:spPr>
      </p:pic>
      <p:pic>
        <p:nvPicPr>
          <p:cNvPr id="10" name="Billede 9" descr="Et billede, der indeholder tekst&#10;&#10;Automatisk genereret beskrivelse">
            <a:extLst>
              <a:ext uri="{FF2B5EF4-FFF2-40B4-BE49-F238E27FC236}">
                <a16:creationId xmlns:a16="http://schemas.microsoft.com/office/drawing/2014/main" id="{3D5416E7-D863-E04B-827B-D9DDBE4A5083}"/>
              </a:ext>
            </a:extLst>
          </p:cNvPr>
          <p:cNvPicPr>
            <a:picLocks noChangeAspect="1"/>
          </p:cNvPicPr>
          <p:nvPr/>
        </p:nvPicPr>
        <p:blipFill>
          <a:blip r:embed="rId4"/>
          <a:stretch>
            <a:fillRect/>
          </a:stretch>
        </p:blipFill>
        <p:spPr>
          <a:xfrm>
            <a:off x="6711241" y="2775797"/>
            <a:ext cx="4673600" cy="940016"/>
          </a:xfrm>
          <a:prstGeom prst="rect">
            <a:avLst/>
          </a:prstGeom>
        </p:spPr>
      </p:pic>
      <p:sp>
        <p:nvSpPr>
          <p:cNvPr id="12" name="AutoShape 2">
            <a:extLst>
              <a:ext uri="{FF2B5EF4-FFF2-40B4-BE49-F238E27FC236}">
                <a16:creationId xmlns:a16="http://schemas.microsoft.com/office/drawing/2014/main" id="{8C36CBC2-3BE8-5541-8D20-C163CA40F652}"/>
              </a:ext>
            </a:extLst>
          </p:cNvPr>
          <p:cNvSpPr>
            <a:spLocks noChangeAspect="1" noChangeArrowheads="1"/>
          </p:cNvSpPr>
          <p:nvPr/>
        </p:nvSpPr>
        <p:spPr bwMode="auto">
          <a:xfrm>
            <a:off x="2646218" y="3276600"/>
            <a:ext cx="3602182" cy="36021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pic>
        <p:nvPicPr>
          <p:cNvPr id="14" name="Billede 13">
            <a:extLst>
              <a:ext uri="{FF2B5EF4-FFF2-40B4-BE49-F238E27FC236}">
                <a16:creationId xmlns:a16="http://schemas.microsoft.com/office/drawing/2014/main" id="{82BB63FB-07FC-FF42-9BFB-D6ACBDBE955F}"/>
              </a:ext>
            </a:extLst>
          </p:cNvPr>
          <p:cNvPicPr>
            <a:picLocks noChangeAspect="1"/>
          </p:cNvPicPr>
          <p:nvPr/>
        </p:nvPicPr>
        <p:blipFill>
          <a:blip r:embed="rId5"/>
          <a:stretch>
            <a:fillRect/>
          </a:stretch>
        </p:blipFill>
        <p:spPr>
          <a:xfrm>
            <a:off x="286193" y="1516784"/>
            <a:ext cx="6193628" cy="3824432"/>
          </a:xfrm>
          <a:prstGeom prst="rect">
            <a:avLst/>
          </a:prstGeom>
        </p:spPr>
      </p:pic>
      <p:sp>
        <p:nvSpPr>
          <p:cNvPr id="17" name="Tekstfelt 16">
            <a:extLst>
              <a:ext uri="{FF2B5EF4-FFF2-40B4-BE49-F238E27FC236}">
                <a16:creationId xmlns:a16="http://schemas.microsoft.com/office/drawing/2014/main" id="{2140D363-85BA-B847-A969-EED1F5A19614}"/>
              </a:ext>
            </a:extLst>
          </p:cNvPr>
          <p:cNvSpPr txBox="1"/>
          <p:nvPr/>
        </p:nvSpPr>
        <p:spPr>
          <a:xfrm>
            <a:off x="6886575" y="4514850"/>
            <a:ext cx="4164923" cy="88036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da-DK" dirty="0"/>
              <a:t>Split the data in </a:t>
            </a:r>
            <a:r>
              <a:rPr lang="da-DK" dirty="0" err="1"/>
              <a:t>training</a:t>
            </a:r>
            <a:r>
              <a:rPr lang="da-DK" dirty="0"/>
              <a:t> and test data</a:t>
            </a:r>
          </a:p>
          <a:p>
            <a:pPr marL="285750" indent="-285750">
              <a:lnSpc>
                <a:spcPct val="150000"/>
              </a:lnSpc>
              <a:buFont typeface="Arial" panose="020B0604020202020204" pitchFamily="34" charset="0"/>
              <a:buChar char="•"/>
            </a:pPr>
            <a:r>
              <a:rPr lang="da-DK" dirty="0"/>
              <a:t>Downsample (</a:t>
            </a:r>
            <a:r>
              <a:rPr lang="da-DK" dirty="0" err="1"/>
              <a:t>see</a:t>
            </a:r>
            <a:r>
              <a:rPr lang="da-DK" dirty="0"/>
              <a:t> </a:t>
            </a:r>
            <a:r>
              <a:rPr lang="da-DK" dirty="0" err="1"/>
              <a:t>picture</a:t>
            </a:r>
            <a:r>
              <a:rPr lang="da-DK" dirty="0"/>
              <a:t>)</a:t>
            </a:r>
          </a:p>
        </p:txBody>
      </p:sp>
    </p:spTree>
    <p:extLst>
      <p:ext uri="{BB962C8B-B14F-4D97-AF65-F5344CB8AC3E}">
        <p14:creationId xmlns:p14="http://schemas.microsoft.com/office/powerpoint/2010/main" val="25612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F0DE41E0-3925-4329-9B2D-15FFAA58B9BE}"/>
              </a:ext>
            </a:extLst>
          </p:cNvPr>
          <p:cNvSpPr>
            <a:spLocks noGrp="1"/>
          </p:cNvSpPr>
          <p:nvPr>
            <p:ph type="title"/>
          </p:nvPr>
        </p:nvSpPr>
        <p:spPr>
          <a:xfrm>
            <a:off x="432000" y="432000"/>
            <a:ext cx="11340000" cy="432000"/>
          </a:xfrm>
        </p:spPr>
        <p:txBody>
          <a:bodyPr vert="horz" lIns="0" tIns="0" rIns="0" bIns="0" rtlCol="0" anchor="ctr">
            <a:normAutofit/>
          </a:bodyPr>
          <a:lstStyle/>
          <a:p>
            <a:r>
              <a:rPr lang="da-DK" sz="3000" b="1" kern="1200" spc="-150">
                <a:latin typeface="+mj-lt"/>
                <a:ea typeface="+mj-ea"/>
                <a:cs typeface="+mj-cs"/>
              </a:rPr>
              <a:t>Model fitting </a:t>
            </a:r>
          </a:p>
        </p:txBody>
      </p:sp>
      <p:sp>
        <p:nvSpPr>
          <p:cNvPr id="4" name="Tekstfelt 3">
            <a:extLst>
              <a:ext uri="{FF2B5EF4-FFF2-40B4-BE49-F238E27FC236}">
                <a16:creationId xmlns:a16="http://schemas.microsoft.com/office/drawing/2014/main" id="{A22E7954-6F6C-C64D-B7B2-E5F158C43722}"/>
              </a:ext>
            </a:extLst>
          </p:cNvPr>
          <p:cNvSpPr txBox="1"/>
          <p:nvPr/>
        </p:nvSpPr>
        <p:spPr>
          <a:xfrm>
            <a:off x="431800" y="1008000"/>
            <a:ext cx="11339513" cy="360000"/>
          </a:xfrm>
          <a:prstGeom prst="rect">
            <a:avLst/>
          </a:prstGeom>
        </p:spPr>
        <p:txBody>
          <a:bodyPr vert="horz" lIns="0" tIns="0" rIns="0" bIns="0" rtlCol="0">
            <a:normAutofit/>
          </a:bodyPr>
          <a:lstStyle/>
          <a:p>
            <a:pPr>
              <a:lnSpc>
                <a:spcPct val="90000"/>
              </a:lnSpc>
              <a:spcBef>
                <a:spcPts val="1000"/>
              </a:spcBef>
            </a:pPr>
            <a:r>
              <a:rPr lang="da-DK" kern="1200">
                <a:solidFill>
                  <a:schemeClr val="tx1">
                    <a:lumMod val="75000"/>
                    <a:lumOff val="25000"/>
                  </a:schemeClr>
                </a:solidFill>
                <a:latin typeface="+mn-lt"/>
                <a:ea typeface="+mn-ea"/>
                <a:cs typeface="+mn-cs"/>
              </a:rPr>
              <a:t>Evaluating the models</a:t>
            </a:r>
          </a:p>
        </p:txBody>
      </p:sp>
      <p:pic>
        <p:nvPicPr>
          <p:cNvPr id="3" name="Billede 2">
            <a:extLst>
              <a:ext uri="{FF2B5EF4-FFF2-40B4-BE49-F238E27FC236}">
                <a16:creationId xmlns:a16="http://schemas.microsoft.com/office/drawing/2014/main" id="{B9E4766D-27B2-214B-8332-860F4867E11C}"/>
              </a:ext>
            </a:extLst>
          </p:cNvPr>
          <p:cNvPicPr>
            <a:picLocks noChangeAspect="1"/>
          </p:cNvPicPr>
          <p:nvPr/>
        </p:nvPicPr>
        <p:blipFill>
          <a:blip r:embed="rId3"/>
          <a:stretch>
            <a:fillRect/>
          </a:stretch>
        </p:blipFill>
        <p:spPr>
          <a:xfrm>
            <a:off x="432000" y="1977841"/>
            <a:ext cx="5472000" cy="3748318"/>
          </a:xfrm>
          <a:prstGeom prst="rect">
            <a:avLst/>
          </a:prstGeom>
          <a:noFill/>
        </p:spPr>
      </p:pic>
      <p:sp>
        <p:nvSpPr>
          <p:cNvPr id="11" name="Pladsholder til indhold 10">
            <a:extLst>
              <a:ext uri="{FF2B5EF4-FFF2-40B4-BE49-F238E27FC236}">
                <a16:creationId xmlns:a16="http://schemas.microsoft.com/office/drawing/2014/main" id="{A0B0F932-8544-42E0-943A-1C18452A6EAE}"/>
              </a:ext>
            </a:extLst>
          </p:cNvPr>
          <p:cNvSpPr>
            <a:spLocks noGrp="1"/>
          </p:cNvSpPr>
          <p:nvPr>
            <p:ph type="body" sz="quarter" idx="12"/>
          </p:nvPr>
        </p:nvSpPr>
        <p:spPr>
          <a:xfrm>
            <a:off x="6299887" y="1511250"/>
            <a:ext cx="5472113" cy="4680000"/>
          </a:xfrm>
        </p:spPr>
        <p:txBody>
          <a:bodyPr vert="horz" lIns="0" tIns="0" rIns="0" bIns="0" rtlCol="0">
            <a:normAutofit/>
          </a:bodyPr>
          <a:lstStyle/>
          <a:p>
            <a:r>
              <a:rPr lang="da-DK" sz="1700" dirty="0" err="1"/>
              <a:t>Hypertuning</a:t>
            </a:r>
            <a:r>
              <a:rPr lang="da-DK" sz="1700" dirty="0"/>
              <a:t> on </a:t>
            </a:r>
            <a:r>
              <a:rPr lang="da-DK" sz="1700" dirty="0" err="1"/>
              <a:t>resampled</a:t>
            </a:r>
            <a:r>
              <a:rPr lang="da-DK" sz="1700" dirty="0"/>
              <a:t> data for the </a:t>
            </a:r>
            <a:r>
              <a:rPr lang="da-DK" sz="1700" dirty="0" err="1"/>
              <a:t>logistic</a:t>
            </a:r>
            <a:r>
              <a:rPr lang="da-DK" sz="1700" dirty="0"/>
              <a:t> regression model and KNN model for </a:t>
            </a:r>
            <a:r>
              <a:rPr lang="da-DK" sz="1700" dirty="0" err="1"/>
              <a:t>each</a:t>
            </a:r>
            <a:r>
              <a:rPr lang="da-DK" sz="1700" dirty="0"/>
              <a:t> of the </a:t>
            </a:r>
            <a:r>
              <a:rPr lang="da-DK" sz="1700" dirty="0" err="1"/>
              <a:t>three</a:t>
            </a:r>
            <a:r>
              <a:rPr lang="da-DK" sz="1700" dirty="0"/>
              <a:t> </a:t>
            </a:r>
            <a:r>
              <a:rPr lang="da-DK" sz="1700" dirty="0" err="1"/>
              <a:t>recipes</a:t>
            </a:r>
            <a:r>
              <a:rPr lang="da-DK" sz="1700" dirty="0"/>
              <a:t>. </a:t>
            </a:r>
          </a:p>
          <a:p>
            <a:endParaRPr lang="da-DK" sz="1700" dirty="0"/>
          </a:p>
          <a:p>
            <a:r>
              <a:rPr lang="da-DK" sz="1700" dirty="0"/>
              <a:t>Using </a:t>
            </a:r>
            <a:r>
              <a:rPr lang="da-DK" sz="1700" dirty="0" err="1"/>
              <a:t>best</a:t>
            </a:r>
            <a:r>
              <a:rPr lang="da-DK" sz="1700" dirty="0"/>
              <a:t> parameters for </a:t>
            </a:r>
            <a:r>
              <a:rPr lang="da-DK" sz="1700" dirty="0" err="1"/>
              <a:t>optimizing</a:t>
            </a:r>
            <a:r>
              <a:rPr lang="da-DK" sz="1700" dirty="0"/>
              <a:t> </a:t>
            </a:r>
            <a:r>
              <a:rPr lang="da-DK" sz="1700" dirty="0" err="1"/>
              <a:t>accurucy</a:t>
            </a:r>
            <a:r>
              <a:rPr lang="da-DK" sz="1700" dirty="0"/>
              <a:t> </a:t>
            </a:r>
          </a:p>
          <a:p>
            <a:pPr marL="0" indent="0"/>
            <a:endParaRPr lang="da-DK" sz="1700" dirty="0"/>
          </a:p>
          <a:p>
            <a:r>
              <a:rPr lang="da-DK" sz="1700" dirty="0" err="1"/>
              <a:t>Fit</a:t>
            </a:r>
            <a:r>
              <a:rPr lang="da-DK" sz="1700" dirty="0"/>
              <a:t> the models </a:t>
            </a:r>
            <a:r>
              <a:rPr lang="da-DK" sz="1700" dirty="0" err="1"/>
              <a:t>using</a:t>
            </a:r>
            <a:r>
              <a:rPr lang="da-DK" sz="1700" dirty="0"/>
              <a:t> </a:t>
            </a:r>
            <a:r>
              <a:rPr lang="da-DK" sz="1700" dirty="0" err="1"/>
              <a:t>resampled</a:t>
            </a:r>
            <a:r>
              <a:rPr lang="da-DK" sz="1700" dirty="0"/>
              <a:t> data and </a:t>
            </a:r>
            <a:r>
              <a:rPr lang="da-DK" sz="1700" dirty="0" err="1"/>
              <a:t>optain</a:t>
            </a:r>
            <a:r>
              <a:rPr lang="da-DK" sz="1700" dirty="0"/>
              <a:t> </a:t>
            </a:r>
            <a:r>
              <a:rPr lang="da-DK" sz="1700" dirty="0" err="1"/>
              <a:t>metrics</a:t>
            </a:r>
            <a:r>
              <a:rPr lang="da-DK" sz="1700" dirty="0"/>
              <a:t>.</a:t>
            </a:r>
          </a:p>
          <a:p>
            <a:endParaRPr lang="da-DK" sz="1700" dirty="0"/>
          </a:p>
          <a:p>
            <a:r>
              <a:rPr lang="da-DK" sz="1700" dirty="0" err="1"/>
              <a:t>We</a:t>
            </a:r>
            <a:r>
              <a:rPr lang="da-DK" sz="1700" dirty="0"/>
              <a:t> </a:t>
            </a:r>
            <a:r>
              <a:rPr lang="da-DK" sz="1700" dirty="0" err="1"/>
              <a:t>can</a:t>
            </a:r>
            <a:r>
              <a:rPr lang="da-DK" sz="1700" dirty="0"/>
              <a:t> </a:t>
            </a:r>
            <a:r>
              <a:rPr lang="da-DK" sz="1700" dirty="0" err="1"/>
              <a:t>now</a:t>
            </a:r>
            <a:r>
              <a:rPr lang="da-DK" sz="1700" dirty="0"/>
              <a:t> show the </a:t>
            </a:r>
            <a:r>
              <a:rPr lang="da-DK" sz="1700" dirty="0" err="1"/>
              <a:t>results</a:t>
            </a:r>
            <a:endParaRPr lang="da-DK" sz="1700" dirty="0"/>
          </a:p>
          <a:p>
            <a:pPr lvl="1"/>
            <a:r>
              <a:rPr lang="da-DK" sz="1700" dirty="0" err="1"/>
              <a:t>Mean_roc_auc</a:t>
            </a:r>
            <a:r>
              <a:rPr lang="da-DK" sz="1700" dirty="0"/>
              <a:t> </a:t>
            </a:r>
          </a:p>
          <a:p>
            <a:pPr lvl="1"/>
            <a:r>
              <a:rPr lang="da-DK" sz="1700" dirty="0" err="1"/>
              <a:t>Mean_f_meas</a:t>
            </a:r>
            <a:r>
              <a:rPr lang="da-DK" sz="1700" dirty="0"/>
              <a:t> score </a:t>
            </a:r>
          </a:p>
          <a:p>
            <a:pPr lvl="1"/>
            <a:endParaRPr lang="da-DK" sz="1700" dirty="0"/>
          </a:p>
          <a:p>
            <a:r>
              <a:rPr lang="da-DK" sz="1700" dirty="0" err="1"/>
              <a:t>We</a:t>
            </a:r>
            <a:r>
              <a:rPr lang="da-DK" sz="1700" dirty="0"/>
              <a:t> </a:t>
            </a:r>
            <a:r>
              <a:rPr lang="da-DK" sz="1700" dirty="0" err="1"/>
              <a:t>choose</a:t>
            </a:r>
            <a:r>
              <a:rPr lang="da-DK" sz="1700" dirty="0"/>
              <a:t> the </a:t>
            </a:r>
            <a:r>
              <a:rPr lang="da-DK" sz="1700" dirty="0" err="1"/>
              <a:t>Random</a:t>
            </a:r>
            <a:r>
              <a:rPr lang="da-DK" sz="1700" dirty="0"/>
              <a:t> Forest model (TF-IDF </a:t>
            </a:r>
            <a:r>
              <a:rPr lang="da-DK" sz="1700" dirty="0" err="1"/>
              <a:t>weighted</a:t>
            </a:r>
            <a:r>
              <a:rPr lang="da-DK" sz="1700" dirty="0"/>
              <a:t>) and </a:t>
            </a:r>
            <a:r>
              <a:rPr lang="da-DK" sz="1700" dirty="0" err="1"/>
              <a:t>Random</a:t>
            </a:r>
            <a:r>
              <a:rPr lang="da-DK" sz="1700" dirty="0"/>
              <a:t> Forest (Hash </a:t>
            </a:r>
            <a:r>
              <a:rPr lang="da-DK" sz="1700" dirty="0" err="1"/>
              <a:t>embedding</a:t>
            </a:r>
            <a:r>
              <a:rPr lang="da-DK" sz="1700" dirty="0"/>
              <a:t>).</a:t>
            </a:r>
          </a:p>
        </p:txBody>
      </p:sp>
      <p:sp>
        <p:nvSpPr>
          <p:cNvPr id="19" name="Footer Placeholder 5">
            <a:extLst>
              <a:ext uri="{FF2B5EF4-FFF2-40B4-BE49-F238E27FC236}">
                <a16:creationId xmlns:a16="http://schemas.microsoft.com/office/drawing/2014/main" id="{3EFD7EE9-A627-4B20-AAFF-90A138ED00DB}"/>
              </a:ext>
            </a:extLst>
          </p:cNvPr>
          <p:cNvSpPr>
            <a:spLocks noGrp="1"/>
          </p:cNvSpPr>
          <p:nvPr>
            <p:ph type="ftr" sz="quarter" idx="13"/>
          </p:nvPr>
        </p:nvSpPr>
        <p:spPr>
          <a:xfrm>
            <a:off x="432000" y="6439820"/>
            <a:ext cx="5664000" cy="295062"/>
          </a:xfrm>
        </p:spPr>
        <p:txBody>
          <a:bodyPr vert="horz" lIns="0" tIns="0" rIns="0" bIns="0" rtlCol="0" anchor="ctr">
            <a:normAutofit/>
          </a:bodyPr>
          <a:lstStyle/>
          <a:p>
            <a:pPr>
              <a:spcAft>
                <a:spcPts val="600"/>
              </a:spcAft>
            </a:pPr>
            <a:r>
              <a:rPr lang="da-DK" kern="1200">
                <a:latin typeface="+mn-lt"/>
                <a:ea typeface="+mn-ea"/>
                <a:cs typeface="+mn-cs"/>
              </a:rPr>
              <a:t>Tilføj en sidefod</a:t>
            </a:r>
          </a:p>
        </p:txBody>
      </p:sp>
      <p:sp>
        <p:nvSpPr>
          <p:cNvPr id="6" name="Pladsholder til slidenummer 5">
            <a:extLst>
              <a:ext uri="{FF2B5EF4-FFF2-40B4-BE49-F238E27FC236}">
                <a16:creationId xmlns:a16="http://schemas.microsoft.com/office/drawing/2014/main" id="{4D40A81D-1CDB-40D6-9EAF-16D65DFC032C}"/>
              </a:ext>
            </a:extLst>
          </p:cNvPr>
          <p:cNvSpPr>
            <a:spLocks noGrp="1"/>
          </p:cNvSpPr>
          <p:nvPr>
            <p:ph type="sldNum" sz="quarter" idx="33"/>
          </p:nvPr>
        </p:nvSpPr>
        <p:spPr>
          <a:xfrm>
            <a:off x="11760000" y="6371351"/>
            <a:ext cx="432000" cy="432000"/>
          </a:xfrm>
        </p:spPr>
        <p:txBody>
          <a:bodyPr vert="horz" lIns="0" tIns="0" rIns="0" bIns="0" rtlCol="0" anchor="ctr">
            <a:normAutofit/>
          </a:bodyPr>
          <a:lstStyle/>
          <a:p>
            <a:pPr>
              <a:spcAft>
                <a:spcPts val="600"/>
              </a:spcAft>
            </a:pPr>
            <a:fld id="{7D821011-DD97-40DE-9870-3870B0BF8BC7}" type="slidenum">
              <a:rPr lang="da-DK" smtClean="0"/>
              <a:pPr>
                <a:spcAft>
                  <a:spcPts val="600"/>
                </a:spcAft>
              </a:pPr>
              <a:t>13</a:t>
            </a:fld>
            <a:endParaRPr lang="da-DK"/>
          </a:p>
        </p:txBody>
      </p:sp>
      <p:pic>
        <p:nvPicPr>
          <p:cNvPr id="7" name="Billede 6">
            <a:extLst>
              <a:ext uri="{FF2B5EF4-FFF2-40B4-BE49-F238E27FC236}">
                <a16:creationId xmlns:a16="http://schemas.microsoft.com/office/drawing/2014/main" id="{52684BBC-DBAB-8340-A441-A333CB8EC1F6}"/>
              </a:ext>
            </a:extLst>
          </p:cNvPr>
          <p:cNvPicPr>
            <a:picLocks noChangeAspect="1"/>
          </p:cNvPicPr>
          <p:nvPr/>
        </p:nvPicPr>
        <p:blipFill>
          <a:blip r:embed="rId4"/>
          <a:stretch>
            <a:fillRect/>
          </a:stretch>
        </p:blipFill>
        <p:spPr>
          <a:xfrm>
            <a:off x="336000" y="1753210"/>
            <a:ext cx="5664000" cy="3972949"/>
          </a:xfrm>
          <a:prstGeom prst="rect">
            <a:avLst/>
          </a:prstGeom>
        </p:spPr>
      </p:pic>
    </p:spTree>
    <p:extLst>
      <p:ext uri="{BB962C8B-B14F-4D97-AF65-F5344CB8AC3E}">
        <p14:creationId xmlns:p14="http://schemas.microsoft.com/office/powerpoint/2010/main" val="224520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437C3E-55EA-4B62-88C1-62D1C8064BB9}"/>
              </a:ext>
            </a:extLst>
          </p:cNvPr>
          <p:cNvSpPr>
            <a:spLocks noGrp="1"/>
          </p:cNvSpPr>
          <p:nvPr>
            <p:ph type="title"/>
          </p:nvPr>
        </p:nvSpPr>
        <p:spPr/>
        <p:txBody>
          <a:bodyPr/>
          <a:lstStyle/>
          <a:p>
            <a:r>
              <a:rPr lang="da-DK" dirty="0" err="1"/>
              <a:t>Results</a:t>
            </a:r>
            <a:endParaRPr lang="da-DK" dirty="0"/>
          </a:p>
        </p:txBody>
      </p:sp>
      <p:sp>
        <p:nvSpPr>
          <p:cNvPr id="3" name="Pladsholder til tekst 2">
            <a:extLst>
              <a:ext uri="{FF2B5EF4-FFF2-40B4-BE49-F238E27FC236}">
                <a16:creationId xmlns:a16="http://schemas.microsoft.com/office/drawing/2014/main" id="{12A46EFF-A32B-4BF5-8380-E452956B1E90}"/>
              </a:ext>
            </a:extLst>
          </p:cNvPr>
          <p:cNvSpPr>
            <a:spLocks noGrp="1"/>
          </p:cNvSpPr>
          <p:nvPr>
            <p:ph type="body" sz="quarter" idx="32"/>
          </p:nvPr>
        </p:nvSpPr>
        <p:spPr/>
        <p:txBody>
          <a:bodyPr/>
          <a:lstStyle/>
          <a:p>
            <a:r>
              <a:rPr lang="da-DK" dirty="0" err="1"/>
              <a:t>Random</a:t>
            </a:r>
            <a:r>
              <a:rPr lang="da-DK" dirty="0"/>
              <a:t> </a:t>
            </a:r>
            <a:r>
              <a:rPr lang="da-DK" dirty="0" err="1"/>
              <a:t>forest</a:t>
            </a:r>
            <a:r>
              <a:rPr lang="da-DK" dirty="0"/>
              <a:t> model (TF-IDF) on re-</a:t>
            </a:r>
            <a:r>
              <a:rPr lang="da-DK" dirty="0" err="1"/>
              <a:t>sampled</a:t>
            </a:r>
            <a:r>
              <a:rPr lang="da-DK" dirty="0"/>
              <a:t> data. </a:t>
            </a:r>
          </a:p>
        </p:txBody>
      </p:sp>
      <p:sp>
        <p:nvSpPr>
          <p:cNvPr id="6" name="Pladsholder til sidefod 5">
            <a:extLst>
              <a:ext uri="{FF2B5EF4-FFF2-40B4-BE49-F238E27FC236}">
                <a16:creationId xmlns:a16="http://schemas.microsoft.com/office/drawing/2014/main" id="{8147464A-B969-4D0E-929B-10EF439D5162}"/>
              </a:ext>
            </a:extLst>
          </p:cNvPr>
          <p:cNvSpPr>
            <a:spLocks noGrp="1"/>
          </p:cNvSpPr>
          <p:nvPr>
            <p:ph type="ftr" sz="quarter" idx="13"/>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9327C4A5-BE2A-4926-8638-8FCC2C29A98C}"/>
              </a:ext>
            </a:extLst>
          </p:cNvPr>
          <p:cNvSpPr>
            <a:spLocks noGrp="1"/>
          </p:cNvSpPr>
          <p:nvPr>
            <p:ph type="sldNum" sz="quarter" idx="33"/>
          </p:nvPr>
        </p:nvSpPr>
        <p:spPr/>
        <p:txBody>
          <a:bodyPr/>
          <a:lstStyle/>
          <a:p>
            <a:pPr rtl="0"/>
            <a:fld id="{19B51A1E-902D-48AF-9020-955120F399B6}" type="slidenum">
              <a:rPr lang="da-DK" noProof="0" smtClean="0"/>
              <a:pPr rtl="0"/>
              <a:t>14</a:t>
            </a:fld>
            <a:endParaRPr lang="da-DK" noProof="0"/>
          </a:p>
        </p:txBody>
      </p:sp>
      <p:pic>
        <p:nvPicPr>
          <p:cNvPr id="9" name="Billede 8">
            <a:extLst>
              <a:ext uri="{FF2B5EF4-FFF2-40B4-BE49-F238E27FC236}">
                <a16:creationId xmlns:a16="http://schemas.microsoft.com/office/drawing/2014/main" id="{B59834B3-B9D5-5A4B-800F-99D652A2B7C4}"/>
              </a:ext>
            </a:extLst>
          </p:cNvPr>
          <p:cNvPicPr>
            <a:picLocks noChangeAspect="1"/>
          </p:cNvPicPr>
          <p:nvPr/>
        </p:nvPicPr>
        <p:blipFill>
          <a:blip r:embed="rId3"/>
          <a:stretch>
            <a:fillRect/>
          </a:stretch>
        </p:blipFill>
        <p:spPr>
          <a:xfrm>
            <a:off x="6587423" y="1502229"/>
            <a:ext cx="4458597" cy="4230893"/>
          </a:xfrm>
          <a:prstGeom prst="rect">
            <a:avLst/>
          </a:prstGeom>
        </p:spPr>
      </p:pic>
      <p:pic>
        <p:nvPicPr>
          <p:cNvPr id="5" name="Billede 4">
            <a:extLst>
              <a:ext uri="{FF2B5EF4-FFF2-40B4-BE49-F238E27FC236}">
                <a16:creationId xmlns:a16="http://schemas.microsoft.com/office/drawing/2014/main" id="{2900DC40-BE33-E643-9085-9C6A4A136E61}"/>
              </a:ext>
            </a:extLst>
          </p:cNvPr>
          <p:cNvPicPr>
            <a:picLocks noChangeAspect="1"/>
          </p:cNvPicPr>
          <p:nvPr/>
        </p:nvPicPr>
        <p:blipFill>
          <a:blip r:embed="rId4"/>
          <a:stretch>
            <a:fillRect/>
          </a:stretch>
        </p:blipFill>
        <p:spPr>
          <a:xfrm>
            <a:off x="5774995" y="1552581"/>
            <a:ext cx="5865088" cy="3974510"/>
          </a:xfrm>
          <a:prstGeom prst="rect">
            <a:avLst/>
          </a:prstGeom>
        </p:spPr>
      </p:pic>
      <p:pic>
        <p:nvPicPr>
          <p:cNvPr id="12" name="Billede 11" descr="Et billede, der indeholder bord&#10;&#10;Automatisk genereret beskrivelse">
            <a:extLst>
              <a:ext uri="{FF2B5EF4-FFF2-40B4-BE49-F238E27FC236}">
                <a16:creationId xmlns:a16="http://schemas.microsoft.com/office/drawing/2014/main" id="{43CBABEE-8E02-2140-84E9-C784213FEDA1}"/>
              </a:ext>
            </a:extLst>
          </p:cNvPr>
          <p:cNvPicPr>
            <a:picLocks noChangeAspect="1"/>
          </p:cNvPicPr>
          <p:nvPr/>
        </p:nvPicPr>
        <p:blipFill>
          <a:blip r:embed="rId5"/>
          <a:stretch>
            <a:fillRect/>
          </a:stretch>
        </p:blipFill>
        <p:spPr>
          <a:xfrm>
            <a:off x="264832" y="2315265"/>
            <a:ext cx="5361295" cy="2100821"/>
          </a:xfrm>
          <a:prstGeom prst="rect">
            <a:avLst/>
          </a:prstGeom>
        </p:spPr>
      </p:pic>
    </p:spTree>
    <p:extLst>
      <p:ext uri="{BB962C8B-B14F-4D97-AF65-F5344CB8AC3E}">
        <p14:creationId xmlns:p14="http://schemas.microsoft.com/office/powerpoint/2010/main" val="58295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4F774F-4EFF-4F0A-BA04-386EC9E559EE}"/>
              </a:ext>
            </a:extLst>
          </p:cNvPr>
          <p:cNvSpPr>
            <a:spLocks noGrp="1"/>
          </p:cNvSpPr>
          <p:nvPr>
            <p:ph type="title"/>
          </p:nvPr>
        </p:nvSpPr>
        <p:spPr/>
        <p:txBody>
          <a:bodyPr/>
          <a:lstStyle/>
          <a:p>
            <a:r>
              <a:rPr lang="da-DK" dirty="0" err="1"/>
              <a:t>Results</a:t>
            </a:r>
            <a:endParaRPr lang="da-DK" dirty="0"/>
          </a:p>
        </p:txBody>
      </p:sp>
      <p:sp>
        <p:nvSpPr>
          <p:cNvPr id="3" name="Pladsholder til tekst 2">
            <a:extLst>
              <a:ext uri="{FF2B5EF4-FFF2-40B4-BE49-F238E27FC236}">
                <a16:creationId xmlns:a16="http://schemas.microsoft.com/office/drawing/2014/main" id="{DA649CC9-A78E-48D6-BCAB-2710625A701C}"/>
              </a:ext>
            </a:extLst>
          </p:cNvPr>
          <p:cNvSpPr>
            <a:spLocks noGrp="1"/>
          </p:cNvSpPr>
          <p:nvPr>
            <p:ph type="body" sz="quarter" idx="32"/>
          </p:nvPr>
        </p:nvSpPr>
        <p:spPr/>
        <p:txBody>
          <a:bodyPr/>
          <a:lstStyle/>
          <a:p>
            <a:r>
              <a:rPr lang="da-DK" dirty="0" err="1"/>
              <a:t>Random</a:t>
            </a:r>
            <a:r>
              <a:rPr lang="da-DK" dirty="0"/>
              <a:t> </a:t>
            </a:r>
            <a:r>
              <a:rPr lang="da-DK" dirty="0" err="1"/>
              <a:t>forest</a:t>
            </a:r>
            <a:r>
              <a:rPr lang="da-DK" dirty="0"/>
              <a:t> model (TF-IDF) on test data. </a:t>
            </a:r>
          </a:p>
        </p:txBody>
      </p:sp>
      <p:sp>
        <p:nvSpPr>
          <p:cNvPr id="6" name="Pladsholder til sidefod 5">
            <a:extLst>
              <a:ext uri="{FF2B5EF4-FFF2-40B4-BE49-F238E27FC236}">
                <a16:creationId xmlns:a16="http://schemas.microsoft.com/office/drawing/2014/main" id="{4AE5DC6B-193B-4B07-8DE7-279DD3663CA4}"/>
              </a:ext>
            </a:extLst>
          </p:cNvPr>
          <p:cNvSpPr>
            <a:spLocks noGrp="1"/>
          </p:cNvSpPr>
          <p:nvPr>
            <p:ph type="ftr" sz="quarter" idx="13"/>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95E6E499-FA30-4FDC-9507-698E6A5AC270}"/>
              </a:ext>
            </a:extLst>
          </p:cNvPr>
          <p:cNvSpPr>
            <a:spLocks noGrp="1"/>
          </p:cNvSpPr>
          <p:nvPr>
            <p:ph type="sldNum" sz="quarter" idx="33"/>
          </p:nvPr>
        </p:nvSpPr>
        <p:spPr/>
        <p:txBody>
          <a:bodyPr/>
          <a:lstStyle/>
          <a:p>
            <a:pPr rtl="0"/>
            <a:fld id="{19B51A1E-902D-48AF-9020-955120F399B6}" type="slidenum">
              <a:rPr lang="da-DK" noProof="0" smtClean="0"/>
              <a:pPr rtl="0"/>
              <a:t>15</a:t>
            </a:fld>
            <a:endParaRPr lang="da-DK" noProof="0"/>
          </a:p>
        </p:txBody>
      </p:sp>
      <p:pic>
        <p:nvPicPr>
          <p:cNvPr id="5" name="Billede 4" descr="Et billede, der indeholder bord&#10;&#10;Automatisk genereret beskrivelse">
            <a:extLst>
              <a:ext uri="{FF2B5EF4-FFF2-40B4-BE49-F238E27FC236}">
                <a16:creationId xmlns:a16="http://schemas.microsoft.com/office/drawing/2014/main" id="{1E1EEEE1-0B52-5744-8901-B1FFD14CCB27}"/>
              </a:ext>
            </a:extLst>
          </p:cNvPr>
          <p:cNvPicPr>
            <a:picLocks noChangeAspect="1"/>
          </p:cNvPicPr>
          <p:nvPr/>
        </p:nvPicPr>
        <p:blipFill>
          <a:blip r:embed="rId3"/>
          <a:stretch>
            <a:fillRect/>
          </a:stretch>
        </p:blipFill>
        <p:spPr>
          <a:xfrm>
            <a:off x="227897" y="2421629"/>
            <a:ext cx="5277286" cy="2178080"/>
          </a:xfrm>
          <a:prstGeom prst="rect">
            <a:avLst/>
          </a:prstGeom>
        </p:spPr>
      </p:pic>
      <p:pic>
        <p:nvPicPr>
          <p:cNvPr id="12" name="Billede 11">
            <a:extLst>
              <a:ext uri="{FF2B5EF4-FFF2-40B4-BE49-F238E27FC236}">
                <a16:creationId xmlns:a16="http://schemas.microsoft.com/office/drawing/2014/main" id="{2C88B7EB-6760-A64A-99AC-6C8ECFF988DA}"/>
              </a:ext>
            </a:extLst>
          </p:cNvPr>
          <p:cNvPicPr>
            <a:picLocks noChangeAspect="1"/>
          </p:cNvPicPr>
          <p:nvPr/>
        </p:nvPicPr>
        <p:blipFill>
          <a:blip r:embed="rId4"/>
          <a:stretch>
            <a:fillRect/>
          </a:stretch>
        </p:blipFill>
        <p:spPr>
          <a:xfrm>
            <a:off x="6827537" y="1512000"/>
            <a:ext cx="4493628" cy="4196469"/>
          </a:xfrm>
          <a:prstGeom prst="rect">
            <a:avLst/>
          </a:prstGeom>
        </p:spPr>
      </p:pic>
      <p:pic>
        <p:nvPicPr>
          <p:cNvPr id="18" name="Billede 17">
            <a:extLst>
              <a:ext uri="{FF2B5EF4-FFF2-40B4-BE49-F238E27FC236}">
                <a16:creationId xmlns:a16="http://schemas.microsoft.com/office/drawing/2014/main" id="{2484249B-CAC2-444E-B3D7-16F4AF3EE6E2}"/>
              </a:ext>
            </a:extLst>
          </p:cNvPr>
          <p:cNvPicPr>
            <a:picLocks noChangeAspect="1"/>
          </p:cNvPicPr>
          <p:nvPr/>
        </p:nvPicPr>
        <p:blipFill>
          <a:blip r:embed="rId5"/>
          <a:stretch>
            <a:fillRect/>
          </a:stretch>
        </p:blipFill>
        <p:spPr>
          <a:xfrm>
            <a:off x="5505183" y="1383180"/>
            <a:ext cx="6232425" cy="4254977"/>
          </a:xfrm>
          <a:prstGeom prst="rect">
            <a:avLst/>
          </a:prstGeom>
        </p:spPr>
      </p:pic>
    </p:spTree>
    <p:extLst>
      <p:ext uri="{BB962C8B-B14F-4D97-AF65-F5344CB8AC3E}">
        <p14:creationId xmlns:p14="http://schemas.microsoft.com/office/powerpoint/2010/main" val="92928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A3C88-BDCA-4AD4-99E8-C744CEF9CC1E}"/>
              </a:ext>
            </a:extLst>
          </p:cNvPr>
          <p:cNvSpPr>
            <a:spLocks noGrp="1"/>
          </p:cNvSpPr>
          <p:nvPr>
            <p:ph type="title"/>
          </p:nvPr>
        </p:nvSpPr>
        <p:spPr/>
        <p:txBody>
          <a:bodyPr/>
          <a:lstStyle/>
          <a:p>
            <a:r>
              <a:rPr lang="da-DK" dirty="0"/>
              <a:t>Neural </a:t>
            </a:r>
            <a:r>
              <a:rPr lang="da-DK" dirty="0" err="1"/>
              <a:t>networks</a:t>
            </a:r>
            <a:endParaRPr lang="da-DK" dirty="0"/>
          </a:p>
        </p:txBody>
      </p:sp>
      <p:sp>
        <p:nvSpPr>
          <p:cNvPr id="3" name="Pladsholder til tekst 2">
            <a:extLst>
              <a:ext uri="{FF2B5EF4-FFF2-40B4-BE49-F238E27FC236}">
                <a16:creationId xmlns:a16="http://schemas.microsoft.com/office/drawing/2014/main" id="{FCEA1C29-3055-48ED-9FBF-FF268F5CA7A5}"/>
              </a:ext>
            </a:extLst>
          </p:cNvPr>
          <p:cNvSpPr>
            <a:spLocks noGrp="1"/>
          </p:cNvSpPr>
          <p:nvPr>
            <p:ph type="body" sz="quarter" idx="32"/>
          </p:nvPr>
        </p:nvSpPr>
        <p:spPr/>
        <p:txBody>
          <a:bodyPr/>
          <a:lstStyle/>
          <a:p>
            <a:r>
              <a:rPr lang="da-DK" sz="1600" dirty="0">
                <a:latin typeface="urw-din"/>
              </a:rPr>
              <a:t>ANN - </a:t>
            </a:r>
            <a:r>
              <a:rPr lang="en-US" sz="1600" b="0" i="0" dirty="0">
                <a:solidFill>
                  <a:srgbClr val="273239"/>
                </a:solidFill>
                <a:effectLst/>
                <a:latin typeface="urw-din"/>
              </a:rPr>
              <a:t>ANN is known as a Feed-Forward Neural network because inputs are processed only in the forward direction</a:t>
            </a:r>
            <a:endParaRPr lang="da-DK" sz="1600" dirty="0">
              <a:latin typeface="urw-din"/>
            </a:endParaRPr>
          </a:p>
        </p:txBody>
      </p:sp>
      <p:sp>
        <p:nvSpPr>
          <p:cNvPr id="8" name="Pladsholder til sidefod 7">
            <a:extLst>
              <a:ext uri="{FF2B5EF4-FFF2-40B4-BE49-F238E27FC236}">
                <a16:creationId xmlns:a16="http://schemas.microsoft.com/office/drawing/2014/main" id="{6175D0CE-2C03-4E94-82FF-1B5F14B2A188}"/>
              </a:ext>
            </a:extLst>
          </p:cNvPr>
          <p:cNvSpPr>
            <a:spLocks noGrp="1"/>
          </p:cNvSpPr>
          <p:nvPr>
            <p:ph type="ftr" sz="quarter" idx="14"/>
          </p:nvPr>
        </p:nvSpPr>
        <p:spPr/>
        <p:txBody>
          <a:bodyPr/>
          <a:lstStyle/>
          <a:p>
            <a:pPr rtl="0"/>
            <a:r>
              <a:rPr lang="da-DK" noProof="0"/>
              <a:t>Tilføj en sidefod</a:t>
            </a:r>
          </a:p>
        </p:txBody>
      </p:sp>
      <p:sp>
        <p:nvSpPr>
          <p:cNvPr id="9" name="Pladsholder til slidenummer 8">
            <a:extLst>
              <a:ext uri="{FF2B5EF4-FFF2-40B4-BE49-F238E27FC236}">
                <a16:creationId xmlns:a16="http://schemas.microsoft.com/office/drawing/2014/main" id="{0D932B79-F95C-46B2-B1FB-70BFD2B785D0}"/>
              </a:ext>
            </a:extLst>
          </p:cNvPr>
          <p:cNvSpPr>
            <a:spLocks noGrp="1"/>
          </p:cNvSpPr>
          <p:nvPr>
            <p:ph type="sldNum" sz="quarter" idx="33"/>
          </p:nvPr>
        </p:nvSpPr>
        <p:spPr/>
        <p:txBody>
          <a:bodyPr/>
          <a:lstStyle/>
          <a:p>
            <a:pPr rtl="0"/>
            <a:fld id="{19B51A1E-902D-48AF-9020-955120F399B6}" type="slidenum">
              <a:rPr lang="da-DK" noProof="0" smtClean="0"/>
              <a:pPr rtl="0"/>
              <a:t>16</a:t>
            </a:fld>
            <a:endParaRPr lang="da-DK" noProof="0"/>
          </a:p>
        </p:txBody>
      </p:sp>
      <p:pic>
        <p:nvPicPr>
          <p:cNvPr id="11" name="Billede 10" descr="Et billede, der indeholder bord&#10;&#10;Automatisk genereret beskrivelse">
            <a:extLst>
              <a:ext uri="{FF2B5EF4-FFF2-40B4-BE49-F238E27FC236}">
                <a16:creationId xmlns:a16="http://schemas.microsoft.com/office/drawing/2014/main" id="{22054885-E7E6-40AC-99DA-02D997891D13}"/>
              </a:ext>
            </a:extLst>
          </p:cNvPr>
          <p:cNvPicPr>
            <a:picLocks noChangeAspect="1"/>
          </p:cNvPicPr>
          <p:nvPr/>
        </p:nvPicPr>
        <p:blipFill>
          <a:blip r:embed="rId2"/>
          <a:stretch>
            <a:fillRect/>
          </a:stretch>
        </p:blipFill>
        <p:spPr>
          <a:xfrm>
            <a:off x="431800" y="1531854"/>
            <a:ext cx="5601482" cy="2372056"/>
          </a:xfrm>
          <a:prstGeom prst="rect">
            <a:avLst/>
          </a:prstGeom>
        </p:spPr>
      </p:pic>
      <p:pic>
        <p:nvPicPr>
          <p:cNvPr id="13" name="Billede 12">
            <a:extLst>
              <a:ext uri="{FF2B5EF4-FFF2-40B4-BE49-F238E27FC236}">
                <a16:creationId xmlns:a16="http://schemas.microsoft.com/office/drawing/2014/main" id="{F3A589CE-AC08-4640-98CA-B215DA6E0D21}"/>
              </a:ext>
            </a:extLst>
          </p:cNvPr>
          <p:cNvPicPr>
            <a:picLocks noChangeAspect="1"/>
          </p:cNvPicPr>
          <p:nvPr/>
        </p:nvPicPr>
        <p:blipFill>
          <a:blip r:embed="rId3"/>
          <a:stretch>
            <a:fillRect/>
          </a:stretch>
        </p:blipFill>
        <p:spPr>
          <a:xfrm>
            <a:off x="6361886" y="1289828"/>
            <a:ext cx="5830114" cy="4220164"/>
          </a:xfrm>
          <a:prstGeom prst="rect">
            <a:avLst/>
          </a:prstGeom>
        </p:spPr>
      </p:pic>
      <p:pic>
        <p:nvPicPr>
          <p:cNvPr id="15" name="Billede 14">
            <a:extLst>
              <a:ext uri="{FF2B5EF4-FFF2-40B4-BE49-F238E27FC236}">
                <a16:creationId xmlns:a16="http://schemas.microsoft.com/office/drawing/2014/main" id="{48ED0201-2319-4FAA-992B-CE277E89B8EF}"/>
              </a:ext>
            </a:extLst>
          </p:cNvPr>
          <p:cNvPicPr>
            <a:picLocks noChangeAspect="1"/>
          </p:cNvPicPr>
          <p:nvPr/>
        </p:nvPicPr>
        <p:blipFill>
          <a:blip r:embed="rId4"/>
          <a:stretch>
            <a:fillRect/>
          </a:stretch>
        </p:blipFill>
        <p:spPr>
          <a:xfrm>
            <a:off x="2329270" y="4868164"/>
            <a:ext cx="3004795" cy="806164"/>
          </a:xfrm>
          <a:prstGeom prst="rect">
            <a:avLst/>
          </a:prstGeom>
        </p:spPr>
      </p:pic>
    </p:spTree>
    <p:extLst>
      <p:ext uri="{BB962C8B-B14F-4D97-AF65-F5344CB8AC3E}">
        <p14:creationId xmlns:p14="http://schemas.microsoft.com/office/powerpoint/2010/main" val="354391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A3C88-BDCA-4AD4-99E8-C744CEF9CC1E}"/>
              </a:ext>
            </a:extLst>
          </p:cNvPr>
          <p:cNvSpPr>
            <a:spLocks noGrp="1"/>
          </p:cNvSpPr>
          <p:nvPr>
            <p:ph type="title"/>
          </p:nvPr>
        </p:nvSpPr>
        <p:spPr/>
        <p:txBody>
          <a:bodyPr/>
          <a:lstStyle/>
          <a:p>
            <a:r>
              <a:rPr lang="da-DK" dirty="0"/>
              <a:t>Neural </a:t>
            </a:r>
            <a:r>
              <a:rPr lang="da-DK" dirty="0" err="1"/>
              <a:t>networks</a:t>
            </a:r>
            <a:endParaRPr lang="da-DK" dirty="0"/>
          </a:p>
        </p:txBody>
      </p:sp>
      <p:sp>
        <p:nvSpPr>
          <p:cNvPr id="3" name="Pladsholder til tekst 2">
            <a:extLst>
              <a:ext uri="{FF2B5EF4-FFF2-40B4-BE49-F238E27FC236}">
                <a16:creationId xmlns:a16="http://schemas.microsoft.com/office/drawing/2014/main" id="{FCEA1C29-3055-48ED-9FBF-FF268F5CA7A5}"/>
              </a:ext>
            </a:extLst>
          </p:cNvPr>
          <p:cNvSpPr>
            <a:spLocks noGrp="1"/>
          </p:cNvSpPr>
          <p:nvPr>
            <p:ph type="body" sz="quarter" idx="32"/>
          </p:nvPr>
        </p:nvSpPr>
        <p:spPr/>
        <p:txBody>
          <a:bodyPr/>
          <a:lstStyle/>
          <a:p>
            <a:r>
              <a:rPr lang="da-DK" dirty="0"/>
              <a:t>ANN - </a:t>
            </a:r>
            <a:r>
              <a:rPr lang="da-DK" dirty="0" err="1"/>
              <a:t>tuned</a:t>
            </a:r>
            <a:endParaRPr lang="da-DK" dirty="0"/>
          </a:p>
        </p:txBody>
      </p:sp>
      <p:sp>
        <p:nvSpPr>
          <p:cNvPr id="8" name="Pladsholder til sidefod 7">
            <a:extLst>
              <a:ext uri="{FF2B5EF4-FFF2-40B4-BE49-F238E27FC236}">
                <a16:creationId xmlns:a16="http://schemas.microsoft.com/office/drawing/2014/main" id="{6175D0CE-2C03-4E94-82FF-1B5F14B2A188}"/>
              </a:ext>
            </a:extLst>
          </p:cNvPr>
          <p:cNvSpPr>
            <a:spLocks noGrp="1"/>
          </p:cNvSpPr>
          <p:nvPr>
            <p:ph type="ftr" sz="quarter" idx="14"/>
          </p:nvPr>
        </p:nvSpPr>
        <p:spPr/>
        <p:txBody>
          <a:bodyPr/>
          <a:lstStyle/>
          <a:p>
            <a:pPr rtl="0"/>
            <a:r>
              <a:rPr lang="da-DK" noProof="0"/>
              <a:t>Tilføj en sidefod</a:t>
            </a:r>
          </a:p>
        </p:txBody>
      </p:sp>
      <p:sp>
        <p:nvSpPr>
          <p:cNvPr id="9" name="Pladsholder til slidenummer 8">
            <a:extLst>
              <a:ext uri="{FF2B5EF4-FFF2-40B4-BE49-F238E27FC236}">
                <a16:creationId xmlns:a16="http://schemas.microsoft.com/office/drawing/2014/main" id="{0D932B79-F95C-46B2-B1FB-70BFD2B785D0}"/>
              </a:ext>
            </a:extLst>
          </p:cNvPr>
          <p:cNvSpPr>
            <a:spLocks noGrp="1"/>
          </p:cNvSpPr>
          <p:nvPr>
            <p:ph type="sldNum" sz="quarter" idx="33"/>
          </p:nvPr>
        </p:nvSpPr>
        <p:spPr/>
        <p:txBody>
          <a:bodyPr/>
          <a:lstStyle/>
          <a:p>
            <a:pPr rtl="0"/>
            <a:fld id="{19B51A1E-902D-48AF-9020-955120F399B6}" type="slidenum">
              <a:rPr lang="da-DK" noProof="0" smtClean="0"/>
              <a:pPr rtl="0"/>
              <a:t>17</a:t>
            </a:fld>
            <a:endParaRPr lang="da-DK" noProof="0"/>
          </a:p>
        </p:txBody>
      </p:sp>
      <p:pic>
        <p:nvPicPr>
          <p:cNvPr id="6" name="Billede 5" descr="Et billede, der indeholder bord&#10;&#10;Automatisk genereret beskrivelse">
            <a:extLst>
              <a:ext uri="{FF2B5EF4-FFF2-40B4-BE49-F238E27FC236}">
                <a16:creationId xmlns:a16="http://schemas.microsoft.com/office/drawing/2014/main" id="{188A03CD-7D50-4CDC-926A-CACFDE69B691}"/>
              </a:ext>
            </a:extLst>
          </p:cNvPr>
          <p:cNvPicPr>
            <a:picLocks noChangeAspect="1"/>
          </p:cNvPicPr>
          <p:nvPr/>
        </p:nvPicPr>
        <p:blipFill>
          <a:blip r:embed="rId2"/>
          <a:stretch>
            <a:fillRect/>
          </a:stretch>
        </p:blipFill>
        <p:spPr>
          <a:xfrm>
            <a:off x="370676" y="1456185"/>
            <a:ext cx="5725324" cy="2819794"/>
          </a:xfrm>
          <a:prstGeom prst="rect">
            <a:avLst/>
          </a:prstGeom>
        </p:spPr>
      </p:pic>
      <p:pic>
        <p:nvPicPr>
          <p:cNvPr id="10" name="Billede 9">
            <a:extLst>
              <a:ext uri="{FF2B5EF4-FFF2-40B4-BE49-F238E27FC236}">
                <a16:creationId xmlns:a16="http://schemas.microsoft.com/office/drawing/2014/main" id="{D93EC641-5BD0-4805-A648-5F0A06C16614}"/>
              </a:ext>
            </a:extLst>
          </p:cNvPr>
          <p:cNvPicPr>
            <a:picLocks noChangeAspect="1"/>
          </p:cNvPicPr>
          <p:nvPr/>
        </p:nvPicPr>
        <p:blipFill>
          <a:blip r:embed="rId3"/>
          <a:stretch>
            <a:fillRect/>
          </a:stretch>
        </p:blipFill>
        <p:spPr>
          <a:xfrm>
            <a:off x="6301989" y="648000"/>
            <a:ext cx="5801535" cy="4344006"/>
          </a:xfrm>
          <a:prstGeom prst="rect">
            <a:avLst/>
          </a:prstGeom>
        </p:spPr>
      </p:pic>
      <p:pic>
        <p:nvPicPr>
          <p:cNvPr id="14" name="Billede 13">
            <a:extLst>
              <a:ext uri="{FF2B5EF4-FFF2-40B4-BE49-F238E27FC236}">
                <a16:creationId xmlns:a16="http://schemas.microsoft.com/office/drawing/2014/main" id="{BCC9FBA7-CA8E-4F3E-B8EB-6B959454E1E4}"/>
              </a:ext>
            </a:extLst>
          </p:cNvPr>
          <p:cNvPicPr>
            <a:picLocks noChangeAspect="1"/>
          </p:cNvPicPr>
          <p:nvPr/>
        </p:nvPicPr>
        <p:blipFill>
          <a:blip r:embed="rId4"/>
          <a:stretch>
            <a:fillRect/>
          </a:stretch>
        </p:blipFill>
        <p:spPr>
          <a:xfrm>
            <a:off x="2420385" y="4992006"/>
            <a:ext cx="3060074" cy="637516"/>
          </a:xfrm>
          <a:prstGeom prst="rect">
            <a:avLst/>
          </a:prstGeom>
        </p:spPr>
      </p:pic>
    </p:spTree>
    <p:extLst>
      <p:ext uri="{BB962C8B-B14F-4D97-AF65-F5344CB8AC3E}">
        <p14:creationId xmlns:p14="http://schemas.microsoft.com/office/powerpoint/2010/main" val="292356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A3C88-BDCA-4AD4-99E8-C744CEF9CC1E}"/>
              </a:ext>
            </a:extLst>
          </p:cNvPr>
          <p:cNvSpPr>
            <a:spLocks noGrp="1"/>
          </p:cNvSpPr>
          <p:nvPr>
            <p:ph type="title"/>
          </p:nvPr>
        </p:nvSpPr>
        <p:spPr/>
        <p:txBody>
          <a:bodyPr/>
          <a:lstStyle/>
          <a:p>
            <a:r>
              <a:rPr lang="da-DK" dirty="0"/>
              <a:t>Neural </a:t>
            </a:r>
            <a:r>
              <a:rPr lang="da-DK" dirty="0" err="1"/>
              <a:t>networks</a:t>
            </a:r>
            <a:endParaRPr lang="da-DK" dirty="0"/>
          </a:p>
        </p:txBody>
      </p:sp>
      <p:sp>
        <p:nvSpPr>
          <p:cNvPr id="3" name="Pladsholder til tekst 2">
            <a:extLst>
              <a:ext uri="{FF2B5EF4-FFF2-40B4-BE49-F238E27FC236}">
                <a16:creationId xmlns:a16="http://schemas.microsoft.com/office/drawing/2014/main" id="{FCEA1C29-3055-48ED-9FBF-FF268F5CA7A5}"/>
              </a:ext>
            </a:extLst>
          </p:cNvPr>
          <p:cNvSpPr>
            <a:spLocks noGrp="1"/>
          </p:cNvSpPr>
          <p:nvPr>
            <p:ph type="body" sz="quarter" idx="32"/>
          </p:nvPr>
        </p:nvSpPr>
        <p:spPr/>
        <p:txBody>
          <a:bodyPr/>
          <a:lstStyle/>
          <a:p>
            <a:r>
              <a:rPr lang="da-DK" sz="1600" dirty="0"/>
              <a:t>RNN - </a:t>
            </a:r>
            <a:r>
              <a:rPr lang="en-US" sz="1600" b="0" i="0" dirty="0">
                <a:solidFill>
                  <a:srgbClr val="273239"/>
                </a:solidFill>
                <a:effectLst/>
                <a:latin typeface="urw-din"/>
              </a:rPr>
              <a:t>They save the output of processing nodes and feed the result back into the model (they did not pass the information in one direction only). This is how the model is said to learn to predict the outcome of a layer.</a:t>
            </a:r>
            <a:endParaRPr lang="da-DK" sz="1600" dirty="0"/>
          </a:p>
        </p:txBody>
      </p:sp>
      <p:sp>
        <p:nvSpPr>
          <p:cNvPr id="8" name="Pladsholder til sidefod 7">
            <a:extLst>
              <a:ext uri="{FF2B5EF4-FFF2-40B4-BE49-F238E27FC236}">
                <a16:creationId xmlns:a16="http://schemas.microsoft.com/office/drawing/2014/main" id="{6175D0CE-2C03-4E94-82FF-1B5F14B2A188}"/>
              </a:ext>
            </a:extLst>
          </p:cNvPr>
          <p:cNvSpPr>
            <a:spLocks noGrp="1"/>
          </p:cNvSpPr>
          <p:nvPr>
            <p:ph type="ftr" sz="quarter" idx="14"/>
          </p:nvPr>
        </p:nvSpPr>
        <p:spPr/>
        <p:txBody>
          <a:bodyPr/>
          <a:lstStyle/>
          <a:p>
            <a:pPr rtl="0"/>
            <a:r>
              <a:rPr lang="da-DK" noProof="0"/>
              <a:t>Tilføj en sidefod</a:t>
            </a:r>
          </a:p>
        </p:txBody>
      </p:sp>
      <p:sp>
        <p:nvSpPr>
          <p:cNvPr id="9" name="Pladsholder til slidenummer 8">
            <a:extLst>
              <a:ext uri="{FF2B5EF4-FFF2-40B4-BE49-F238E27FC236}">
                <a16:creationId xmlns:a16="http://schemas.microsoft.com/office/drawing/2014/main" id="{0D932B79-F95C-46B2-B1FB-70BFD2B785D0}"/>
              </a:ext>
            </a:extLst>
          </p:cNvPr>
          <p:cNvSpPr>
            <a:spLocks noGrp="1"/>
          </p:cNvSpPr>
          <p:nvPr>
            <p:ph type="sldNum" sz="quarter" idx="33"/>
          </p:nvPr>
        </p:nvSpPr>
        <p:spPr/>
        <p:txBody>
          <a:bodyPr/>
          <a:lstStyle/>
          <a:p>
            <a:pPr rtl="0"/>
            <a:fld id="{19B51A1E-902D-48AF-9020-955120F399B6}" type="slidenum">
              <a:rPr lang="da-DK" noProof="0" smtClean="0"/>
              <a:pPr rtl="0"/>
              <a:t>18</a:t>
            </a:fld>
            <a:endParaRPr lang="da-DK" noProof="0"/>
          </a:p>
        </p:txBody>
      </p:sp>
      <p:pic>
        <p:nvPicPr>
          <p:cNvPr id="5" name="Billede 4" descr="Et billede, der indeholder bord&#10;&#10;Automatisk genereret beskrivelse">
            <a:extLst>
              <a:ext uri="{FF2B5EF4-FFF2-40B4-BE49-F238E27FC236}">
                <a16:creationId xmlns:a16="http://schemas.microsoft.com/office/drawing/2014/main" id="{BD9940AD-9311-4EB2-B62C-269CE239385D}"/>
              </a:ext>
            </a:extLst>
          </p:cNvPr>
          <p:cNvPicPr>
            <a:picLocks noChangeAspect="1"/>
          </p:cNvPicPr>
          <p:nvPr/>
        </p:nvPicPr>
        <p:blipFill>
          <a:blip r:embed="rId2"/>
          <a:stretch>
            <a:fillRect/>
          </a:stretch>
        </p:blipFill>
        <p:spPr>
          <a:xfrm>
            <a:off x="418308" y="1576817"/>
            <a:ext cx="5677692" cy="2267266"/>
          </a:xfrm>
          <a:prstGeom prst="rect">
            <a:avLst/>
          </a:prstGeom>
        </p:spPr>
      </p:pic>
      <p:pic>
        <p:nvPicPr>
          <p:cNvPr id="11" name="Billede 10">
            <a:extLst>
              <a:ext uri="{FF2B5EF4-FFF2-40B4-BE49-F238E27FC236}">
                <a16:creationId xmlns:a16="http://schemas.microsoft.com/office/drawing/2014/main" id="{D876D122-F155-47AA-A965-EB89EB26DDC9}"/>
              </a:ext>
            </a:extLst>
          </p:cNvPr>
          <p:cNvPicPr>
            <a:picLocks noChangeAspect="1"/>
          </p:cNvPicPr>
          <p:nvPr/>
        </p:nvPicPr>
        <p:blipFill>
          <a:blip r:embed="rId3"/>
          <a:stretch>
            <a:fillRect/>
          </a:stretch>
        </p:blipFill>
        <p:spPr>
          <a:xfrm>
            <a:off x="6250676" y="1512000"/>
            <a:ext cx="5725324" cy="4124901"/>
          </a:xfrm>
          <a:prstGeom prst="rect">
            <a:avLst/>
          </a:prstGeom>
        </p:spPr>
      </p:pic>
      <p:pic>
        <p:nvPicPr>
          <p:cNvPr id="13" name="Billede 12">
            <a:extLst>
              <a:ext uri="{FF2B5EF4-FFF2-40B4-BE49-F238E27FC236}">
                <a16:creationId xmlns:a16="http://schemas.microsoft.com/office/drawing/2014/main" id="{EA16D34E-E534-4820-B40E-E99AB65E128A}"/>
              </a:ext>
            </a:extLst>
          </p:cNvPr>
          <p:cNvPicPr>
            <a:picLocks noChangeAspect="1"/>
          </p:cNvPicPr>
          <p:nvPr/>
        </p:nvPicPr>
        <p:blipFill>
          <a:blip r:embed="rId4"/>
          <a:stretch>
            <a:fillRect/>
          </a:stretch>
        </p:blipFill>
        <p:spPr>
          <a:xfrm>
            <a:off x="2298928" y="4436844"/>
            <a:ext cx="2953756" cy="672113"/>
          </a:xfrm>
          <a:prstGeom prst="rect">
            <a:avLst/>
          </a:prstGeom>
        </p:spPr>
      </p:pic>
    </p:spTree>
    <p:extLst>
      <p:ext uri="{BB962C8B-B14F-4D97-AF65-F5344CB8AC3E}">
        <p14:creationId xmlns:p14="http://schemas.microsoft.com/office/powerpoint/2010/main" val="3209422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A3C88-BDCA-4AD4-99E8-C744CEF9CC1E}"/>
              </a:ext>
            </a:extLst>
          </p:cNvPr>
          <p:cNvSpPr>
            <a:spLocks noGrp="1"/>
          </p:cNvSpPr>
          <p:nvPr>
            <p:ph type="title"/>
          </p:nvPr>
        </p:nvSpPr>
        <p:spPr/>
        <p:txBody>
          <a:bodyPr/>
          <a:lstStyle/>
          <a:p>
            <a:r>
              <a:rPr lang="da-DK" dirty="0"/>
              <a:t>Neural </a:t>
            </a:r>
            <a:r>
              <a:rPr lang="da-DK" dirty="0" err="1"/>
              <a:t>networks</a:t>
            </a:r>
            <a:endParaRPr lang="da-DK" dirty="0"/>
          </a:p>
        </p:txBody>
      </p:sp>
      <p:sp>
        <p:nvSpPr>
          <p:cNvPr id="3" name="Pladsholder til tekst 2">
            <a:extLst>
              <a:ext uri="{FF2B5EF4-FFF2-40B4-BE49-F238E27FC236}">
                <a16:creationId xmlns:a16="http://schemas.microsoft.com/office/drawing/2014/main" id="{FCEA1C29-3055-48ED-9FBF-FF268F5CA7A5}"/>
              </a:ext>
            </a:extLst>
          </p:cNvPr>
          <p:cNvSpPr>
            <a:spLocks noGrp="1"/>
          </p:cNvSpPr>
          <p:nvPr>
            <p:ph type="body" sz="quarter" idx="32"/>
          </p:nvPr>
        </p:nvSpPr>
        <p:spPr/>
        <p:txBody>
          <a:bodyPr/>
          <a:lstStyle/>
          <a:p>
            <a:r>
              <a:rPr lang="da-DK" dirty="0"/>
              <a:t>RNN - </a:t>
            </a:r>
            <a:r>
              <a:rPr lang="da-DK" dirty="0" err="1"/>
              <a:t>tuned</a:t>
            </a:r>
            <a:endParaRPr lang="da-DK" dirty="0"/>
          </a:p>
        </p:txBody>
      </p:sp>
      <p:sp>
        <p:nvSpPr>
          <p:cNvPr id="8" name="Pladsholder til sidefod 7">
            <a:extLst>
              <a:ext uri="{FF2B5EF4-FFF2-40B4-BE49-F238E27FC236}">
                <a16:creationId xmlns:a16="http://schemas.microsoft.com/office/drawing/2014/main" id="{6175D0CE-2C03-4E94-82FF-1B5F14B2A188}"/>
              </a:ext>
            </a:extLst>
          </p:cNvPr>
          <p:cNvSpPr>
            <a:spLocks noGrp="1"/>
          </p:cNvSpPr>
          <p:nvPr>
            <p:ph type="ftr" sz="quarter" idx="14"/>
          </p:nvPr>
        </p:nvSpPr>
        <p:spPr/>
        <p:txBody>
          <a:bodyPr/>
          <a:lstStyle/>
          <a:p>
            <a:pPr rtl="0"/>
            <a:r>
              <a:rPr lang="da-DK" noProof="0"/>
              <a:t>Tilføj en sidefod</a:t>
            </a:r>
          </a:p>
        </p:txBody>
      </p:sp>
      <p:sp>
        <p:nvSpPr>
          <p:cNvPr id="9" name="Pladsholder til slidenummer 8">
            <a:extLst>
              <a:ext uri="{FF2B5EF4-FFF2-40B4-BE49-F238E27FC236}">
                <a16:creationId xmlns:a16="http://schemas.microsoft.com/office/drawing/2014/main" id="{0D932B79-F95C-46B2-B1FB-70BFD2B785D0}"/>
              </a:ext>
            </a:extLst>
          </p:cNvPr>
          <p:cNvSpPr>
            <a:spLocks noGrp="1"/>
          </p:cNvSpPr>
          <p:nvPr>
            <p:ph type="sldNum" sz="quarter" idx="33"/>
          </p:nvPr>
        </p:nvSpPr>
        <p:spPr/>
        <p:txBody>
          <a:bodyPr/>
          <a:lstStyle/>
          <a:p>
            <a:pPr rtl="0"/>
            <a:fld id="{19B51A1E-902D-48AF-9020-955120F399B6}" type="slidenum">
              <a:rPr lang="da-DK" noProof="0" smtClean="0"/>
              <a:pPr rtl="0"/>
              <a:t>19</a:t>
            </a:fld>
            <a:endParaRPr lang="da-DK" noProof="0"/>
          </a:p>
        </p:txBody>
      </p:sp>
      <p:pic>
        <p:nvPicPr>
          <p:cNvPr id="5" name="Billede 4">
            <a:extLst>
              <a:ext uri="{FF2B5EF4-FFF2-40B4-BE49-F238E27FC236}">
                <a16:creationId xmlns:a16="http://schemas.microsoft.com/office/drawing/2014/main" id="{9A2122D0-DCA9-4BA6-BFC7-CCF40B5EE599}"/>
              </a:ext>
            </a:extLst>
          </p:cNvPr>
          <p:cNvPicPr>
            <a:picLocks noChangeAspect="1"/>
          </p:cNvPicPr>
          <p:nvPr/>
        </p:nvPicPr>
        <p:blipFill>
          <a:blip r:embed="rId2"/>
          <a:stretch>
            <a:fillRect/>
          </a:stretch>
        </p:blipFill>
        <p:spPr>
          <a:xfrm>
            <a:off x="431800" y="1512000"/>
            <a:ext cx="5658640" cy="2495898"/>
          </a:xfrm>
          <a:prstGeom prst="rect">
            <a:avLst/>
          </a:prstGeom>
        </p:spPr>
      </p:pic>
      <p:pic>
        <p:nvPicPr>
          <p:cNvPr id="11" name="Billede 10">
            <a:extLst>
              <a:ext uri="{FF2B5EF4-FFF2-40B4-BE49-F238E27FC236}">
                <a16:creationId xmlns:a16="http://schemas.microsoft.com/office/drawing/2014/main" id="{04B3D201-F36D-4032-8AF6-EDE82D2AB428}"/>
              </a:ext>
            </a:extLst>
          </p:cNvPr>
          <p:cNvPicPr>
            <a:picLocks noChangeAspect="1"/>
          </p:cNvPicPr>
          <p:nvPr/>
        </p:nvPicPr>
        <p:blipFill>
          <a:blip r:embed="rId3"/>
          <a:stretch>
            <a:fillRect/>
          </a:stretch>
        </p:blipFill>
        <p:spPr>
          <a:xfrm>
            <a:off x="6333307" y="648000"/>
            <a:ext cx="5858693" cy="4248743"/>
          </a:xfrm>
          <a:prstGeom prst="rect">
            <a:avLst/>
          </a:prstGeom>
        </p:spPr>
      </p:pic>
      <p:pic>
        <p:nvPicPr>
          <p:cNvPr id="13" name="Billede 12">
            <a:extLst>
              <a:ext uri="{FF2B5EF4-FFF2-40B4-BE49-F238E27FC236}">
                <a16:creationId xmlns:a16="http://schemas.microsoft.com/office/drawing/2014/main" id="{82393341-85BF-4F3C-ACCF-3C3E5764747B}"/>
              </a:ext>
            </a:extLst>
          </p:cNvPr>
          <p:cNvPicPr>
            <a:picLocks noChangeAspect="1"/>
          </p:cNvPicPr>
          <p:nvPr/>
        </p:nvPicPr>
        <p:blipFill>
          <a:blip r:embed="rId4"/>
          <a:stretch>
            <a:fillRect/>
          </a:stretch>
        </p:blipFill>
        <p:spPr>
          <a:xfrm>
            <a:off x="2366792" y="4701097"/>
            <a:ext cx="3132382" cy="644903"/>
          </a:xfrm>
          <a:prstGeom prst="rect">
            <a:avLst/>
          </a:prstGeom>
        </p:spPr>
      </p:pic>
    </p:spTree>
    <p:extLst>
      <p:ext uri="{BB962C8B-B14F-4D97-AF65-F5344CB8AC3E}">
        <p14:creationId xmlns:p14="http://schemas.microsoft.com/office/powerpoint/2010/main" val="161594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ladsholder til billede 10" descr="Skrivebord med computer, telefon, bøger m.m.">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6235700" y="1480842"/>
            <a:ext cx="5956300" cy="979137"/>
          </a:xfrm>
        </p:spPr>
        <p:txBody>
          <a:bodyPr rtlCol="0"/>
          <a:lstStyle/>
          <a:p>
            <a:pPr rtl="0"/>
            <a:r>
              <a:rPr lang="da-DK" sz="5900" dirty="0"/>
              <a:t>Intro  </a:t>
            </a:r>
          </a:p>
        </p:txBody>
      </p:sp>
      <p:sp>
        <p:nvSpPr>
          <p:cNvPr id="14" name="Pladsholder til tekst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459980"/>
            <a:ext cx="5956300" cy="2775568"/>
          </a:xfrm>
        </p:spPr>
        <p:txBody>
          <a:bodyPr vert="horz" lIns="180000" tIns="180000" rIns="252000" bIns="180000" rtlCol="0" anchor="t">
            <a:noAutofit/>
          </a:bodyPr>
          <a:lstStyle/>
          <a:p>
            <a:r>
              <a:rPr lang="en-US" sz="2400" dirty="0">
                <a:solidFill>
                  <a:schemeClr val="accent1"/>
                </a:solidFill>
              </a:rPr>
              <a:t>Our project</a:t>
            </a:r>
          </a:p>
          <a:p>
            <a:r>
              <a:rPr lang="en-US" sz="2400" dirty="0">
                <a:sym typeface="Wingdings" panose="05000000000000000000" pitchFamily="2" charset="2"/>
              </a:rPr>
              <a:t>Data Cleaning, EDA &amp; Sentiment analysis</a:t>
            </a:r>
          </a:p>
          <a:p>
            <a:r>
              <a:rPr lang="en-US" sz="2400" dirty="0"/>
              <a:t>Supervised Machine Learning Binary</a:t>
            </a:r>
          </a:p>
          <a:p>
            <a:r>
              <a:rPr lang="en-US" sz="2400" dirty="0"/>
              <a:t>Neural Network Binary</a:t>
            </a:r>
          </a:p>
          <a:p>
            <a:r>
              <a:rPr lang="en-US" sz="2400" dirty="0"/>
              <a:t>Multiclass models</a:t>
            </a:r>
          </a:p>
        </p:txBody>
      </p:sp>
      <p:sp>
        <p:nvSpPr>
          <p:cNvPr id="5" name="Pladsholder til slidenumm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da-DK" smtClean="0"/>
              <a:pPr rtl="0"/>
              <a:t>2</a:t>
            </a:fld>
            <a:endParaRPr lang="da-DK" dirty="0"/>
          </a:p>
        </p:txBody>
      </p:sp>
    </p:spTree>
    <p:extLst>
      <p:ext uri="{BB962C8B-B14F-4D97-AF65-F5344CB8AC3E}">
        <p14:creationId xmlns:p14="http://schemas.microsoft.com/office/powerpoint/2010/main" val="4091674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A3C88-BDCA-4AD4-99E8-C744CEF9CC1E}"/>
              </a:ext>
            </a:extLst>
          </p:cNvPr>
          <p:cNvSpPr>
            <a:spLocks noGrp="1"/>
          </p:cNvSpPr>
          <p:nvPr>
            <p:ph type="title"/>
          </p:nvPr>
        </p:nvSpPr>
        <p:spPr/>
        <p:txBody>
          <a:bodyPr/>
          <a:lstStyle/>
          <a:p>
            <a:r>
              <a:rPr lang="da-DK" dirty="0"/>
              <a:t>Neural </a:t>
            </a:r>
            <a:r>
              <a:rPr lang="da-DK" dirty="0" err="1"/>
              <a:t>networks</a:t>
            </a:r>
            <a:endParaRPr lang="da-DK" dirty="0"/>
          </a:p>
        </p:txBody>
      </p:sp>
      <p:sp>
        <p:nvSpPr>
          <p:cNvPr id="3" name="Pladsholder til tekst 2">
            <a:extLst>
              <a:ext uri="{FF2B5EF4-FFF2-40B4-BE49-F238E27FC236}">
                <a16:creationId xmlns:a16="http://schemas.microsoft.com/office/drawing/2014/main" id="{FCEA1C29-3055-48ED-9FBF-FF268F5CA7A5}"/>
              </a:ext>
            </a:extLst>
          </p:cNvPr>
          <p:cNvSpPr>
            <a:spLocks noGrp="1"/>
          </p:cNvSpPr>
          <p:nvPr>
            <p:ph type="body" sz="quarter" idx="32"/>
          </p:nvPr>
        </p:nvSpPr>
        <p:spPr/>
        <p:txBody>
          <a:bodyPr/>
          <a:lstStyle/>
          <a:p>
            <a:r>
              <a:rPr lang="da-DK" dirty="0"/>
              <a:t>LSTM</a:t>
            </a:r>
          </a:p>
        </p:txBody>
      </p:sp>
      <p:sp>
        <p:nvSpPr>
          <p:cNvPr id="8" name="Pladsholder til sidefod 7">
            <a:extLst>
              <a:ext uri="{FF2B5EF4-FFF2-40B4-BE49-F238E27FC236}">
                <a16:creationId xmlns:a16="http://schemas.microsoft.com/office/drawing/2014/main" id="{6175D0CE-2C03-4E94-82FF-1B5F14B2A188}"/>
              </a:ext>
            </a:extLst>
          </p:cNvPr>
          <p:cNvSpPr>
            <a:spLocks noGrp="1"/>
          </p:cNvSpPr>
          <p:nvPr>
            <p:ph type="ftr" sz="quarter" idx="14"/>
          </p:nvPr>
        </p:nvSpPr>
        <p:spPr/>
        <p:txBody>
          <a:bodyPr/>
          <a:lstStyle/>
          <a:p>
            <a:pPr rtl="0"/>
            <a:r>
              <a:rPr lang="da-DK" noProof="0"/>
              <a:t>Tilføj en sidefod</a:t>
            </a:r>
          </a:p>
        </p:txBody>
      </p:sp>
      <p:sp>
        <p:nvSpPr>
          <p:cNvPr id="9" name="Pladsholder til slidenummer 8">
            <a:extLst>
              <a:ext uri="{FF2B5EF4-FFF2-40B4-BE49-F238E27FC236}">
                <a16:creationId xmlns:a16="http://schemas.microsoft.com/office/drawing/2014/main" id="{0D932B79-F95C-46B2-B1FB-70BFD2B785D0}"/>
              </a:ext>
            </a:extLst>
          </p:cNvPr>
          <p:cNvSpPr>
            <a:spLocks noGrp="1"/>
          </p:cNvSpPr>
          <p:nvPr>
            <p:ph type="sldNum" sz="quarter" idx="33"/>
          </p:nvPr>
        </p:nvSpPr>
        <p:spPr/>
        <p:txBody>
          <a:bodyPr/>
          <a:lstStyle/>
          <a:p>
            <a:pPr rtl="0"/>
            <a:fld id="{19B51A1E-902D-48AF-9020-955120F399B6}" type="slidenum">
              <a:rPr lang="da-DK" noProof="0" smtClean="0"/>
              <a:pPr rtl="0"/>
              <a:t>20</a:t>
            </a:fld>
            <a:endParaRPr lang="da-DK" noProof="0"/>
          </a:p>
        </p:txBody>
      </p:sp>
      <p:pic>
        <p:nvPicPr>
          <p:cNvPr id="6" name="Billede 5" descr="Et billede, der indeholder tekst, dokument, skærmbillede&#10;&#10;Automatisk genereret beskrivelse">
            <a:extLst>
              <a:ext uri="{FF2B5EF4-FFF2-40B4-BE49-F238E27FC236}">
                <a16:creationId xmlns:a16="http://schemas.microsoft.com/office/drawing/2014/main" id="{6B15E4B7-2904-4030-960A-1745D8E70CB9}"/>
              </a:ext>
            </a:extLst>
          </p:cNvPr>
          <p:cNvPicPr>
            <a:picLocks noChangeAspect="1"/>
          </p:cNvPicPr>
          <p:nvPr/>
        </p:nvPicPr>
        <p:blipFill>
          <a:blip r:embed="rId2"/>
          <a:stretch>
            <a:fillRect/>
          </a:stretch>
        </p:blipFill>
        <p:spPr>
          <a:xfrm>
            <a:off x="548471" y="1337713"/>
            <a:ext cx="5668166" cy="2248214"/>
          </a:xfrm>
          <a:prstGeom prst="rect">
            <a:avLst/>
          </a:prstGeom>
        </p:spPr>
      </p:pic>
      <p:pic>
        <p:nvPicPr>
          <p:cNvPr id="10" name="Billede 9">
            <a:extLst>
              <a:ext uri="{FF2B5EF4-FFF2-40B4-BE49-F238E27FC236}">
                <a16:creationId xmlns:a16="http://schemas.microsoft.com/office/drawing/2014/main" id="{CB356F7F-E338-44E8-A41E-84D0BF573167}"/>
              </a:ext>
            </a:extLst>
          </p:cNvPr>
          <p:cNvPicPr>
            <a:picLocks noChangeAspect="1"/>
          </p:cNvPicPr>
          <p:nvPr/>
        </p:nvPicPr>
        <p:blipFill>
          <a:blip r:embed="rId3"/>
          <a:stretch>
            <a:fillRect/>
          </a:stretch>
        </p:blipFill>
        <p:spPr>
          <a:xfrm>
            <a:off x="924136" y="3604025"/>
            <a:ext cx="5007270" cy="360000"/>
          </a:xfrm>
          <a:prstGeom prst="rect">
            <a:avLst/>
          </a:prstGeom>
        </p:spPr>
      </p:pic>
      <p:pic>
        <p:nvPicPr>
          <p:cNvPr id="14" name="Billede 13">
            <a:extLst>
              <a:ext uri="{FF2B5EF4-FFF2-40B4-BE49-F238E27FC236}">
                <a16:creationId xmlns:a16="http://schemas.microsoft.com/office/drawing/2014/main" id="{CB1A3054-D39A-427F-A671-FEFD8921CAC2}"/>
              </a:ext>
            </a:extLst>
          </p:cNvPr>
          <p:cNvPicPr>
            <a:picLocks noChangeAspect="1"/>
          </p:cNvPicPr>
          <p:nvPr/>
        </p:nvPicPr>
        <p:blipFill>
          <a:blip r:embed="rId4"/>
          <a:stretch>
            <a:fillRect/>
          </a:stretch>
        </p:blipFill>
        <p:spPr>
          <a:xfrm>
            <a:off x="2147489" y="4757081"/>
            <a:ext cx="2676695" cy="677046"/>
          </a:xfrm>
          <a:prstGeom prst="rect">
            <a:avLst/>
          </a:prstGeom>
        </p:spPr>
      </p:pic>
      <p:pic>
        <p:nvPicPr>
          <p:cNvPr id="16" name="Billede 15">
            <a:extLst>
              <a:ext uri="{FF2B5EF4-FFF2-40B4-BE49-F238E27FC236}">
                <a16:creationId xmlns:a16="http://schemas.microsoft.com/office/drawing/2014/main" id="{1070DE73-CC61-4619-9B76-2E0E41BFBF3E}"/>
              </a:ext>
            </a:extLst>
          </p:cNvPr>
          <p:cNvPicPr>
            <a:picLocks noChangeAspect="1"/>
          </p:cNvPicPr>
          <p:nvPr/>
        </p:nvPicPr>
        <p:blipFill>
          <a:blip r:embed="rId5"/>
          <a:stretch>
            <a:fillRect/>
          </a:stretch>
        </p:blipFill>
        <p:spPr>
          <a:xfrm>
            <a:off x="6260596" y="648000"/>
            <a:ext cx="5925377" cy="4315427"/>
          </a:xfrm>
          <a:prstGeom prst="rect">
            <a:avLst/>
          </a:prstGeom>
        </p:spPr>
      </p:pic>
      <p:pic>
        <p:nvPicPr>
          <p:cNvPr id="5" name="Billede 4">
            <a:extLst>
              <a:ext uri="{FF2B5EF4-FFF2-40B4-BE49-F238E27FC236}">
                <a16:creationId xmlns:a16="http://schemas.microsoft.com/office/drawing/2014/main" id="{FBC4A7F6-A76A-4B9A-9386-6A3472D91579}"/>
              </a:ext>
            </a:extLst>
          </p:cNvPr>
          <p:cNvPicPr>
            <a:picLocks noChangeAspect="1"/>
          </p:cNvPicPr>
          <p:nvPr/>
        </p:nvPicPr>
        <p:blipFill>
          <a:blip r:embed="rId6"/>
          <a:stretch>
            <a:fillRect/>
          </a:stretch>
        </p:blipFill>
        <p:spPr>
          <a:xfrm>
            <a:off x="2682926" y="1028819"/>
            <a:ext cx="6496957" cy="4991797"/>
          </a:xfrm>
          <a:prstGeom prst="rect">
            <a:avLst/>
          </a:prstGeom>
        </p:spPr>
      </p:pic>
    </p:spTree>
    <p:extLst>
      <p:ext uri="{BB962C8B-B14F-4D97-AF65-F5344CB8AC3E}">
        <p14:creationId xmlns:p14="http://schemas.microsoft.com/office/powerpoint/2010/main" val="264017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E6CD0BF3-4833-4E85-93F8-493E7B6B71F1}"/>
              </a:ext>
            </a:extLst>
          </p:cNvPr>
          <p:cNvSpPr>
            <a:spLocks noGrp="1"/>
          </p:cNvSpPr>
          <p:nvPr>
            <p:ph type="title"/>
          </p:nvPr>
        </p:nvSpPr>
        <p:spPr/>
        <p:txBody>
          <a:bodyPr/>
          <a:lstStyle/>
          <a:p>
            <a:r>
              <a:rPr lang="da-DK" dirty="0"/>
              <a:t>Multiclass models </a:t>
            </a:r>
          </a:p>
        </p:txBody>
      </p:sp>
      <p:sp>
        <p:nvSpPr>
          <p:cNvPr id="10" name="Pladsholder til tekst 9">
            <a:extLst>
              <a:ext uri="{FF2B5EF4-FFF2-40B4-BE49-F238E27FC236}">
                <a16:creationId xmlns:a16="http://schemas.microsoft.com/office/drawing/2014/main" id="{B73FA4C4-2C71-4508-981A-9DDEF76C140E}"/>
              </a:ext>
            </a:extLst>
          </p:cNvPr>
          <p:cNvSpPr>
            <a:spLocks noGrp="1"/>
          </p:cNvSpPr>
          <p:nvPr>
            <p:ph type="body" sz="quarter" idx="32"/>
          </p:nvPr>
        </p:nvSpPr>
        <p:spPr/>
        <p:txBody>
          <a:bodyPr/>
          <a:lstStyle/>
          <a:p>
            <a:r>
              <a:rPr lang="da-DK" dirty="0" err="1"/>
              <a:t>Creating</a:t>
            </a:r>
            <a:r>
              <a:rPr lang="da-DK" dirty="0"/>
              <a:t> the labels </a:t>
            </a:r>
          </a:p>
        </p:txBody>
      </p:sp>
      <p:sp>
        <p:nvSpPr>
          <p:cNvPr id="8" name="Pladsholder til indhold 7">
            <a:extLst>
              <a:ext uri="{FF2B5EF4-FFF2-40B4-BE49-F238E27FC236}">
                <a16:creationId xmlns:a16="http://schemas.microsoft.com/office/drawing/2014/main" id="{758252C8-B745-46E5-8DE0-B7B18C46447E}"/>
              </a:ext>
            </a:extLst>
          </p:cNvPr>
          <p:cNvSpPr>
            <a:spLocks noGrp="1"/>
          </p:cNvSpPr>
          <p:nvPr>
            <p:ph sz="half" idx="1"/>
          </p:nvPr>
        </p:nvSpPr>
        <p:spPr/>
        <p:txBody>
          <a:bodyPr/>
          <a:lstStyle/>
          <a:p>
            <a:r>
              <a:rPr lang="da-DK" dirty="0"/>
              <a:t>Using NRC </a:t>
            </a:r>
            <a:r>
              <a:rPr lang="da-DK" dirty="0" err="1"/>
              <a:t>lexicon</a:t>
            </a:r>
            <a:r>
              <a:rPr lang="da-DK" dirty="0"/>
              <a:t> to </a:t>
            </a:r>
            <a:r>
              <a:rPr lang="da-DK" dirty="0" err="1"/>
              <a:t>get</a:t>
            </a:r>
            <a:r>
              <a:rPr lang="da-DK" dirty="0"/>
              <a:t> </a:t>
            </a:r>
            <a:r>
              <a:rPr lang="da-DK" dirty="0" err="1"/>
              <a:t>sentiments</a:t>
            </a:r>
            <a:r>
              <a:rPr lang="da-DK" dirty="0"/>
              <a:t> </a:t>
            </a:r>
          </a:p>
          <a:p>
            <a:pPr lvl="1"/>
            <a:r>
              <a:rPr lang="da-DK" dirty="0"/>
              <a:t>4 </a:t>
            </a:r>
            <a:r>
              <a:rPr lang="da-DK" dirty="0" err="1"/>
              <a:t>categories</a:t>
            </a:r>
            <a:r>
              <a:rPr lang="da-DK" dirty="0"/>
              <a:t>: Joy, </a:t>
            </a:r>
            <a:r>
              <a:rPr lang="da-DK" dirty="0" err="1"/>
              <a:t>Sadness</a:t>
            </a:r>
            <a:r>
              <a:rPr lang="da-DK" dirty="0"/>
              <a:t>, </a:t>
            </a:r>
            <a:r>
              <a:rPr lang="da-DK" dirty="0" err="1"/>
              <a:t>Fear</a:t>
            </a:r>
            <a:r>
              <a:rPr lang="da-DK" dirty="0"/>
              <a:t> and Trust. </a:t>
            </a:r>
          </a:p>
          <a:p>
            <a:pPr lvl="1"/>
            <a:endParaRPr lang="da-DK" dirty="0"/>
          </a:p>
          <a:p>
            <a:r>
              <a:rPr lang="da-DK" dirty="0"/>
              <a:t>Count(</a:t>
            </a:r>
            <a:r>
              <a:rPr lang="da-DK" dirty="0" err="1"/>
              <a:t>name</a:t>
            </a:r>
            <a:r>
              <a:rPr lang="da-DK" dirty="0"/>
              <a:t>, </a:t>
            </a:r>
            <a:r>
              <a:rPr lang="da-DK" dirty="0" err="1"/>
              <a:t>sentiment</a:t>
            </a:r>
            <a:r>
              <a:rPr lang="da-DK" dirty="0"/>
              <a:t>)</a:t>
            </a:r>
          </a:p>
          <a:p>
            <a:endParaRPr lang="da-DK" dirty="0"/>
          </a:p>
          <a:p>
            <a:r>
              <a:rPr lang="da-DK" dirty="0" err="1"/>
              <a:t>Assigning</a:t>
            </a:r>
            <a:r>
              <a:rPr lang="da-DK" dirty="0"/>
              <a:t> 1 genre to </a:t>
            </a:r>
            <a:r>
              <a:rPr lang="da-DK" dirty="0" err="1"/>
              <a:t>each</a:t>
            </a:r>
            <a:r>
              <a:rPr lang="da-DK" dirty="0"/>
              <a:t> </a:t>
            </a:r>
            <a:r>
              <a:rPr lang="da-DK" dirty="0" err="1"/>
              <a:t>song</a:t>
            </a:r>
            <a:r>
              <a:rPr lang="da-DK" dirty="0"/>
              <a:t> </a:t>
            </a:r>
            <a:r>
              <a:rPr lang="da-DK" dirty="0" err="1"/>
              <a:t>using</a:t>
            </a:r>
            <a:r>
              <a:rPr lang="da-DK" dirty="0"/>
              <a:t> ”</a:t>
            </a:r>
            <a:r>
              <a:rPr lang="da-DK" dirty="0" err="1"/>
              <a:t>pmax</a:t>
            </a:r>
            <a:r>
              <a:rPr lang="da-DK" dirty="0"/>
              <a:t>”</a:t>
            </a:r>
          </a:p>
          <a:p>
            <a:endParaRPr lang="da-DK" dirty="0"/>
          </a:p>
          <a:p>
            <a:r>
              <a:rPr lang="da-DK" dirty="0"/>
              <a:t>Select </a:t>
            </a:r>
            <a:r>
              <a:rPr lang="da-DK" dirty="0" err="1"/>
              <a:t>name</a:t>
            </a:r>
            <a:r>
              <a:rPr lang="da-DK" dirty="0"/>
              <a:t> and label and join on the dataset. </a:t>
            </a:r>
          </a:p>
        </p:txBody>
      </p:sp>
      <p:sp>
        <p:nvSpPr>
          <p:cNvPr id="5" name="Pladsholder til sidefod 4">
            <a:extLst>
              <a:ext uri="{FF2B5EF4-FFF2-40B4-BE49-F238E27FC236}">
                <a16:creationId xmlns:a16="http://schemas.microsoft.com/office/drawing/2014/main" id="{FF113C0D-9974-478C-ACE1-D3A1B8C3A00D}"/>
              </a:ext>
            </a:extLst>
          </p:cNvPr>
          <p:cNvSpPr>
            <a:spLocks noGrp="1"/>
          </p:cNvSpPr>
          <p:nvPr>
            <p:ph type="ftr" sz="quarter" idx="13"/>
          </p:nvPr>
        </p:nvSpPr>
        <p:spPr/>
        <p:txBody>
          <a:bodyPr/>
          <a:lstStyle/>
          <a:p>
            <a:pPr rtl="0"/>
            <a:r>
              <a:rPr lang="da-DK" noProof="0"/>
              <a:t>Tilføj en sidefod</a:t>
            </a:r>
          </a:p>
        </p:txBody>
      </p:sp>
      <p:sp>
        <p:nvSpPr>
          <p:cNvPr id="6" name="Pladsholder til slidenummer 5">
            <a:extLst>
              <a:ext uri="{FF2B5EF4-FFF2-40B4-BE49-F238E27FC236}">
                <a16:creationId xmlns:a16="http://schemas.microsoft.com/office/drawing/2014/main" id="{D169CAB7-14E3-4F11-AAC9-5858EDB3813F}"/>
              </a:ext>
            </a:extLst>
          </p:cNvPr>
          <p:cNvSpPr>
            <a:spLocks noGrp="1"/>
          </p:cNvSpPr>
          <p:nvPr>
            <p:ph type="sldNum" sz="quarter" idx="33"/>
          </p:nvPr>
        </p:nvSpPr>
        <p:spPr/>
        <p:txBody>
          <a:bodyPr/>
          <a:lstStyle/>
          <a:p>
            <a:pPr rtl="0"/>
            <a:fld id="{19B51A1E-902D-48AF-9020-955120F399B6}" type="slidenum">
              <a:rPr lang="da-DK" noProof="0" smtClean="0"/>
              <a:pPr rtl="0"/>
              <a:t>21</a:t>
            </a:fld>
            <a:endParaRPr lang="da-DK" noProof="0"/>
          </a:p>
        </p:txBody>
      </p:sp>
      <p:pic>
        <p:nvPicPr>
          <p:cNvPr id="12" name="Billede 11">
            <a:extLst>
              <a:ext uri="{FF2B5EF4-FFF2-40B4-BE49-F238E27FC236}">
                <a16:creationId xmlns:a16="http://schemas.microsoft.com/office/drawing/2014/main" id="{6C557D2D-A4A7-409B-8232-1EE2EFBEF8F2}"/>
              </a:ext>
            </a:extLst>
          </p:cNvPr>
          <p:cNvPicPr>
            <a:picLocks noChangeAspect="1"/>
          </p:cNvPicPr>
          <p:nvPr/>
        </p:nvPicPr>
        <p:blipFill>
          <a:blip r:embed="rId3"/>
          <a:stretch>
            <a:fillRect/>
          </a:stretch>
        </p:blipFill>
        <p:spPr>
          <a:xfrm>
            <a:off x="5699772" y="3075370"/>
            <a:ext cx="6276228" cy="2114714"/>
          </a:xfrm>
          <a:prstGeom prst="rect">
            <a:avLst/>
          </a:prstGeom>
        </p:spPr>
      </p:pic>
      <p:pic>
        <p:nvPicPr>
          <p:cNvPr id="14" name="Billede 13">
            <a:extLst>
              <a:ext uri="{FF2B5EF4-FFF2-40B4-BE49-F238E27FC236}">
                <a16:creationId xmlns:a16="http://schemas.microsoft.com/office/drawing/2014/main" id="{8C04E71F-EB01-421F-92CC-EFA08D7E20D1}"/>
              </a:ext>
            </a:extLst>
          </p:cNvPr>
          <p:cNvPicPr>
            <a:picLocks noChangeAspect="1"/>
          </p:cNvPicPr>
          <p:nvPr/>
        </p:nvPicPr>
        <p:blipFill>
          <a:blip r:embed="rId4"/>
          <a:stretch>
            <a:fillRect/>
          </a:stretch>
        </p:blipFill>
        <p:spPr>
          <a:xfrm>
            <a:off x="6722515" y="1758608"/>
            <a:ext cx="2867025" cy="400050"/>
          </a:xfrm>
          <a:prstGeom prst="rect">
            <a:avLst/>
          </a:prstGeom>
        </p:spPr>
      </p:pic>
    </p:spTree>
    <p:extLst>
      <p:ext uri="{BB962C8B-B14F-4D97-AF65-F5344CB8AC3E}">
        <p14:creationId xmlns:p14="http://schemas.microsoft.com/office/powerpoint/2010/main" val="589736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7D62852-56F5-465D-9424-A9742C80A4B8}"/>
              </a:ext>
            </a:extLst>
          </p:cNvPr>
          <p:cNvSpPr>
            <a:spLocks noGrp="1"/>
          </p:cNvSpPr>
          <p:nvPr>
            <p:ph type="title"/>
          </p:nvPr>
        </p:nvSpPr>
        <p:spPr/>
        <p:txBody>
          <a:bodyPr/>
          <a:lstStyle/>
          <a:p>
            <a:r>
              <a:rPr lang="da-DK" dirty="0"/>
              <a:t>Multiclass models </a:t>
            </a:r>
          </a:p>
        </p:txBody>
      </p:sp>
      <p:sp>
        <p:nvSpPr>
          <p:cNvPr id="2" name="Pladsholder til tekst 1">
            <a:extLst>
              <a:ext uri="{FF2B5EF4-FFF2-40B4-BE49-F238E27FC236}">
                <a16:creationId xmlns:a16="http://schemas.microsoft.com/office/drawing/2014/main" id="{97F9504F-D583-49E4-A614-91A58EA234ED}"/>
              </a:ext>
            </a:extLst>
          </p:cNvPr>
          <p:cNvSpPr>
            <a:spLocks noGrp="1"/>
          </p:cNvSpPr>
          <p:nvPr>
            <p:ph type="body" sz="quarter" idx="32"/>
          </p:nvPr>
        </p:nvSpPr>
        <p:spPr/>
        <p:txBody>
          <a:bodyPr/>
          <a:lstStyle/>
          <a:p>
            <a:r>
              <a:rPr lang="da-DK" dirty="0"/>
              <a:t>The models </a:t>
            </a:r>
          </a:p>
        </p:txBody>
      </p:sp>
      <p:sp>
        <p:nvSpPr>
          <p:cNvPr id="8" name="Pladsholder til tekst 7">
            <a:extLst>
              <a:ext uri="{FF2B5EF4-FFF2-40B4-BE49-F238E27FC236}">
                <a16:creationId xmlns:a16="http://schemas.microsoft.com/office/drawing/2014/main" id="{A55067E2-9C3B-4649-9E0C-0C10D3DAE152}"/>
              </a:ext>
            </a:extLst>
          </p:cNvPr>
          <p:cNvSpPr>
            <a:spLocks noGrp="1"/>
          </p:cNvSpPr>
          <p:nvPr>
            <p:ph type="body" idx="1"/>
          </p:nvPr>
        </p:nvSpPr>
        <p:spPr/>
        <p:txBody>
          <a:bodyPr/>
          <a:lstStyle/>
          <a:p>
            <a:r>
              <a:rPr lang="da-DK" dirty="0"/>
              <a:t>Neural Network models</a:t>
            </a:r>
          </a:p>
        </p:txBody>
      </p:sp>
      <p:sp>
        <p:nvSpPr>
          <p:cNvPr id="9" name="Pladsholder til indhold 8">
            <a:extLst>
              <a:ext uri="{FF2B5EF4-FFF2-40B4-BE49-F238E27FC236}">
                <a16:creationId xmlns:a16="http://schemas.microsoft.com/office/drawing/2014/main" id="{7EC50915-845A-4A1F-A8E4-E7ABE84DF6FC}"/>
              </a:ext>
            </a:extLst>
          </p:cNvPr>
          <p:cNvSpPr>
            <a:spLocks noGrp="1"/>
          </p:cNvSpPr>
          <p:nvPr>
            <p:ph sz="half" idx="2"/>
          </p:nvPr>
        </p:nvSpPr>
        <p:spPr/>
        <p:txBody>
          <a:bodyPr>
            <a:normAutofit/>
          </a:bodyPr>
          <a:lstStyle/>
          <a:p>
            <a:r>
              <a:rPr lang="da-DK" sz="2000" dirty="0" err="1"/>
              <a:t>Predicting</a:t>
            </a:r>
            <a:r>
              <a:rPr lang="da-DK" sz="2000" dirty="0"/>
              <a:t> </a:t>
            </a:r>
            <a:r>
              <a:rPr lang="da-DK" sz="2000" dirty="0" err="1"/>
              <a:t>sentiment</a:t>
            </a:r>
            <a:r>
              <a:rPr lang="da-DK" sz="2000" dirty="0"/>
              <a:t> of a </a:t>
            </a:r>
            <a:r>
              <a:rPr lang="da-DK" sz="2000" dirty="0" err="1"/>
              <a:t>song</a:t>
            </a:r>
            <a:r>
              <a:rPr lang="da-DK" sz="2000" dirty="0"/>
              <a:t> </a:t>
            </a:r>
            <a:r>
              <a:rPr lang="da-DK" sz="2000" dirty="0" err="1"/>
              <a:t>based</a:t>
            </a:r>
            <a:r>
              <a:rPr lang="da-DK" sz="2000" dirty="0"/>
              <a:t> on </a:t>
            </a:r>
            <a:r>
              <a:rPr lang="da-DK" sz="2000" dirty="0" err="1"/>
              <a:t>lyrics</a:t>
            </a:r>
            <a:endParaRPr lang="da-DK" sz="2000" dirty="0"/>
          </a:p>
          <a:p>
            <a:pPr lvl="1"/>
            <a:r>
              <a:rPr lang="da-DK" sz="1800" dirty="0" err="1"/>
              <a:t>Only</a:t>
            </a:r>
            <a:r>
              <a:rPr lang="da-DK" sz="1800" dirty="0"/>
              <a:t> Rock </a:t>
            </a:r>
            <a:r>
              <a:rPr lang="da-DK" sz="1800" dirty="0" err="1"/>
              <a:t>songs</a:t>
            </a:r>
            <a:endParaRPr lang="da-DK" sz="1800" dirty="0"/>
          </a:p>
          <a:p>
            <a:pPr lvl="1"/>
            <a:endParaRPr lang="da-DK" sz="2000" dirty="0"/>
          </a:p>
          <a:p>
            <a:r>
              <a:rPr lang="da-DK" sz="2000" dirty="0"/>
              <a:t>In the </a:t>
            </a:r>
            <a:r>
              <a:rPr lang="da-DK" sz="2000" dirty="0" err="1"/>
              <a:t>document</a:t>
            </a:r>
            <a:r>
              <a:rPr lang="da-DK" sz="2000" dirty="0"/>
              <a:t>: </a:t>
            </a:r>
          </a:p>
          <a:p>
            <a:pPr lvl="1"/>
            <a:r>
              <a:rPr lang="da-DK" sz="1800" dirty="0"/>
              <a:t>Simple ANN</a:t>
            </a:r>
          </a:p>
          <a:p>
            <a:pPr lvl="2"/>
            <a:r>
              <a:rPr lang="da-DK" sz="1600" dirty="0"/>
              <a:t>No </a:t>
            </a:r>
            <a:r>
              <a:rPr lang="da-DK" sz="1600" dirty="0" err="1"/>
              <a:t>embeddings</a:t>
            </a:r>
            <a:endParaRPr lang="da-DK" sz="1600" dirty="0"/>
          </a:p>
          <a:p>
            <a:pPr lvl="2"/>
            <a:r>
              <a:rPr lang="da-DK" sz="1600" dirty="0"/>
              <a:t>Top 10000 </a:t>
            </a:r>
            <a:r>
              <a:rPr lang="da-DK" sz="1600" dirty="0" err="1"/>
              <a:t>words</a:t>
            </a:r>
            <a:endParaRPr lang="da-DK" sz="1600" dirty="0"/>
          </a:p>
          <a:p>
            <a:pPr marL="0" indent="0">
              <a:buNone/>
            </a:pPr>
            <a:endParaRPr lang="da-DK" sz="2000" dirty="0"/>
          </a:p>
          <a:p>
            <a:r>
              <a:rPr lang="da-DK" sz="2000" dirty="0"/>
              <a:t>Not in the </a:t>
            </a:r>
            <a:r>
              <a:rPr lang="da-DK" sz="2000" dirty="0" err="1"/>
              <a:t>document</a:t>
            </a:r>
            <a:r>
              <a:rPr lang="da-DK" sz="2000" dirty="0"/>
              <a:t> (</a:t>
            </a:r>
            <a:r>
              <a:rPr lang="da-DK" sz="2000" dirty="0" err="1"/>
              <a:t>took</a:t>
            </a:r>
            <a:r>
              <a:rPr lang="da-DK" sz="2000" dirty="0"/>
              <a:t> </a:t>
            </a:r>
            <a:r>
              <a:rPr lang="da-DK" sz="2000" dirty="0" err="1"/>
              <a:t>forever</a:t>
            </a:r>
            <a:r>
              <a:rPr lang="da-DK" sz="2000" dirty="0"/>
              <a:t> to run)</a:t>
            </a:r>
          </a:p>
          <a:p>
            <a:pPr lvl="1"/>
            <a:r>
              <a:rPr lang="da-DK" sz="1800" dirty="0" err="1"/>
              <a:t>Bidirectional</a:t>
            </a:r>
            <a:r>
              <a:rPr lang="da-DK" sz="1800" dirty="0"/>
              <a:t> GRU model </a:t>
            </a:r>
          </a:p>
          <a:p>
            <a:pPr lvl="2"/>
            <a:r>
              <a:rPr lang="da-DK" sz="1600" dirty="0"/>
              <a:t>Top 10000 </a:t>
            </a:r>
            <a:r>
              <a:rPr lang="da-DK" sz="1600" dirty="0" err="1"/>
              <a:t>words</a:t>
            </a:r>
            <a:endParaRPr lang="da-DK" sz="1600" dirty="0"/>
          </a:p>
          <a:p>
            <a:pPr lvl="2"/>
            <a:r>
              <a:rPr lang="da-DK" sz="1600" dirty="0" err="1"/>
              <a:t>Pre-trained</a:t>
            </a:r>
            <a:r>
              <a:rPr lang="da-DK" sz="1600" dirty="0"/>
              <a:t> </a:t>
            </a:r>
            <a:r>
              <a:rPr lang="da-DK" sz="1600" dirty="0" err="1"/>
              <a:t>embeddings</a:t>
            </a:r>
            <a:r>
              <a:rPr lang="da-DK" sz="1600" dirty="0"/>
              <a:t> Gloveb6 </a:t>
            </a:r>
          </a:p>
          <a:p>
            <a:pPr lvl="2"/>
            <a:endParaRPr lang="da-DK" sz="1600" dirty="0"/>
          </a:p>
          <a:p>
            <a:endParaRPr lang="da-DK" sz="2000" dirty="0"/>
          </a:p>
        </p:txBody>
      </p:sp>
      <p:sp>
        <p:nvSpPr>
          <p:cNvPr id="11" name="Pladsholder til indhold 10">
            <a:extLst>
              <a:ext uri="{FF2B5EF4-FFF2-40B4-BE49-F238E27FC236}">
                <a16:creationId xmlns:a16="http://schemas.microsoft.com/office/drawing/2014/main" id="{9E2AD40C-E224-4C33-A99B-EFE21D238744}"/>
              </a:ext>
            </a:extLst>
          </p:cNvPr>
          <p:cNvSpPr>
            <a:spLocks noGrp="1"/>
          </p:cNvSpPr>
          <p:nvPr>
            <p:ph type="body" sz="quarter" idx="13"/>
          </p:nvPr>
        </p:nvSpPr>
        <p:spPr/>
        <p:txBody>
          <a:bodyPr>
            <a:normAutofit/>
          </a:bodyPr>
          <a:lstStyle/>
          <a:p>
            <a:r>
              <a:rPr lang="da-DK" dirty="0" err="1"/>
              <a:t>Supervised</a:t>
            </a:r>
            <a:r>
              <a:rPr lang="da-DK" dirty="0"/>
              <a:t> </a:t>
            </a:r>
            <a:r>
              <a:rPr lang="da-DK" dirty="0" err="1"/>
              <a:t>machine</a:t>
            </a:r>
            <a:r>
              <a:rPr lang="da-DK" dirty="0"/>
              <a:t> learning models </a:t>
            </a:r>
          </a:p>
          <a:p>
            <a:endParaRPr lang="da-DK" dirty="0"/>
          </a:p>
        </p:txBody>
      </p:sp>
      <p:sp>
        <p:nvSpPr>
          <p:cNvPr id="10" name="Pladsholder til tekst 9">
            <a:extLst>
              <a:ext uri="{FF2B5EF4-FFF2-40B4-BE49-F238E27FC236}">
                <a16:creationId xmlns:a16="http://schemas.microsoft.com/office/drawing/2014/main" id="{107D74ED-1644-480E-A338-D966568DA770}"/>
              </a:ext>
            </a:extLst>
          </p:cNvPr>
          <p:cNvSpPr>
            <a:spLocks noGrp="1"/>
          </p:cNvSpPr>
          <p:nvPr>
            <p:ph type="body" sz="quarter" idx="12"/>
          </p:nvPr>
        </p:nvSpPr>
        <p:spPr/>
        <p:txBody>
          <a:bodyPr/>
          <a:lstStyle/>
          <a:p>
            <a:r>
              <a:rPr lang="da-DK" sz="2000" dirty="0" err="1"/>
              <a:t>Predicting</a:t>
            </a:r>
            <a:r>
              <a:rPr lang="da-DK" sz="2000" dirty="0"/>
              <a:t> </a:t>
            </a:r>
            <a:r>
              <a:rPr lang="da-DK" sz="2000" dirty="0" err="1"/>
              <a:t>sentiment</a:t>
            </a:r>
            <a:r>
              <a:rPr lang="da-DK" sz="2000" dirty="0"/>
              <a:t> of a </a:t>
            </a:r>
            <a:r>
              <a:rPr lang="da-DK" sz="2000" dirty="0" err="1"/>
              <a:t>song</a:t>
            </a:r>
            <a:r>
              <a:rPr lang="da-DK" sz="2000" dirty="0"/>
              <a:t> </a:t>
            </a:r>
            <a:r>
              <a:rPr lang="da-DK" sz="2000" dirty="0" err="1"/>
              <a:t>based</a:t>
            </a:r>
            <a:r>
              <a:rPr lang="da-DK" sz="2000" dirty="0"/>
              <a:t> on </a:t>
            </a:r>
            <a:r>
              <a:rPr lang="da-DK" sz="2000" dirty="0" err="1"/>
              <a:t>lyrics</a:t>
            </a:r>
            <a:endParaRPr lang="da-DK" sz="2000" dirty="0"/>
          </a:p>
          <a:p>
            <a:pPr lvl="1"/>
            <a:r>
              <a:rPr lang="da-DK" sz="1800" dirty="0" err="1"/>
              <a:t>Only</a:t>
            </a:r>
            <a:r>
              <a:rPr lang="da-DK" sz="1800" dirty="0"/>
              <a:t> Rock </a:t>
            </a:r>
            <a:r>
              <a:rPr lang="da-DK" sz="1800" dirty="0" err="1"/>
              <a:t>songs</a:t>
            </a:r>
            <a:endParaRPr lang="da-DK" sz="1800" dirty="0"/>
          </a:p>
          <a:p>
            <a:pPr marL="266700" lvl="1" indent="0">
              <a:buNone/>
            </a:pPr>
            <a:endParaRPr lang="da-DK" sz="2000" dirty="0"/>
          </a:p>
          <a:p>
            <a:r>
              <a:rPr lang="da-DK" sz="2000" dirty="0" err="1"/>
              <a:t>Downsampled</a:t>
            </a:r>
            <a:r>
              <a:rPr lang="da-DK" sz="2000" dirty="0"/>
              <a:t> data</a:t>
            </a:r>
          </a:p>
          <a:p>
            <a:r>
              <a:rPr lang="da-DK" sz="2000" dirty="0"/>
              <a:t>Data: </a:t>
            </a:r>
            <a:r>
              <a:rPr lang="da-DK" sz="2000" dirty="0" err="1"/>
              <a:t>Embedding</a:t>
            </a:r>
            <a:r>
              <a:rPr lang="da-DK" sz="2000" dirty="0"/>
              <a:t>, TF-IDF, and </a:t>
            </a:r>
            <a:r>
              <a:rPr lang="da-DK" sz="2000" dirty="0" err="1"/>
              <a:t>TextHash</a:t>
            </a:r>
            <a:endParaRPr lang="da-DK" sz="2000" dirty="0"/>
          </a:p>
          <a:p>
            <a:pPr lvl="1"/>
            <a:r>
              <a:rPr lang="da-DK" sz="1600" dirty="0" err="1"/>
              <a:t>Tokenize</a:t>
            </a:r>
            <a:r>
              <a:rPr lang="da-DK" sz="1600" dirty="0"/>
              <a:t> -&gt; </a:t>
            </a:r>
            <a:r>
              <a:rPr lang="da-DK" sz="1600" dirty="0" err="1"/>
              <a:t>Stemming</a:t>
            </a:r>
            <a:r>
              <a:rPr lang="da-DK" sz="1600" dirty="0"/>
              <a:t> -&gt; </a:t>
            </a:r>
            <a:r>
              <a:rPr lang="da-DK" sz="1600" dirty="0" err="1"/>
              <a:t>Stopwords</a:t>
            </a:r>
            <a:r>
              <a:rPr lang="da-DK" sz="1600" dirty="0"/>
              <a:t> -&gt; </a:t>
            </a:r>
            <a:r>
              <a:rPr lang="da-DK" sz="1600" dirty="0" err="1"/>
              <a:t>max_tokens</a:t>
            </a:r>
            <a:r>
              <a:rPr lang="da-DK" sz="1600" dirty="0"/>
              <a:t>=1000.  </a:t>
            </a:r>
          </a:p>
          <a:p>
            <a:endParaRPr lang="da-DK" sz="2000" dirty="0"/>
          </a:p>
          <a:p>
            <a:r>
              <a:rPr lang="da-DK" sz="2000" dirty="0"/>
              <a:t>Models: </a:t>
            </a:r>
            <a:r>
              <a:rPr lang="da-DK" sz="2000" dirty="0" err="1"/>
              <a:t>Logistic</a:t>
            </a:r>
            <a:r>
              <a:rPr lang="da-DK" sz="2000" dirty="0"/>
              <a:t> regression, KNN and </a:t>
            </a:r>
            <a:r>
              <a:rPr lang="da-DK" sz="2000" dirty="0" err="1"/>
              <a:t>Random</a:t>
            </a:r>
            <a:r>
              <a:rPr lang="da-DK" sz="2000" dirty="0"/>
              <a:t> </a:t>
            </a:r>
            <a:r>
              <a:rPr lang="da-DK" sz="2000" dirty="0" err="1"/>
              <a:t>forest</a:t>
            </a:r>
            <a:r>
              <a:rPr lang="da-DK" sz="2000" dirty="0"/>
              <a:t>. </a:t>
            </a:r>
          </a:p>
          <a:p>
            <a:endParaRPr lang="da-DK" dirty="0"/>
          </a:p>
        </p:txBody>
      </p:sp>
      <p:sp>
        <p:nvSpPr>
          <p:cNvPr id="5" name="Pladsholder til sidefod 4">
            <a:extLst>
              <a:ext uri="{FF2B5EF4-FFF2-40B4-BE49-F238E27FC236}">
                <a16:creationId xmlns:a16="http://schemas.microsoft.com/office/drawing/2014/main" id="{07C861C1-1AB4-4012-B0A2-BCA1DFB5EE78}"/>
              </a:ext>
            </a:extLst>
          </p:cNvPr>
          <p:cNvSpPr>
            <a:spLocks noGrp="1"/>
          </p:cNvSpPr>
          <p:nvPr>
            <p:ph type="ftr" sz="quarter" idx="14"/>
          </p:nvPr>
        </p:nvSpPr>
        <p:spPr/>
        <p:txBody>
          <a:bodyPr/>
          <a:lstStyle/>
          <a:p>
            <a:pPr rtl="0"/>
            <a:r>
              <a:rPr lang="da-DK" noProof="0" dirty="0"/>
              <a:t>Tilføj en sidefod</a:t>
            </a:r>
          </a:p>
        </p:txBody>
      </p:sp>
      <p:sp>
        <p:nvSpPr>
          <p:cNvPr id="6" name="Pladsholder til slidenummer 5">
            <a:extLst>
              <a:ext uri="{FF2B5EF4-FFF2-40B4-BE49-F238E27FC236}">
                <a16:creationId xmlns:a16="http://schemas.microsoft.com/office/drawing/2014/main" id="{9F32999B-3398-4527-ACB2-0FA09752A79E}"/>
              </a:ext>
            </a:extLst>
          </p:cNvPr>
          <p:cNvSpPr>
            <a:spLocks noGrp="1"/>
          </p:cNvSpPr>
          <p:nvPr>
            <p:ph type="sldNum" sz="quarter" idx="33"/>
          </p:nvPr>
        </p:nvSpPr>
        <p:spPr/>
        <p:txBody>
          <a:bodyPr/>
          <a:lstStyle/>
          <a:p>
            <a:pPr rtl="0"/>
            <a:fld id="{19B51A1E-902D-48AF-9020-955120F399B6}" type="slidenum">
              <a:rPr lang="da-DK" noProof="0" smtClean="0"/>
              <a:pPr rtl="0"/>
              <a:t>22</a:t>
            </a:fld>
            <a:endParaRPr lang="da-DK" noProof="0"/>
          </a:p>
        </p:txBody>
      </p:sp>
    </p:spTree>
    <p:extLst>
      <p:ext uri="{BB962C8B-B14F-4D97-AF65-F5344CB8AC3E}">
        <p14:creationId xmlns:p14="http://schemas.microsoft.com/office/powerpoint/2010/main" val="97923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F0DE41E0-3925-4329-9B2D-15FFAA58B9BE}"/>
              </a:ext>
            </a:extLst>
          </p:cNvPr>
          <p:cNvSpPr>
            <a:spLocks noGrp="1"/>
          </p:cNvSpPr>
          <p:nvPr>
            <p:ph type="title"/>
          </p:nvPr>
        </p:nvSpPr>
        <p:spPr/>
        <p:txBody>
          <a:bodyPr/>
          <a:lstStyle/>
          <a:p>
            <a:r>
              <a:rPr lang="da-DK" dirty="0"/>
              <a:t>Baseline model  ML</a:t>
            </a:r>
          </a:p>
        </p:txBody>
      </p:sp>
      <p:sp>
        <p:nvSpPr>
          <p:cNvPr id="13" name="Pladsholder til tekst 12">
            <a:extLst>
              <a:ext uri="{FF2B5EF4-FFF2-40B4-BE49-F238E27FC236}">
                <a16:creationId xmlns:a16="http://schemas.microsoft.com/office/drawing/2014/main" id="{A64FC934-BFFC-4D74-B62F-A5BA14F47EA8}"/>
              </a:ext>
            </a:extLst>
          </p:cNvPr>
          <p:cNvSpPr>
            <a:spLocks noGrp="1"/>
          </p:cNvSpPr>
          <p:nvPr>
            <p:ph type="body" sz="quarter" idx="32"/>
          </p:nvPr>
        </p:nvSpPr>
        <p:spPr/>
        <p:txBody>
          <a:bodyPr/>
          <a:lstStyle/>
          <a:p>
            <a:r>
              <a:rPr lang="da-DK" dirty="0" err="1"/>
              <a:t>process</a:t>
            </a:r>
            <a:endParaRPr lang="da-DK" dirty="0"/>
          </a:p>
        </p:txBody>
      </p:sp>
      <p:sp>
        <p:nvSpPr>
          <p:cNvPr id="11" name="Pladsholder til indhold 10">
            <a:extLst>
              <a:ext uri="{FF2B5EF4-FFF2-40B4-BE49-F238E27FC236}">
                <a16:creationId xmlns:a16="http://schemas.microsoft.com/office/drawing/2014/main" id="{A0B0F932-8544-42E0-943A-1C18452A6EAE}"/>
              </a:ext>
            </a:extLst>
          </p:cNvPr>
          <p:cNvSpPr>
            <a:spLocks noGrp="1"/>
          </p:cNvSpPr>
          <p:nvPr>
            <p:ph sz="half" idx="1"/>
          </p:nvPr>
        </p:nvSpPr>
        <p:spPr/>
        <p:txBody>
          <a:bodyPr/>
          <a:lstStyle/>
          <a:p>
            <a:r>
              <a:rPr lang="da-DK" dirty="0"/>
              <a:t>Best </a:t>
            </a:r>
            <a:r>
              <a:rPr lang="da-DK" dirty="0" err="1"/>
              <a:t>Mean_roc_auc</a:t>
            </a:r>
            <a:r>
              <a:rPr lang="da-DK" dirty="0"/>
              <a:t> (</a:t>
            </a:r>
            <a:r>
              <a:rPr lang="da-DK" dirty="0" err="1"/>
              <a:t>resampled</a:t>
            </a:r>
            <a:r>
              <a:rPr lang="da-DK" dirty="0"/>
              <a:t> data)</a:t>
            </a:r>
          </a:p>
          <a:p>
            <a:pPr lvl="1"/>
            <a:r>
              <a:rPr lang="da-DK" dirty="0" err="1"/>
              <a:t>Random</a:t>
            </a:r>
            <a:r>
              <a:rPr lang="da-DK" dirty="0"/>
              <a:t> Forest </a:t>
            </a:r>
            <a:r>
              <a:rPr lang="da-DK" dirty="0" err="1"/>
              <a:t>using</a:t>
            </a:r>
            <a:r>
              <a:rPr lang="da-DK" dirty="0"/>
              <a:t> </a:t>
            </a:r>
            <a:r>
              <a:rPr lang="da-DK" dirty="0" err="1"/>
              <a:t>tf_idf</a:t>
            </a:r>
            <a:endParaRPr lang="da-DK" dirty="0"/>
          </a:p>
          <a:p>
            <a:pPr lvl="1"/>
            <a:endParaRPr lang="da-DK" dirty="0"/>
          </a:p>
          <a:p>
            <a:r>
              <a:rPr lang="da-DK" dirty="0"/>
              <a:t>Best </a:t>
            </a:r>
            <a:r>
              <a:rPr lang="da-DK" dirty="0" err="1"/>
              <a:t>mean_f_meas</a:t>
            </a:r>
            <a:r>
              <a:rPr lang="da-DK" dirty="0"/>
              <a:t> (</a:t>
            </a:r>
            <a:r>
              <a:rPr lang="da-DK" dirty="0" err="1"/>
              <a:t>resampled</a:t>
            </a:r>
            <a:r>
              <a:rPr lang="da-DK" dirty="0"/>
              <a:t> data)</a:t>
            </a:r>
          </a:p>
          <a:p>
            <a:pPr lvl="1"/>
            <a:r>
              <a:rPr lang="da-DK" dirty="0" err="1"/>
              <a:t>Logistic</a:t>
            </a:r>
            <a:r>
              <a:rPr lang="da-DK" dirty="0"/>
              <a:t> regression, </a:t>
            </a:r>
            <a:r>
              <a:rPr lang="da-DK" dirty="0" err="1"/>
              <a:t>random</a:t>
            </a:r>
            <a:r>
              <a:rPr lang="da-DK" dirty="0"/>
              <a:t> </a:t>
            </a:r>
            <a:r>
              <a:rPr lang="da-DK" dirty="0" err="1"/>
              <a:t>forest</a:t>
            </a:r>
            <a:r>
              <a:rPr lang="da-DK" dirty="0"/>
              <a:t> </a:t>
            </a:r>
            <a:r>
              <a:rPr lang="da-DK" dirty="0" err="1"/>
              <a:t>bot</a:t>
            </a:r>
            <a:r>
              <a:rPr lang="da-DK" dirty="0"/>
              <a:t> </a:t>
            </a:r>
            <a:r>
              <a:rPr lang="da-DK" dirty="0" err="1"/>
              <a:t>using</a:t>
            </a:r>
            <a:r>
              <a:rPr lang="da-DK" dirty="0"/>
              <a:t> </a:t>
            </a:r>
            <a:r>
              <a:rPr lang="da-DK" dirty="0" err="1"/>
              <a:t>tf_idf</a:t>
            </a:r>
            <a:endParaRPr lang="da-DK" dirty="0"/>
          </a:p>
          <a:p>
            <a:pPr lvl="1"/>
            <a:endParaRPr lang="da-DK" dirty="0"/>
          </a:p>
          <a:p>
            <a:pPr lvl="1"/>
            <a:endParaRPr lang="da-DK" dirty="0"/>
          </a:p>
          <a:p>
            <a:pPr lvl="1"/>
            <a:r>
              <a:rPr lang="da-DK" dirty="0" err="1"/>
              <a:t>Random</a:t>
            </a:r>
            <a:r>
              <a:rPr lang="da-DK" dirty="0"/>
              <a:t> </a:t>
            </a:r>
            <a:r>
              <a:rPr lang="da-DK" dirty="0" err="1"/>
              <a:t>forest</a:t>
            </a:r>
            <a:r>
              <a:rPr lang="da-DK" dirty="0"/>
              <a:t> model on </a:t>
            </a:r>
            <a:r>
              <a:rPr lang="da-DK" dirty="0" err="1"/>
              <a:t>train</a:t>
            </a:r>
            <a:r>
              <a:rPr lang="da-DK" dirty="0"/>
              <a:t> and test data:</a:t>
            </a:r>
          </a:p>
          <a:p>
            <a:pPr lvl="2"/>
            <a:endParaRPr lang="da-DK" dirty="0"/>
          </a:p>
          <a:p>
            <a:pPr lvl="1"/>
            <a:endParaRPr lang="da-DK" dirty="0"/>
          </a:p>
          <a:p>
            <a:pPr lvl="1"/>
            <a:endParaRPr lang="da-DK" dirty="0"/>
          </a:p>
          <a:p>
            <a:pPr lvl="1"/>
            <a:endParaRPr lang="da-DK" dirty="0"/>
          </a:p>
        </p:txBody>
      </p:sp>
      <p:sp>
        <p:nvSpPr>
          <p:cNvPr id="12" name="Pladsholder til tekst 11">
            <a:extLst>
              <a:ext uri="{FF2B5EF4-FFF2-40B4-BE49-F238E27FC236}">
                <a16:creationId xmlns:a16="http://schemas.microsoft.com/office/drawing/2014/main" id="{A611DBF3-BA6B-4C27-AE7A-624E228F23A5}"/>
              </a:ext>
            </a:extLst>
          </p:cNvPr>
          <p:cNvSpPr>
            <a:spLocks noGrp="1"/>
          </p:cNvSpPr>
          <p:nvPr>
            <p:ph type="body" sz="quarter" idx="12"/>
          </p:nvPr>
        </p:nvSpPr>
        <p:spPr/>
        <p:txBody>
          <a:bodyPr/>
          <a:lstStyle/>
          <a:p>
            <a:endParaRPr lang="da-DK" dirty="0"/>
          </a:p>
        </p:txBody>
      </p:sp>
      <p:sp>
        <p:nvSpPr>
          <p:cNvPr id="5" name="Pladsholder til sidefod 4">
            <a:extLst>
              <a:ext uri="{FF2B5EF4-FFF2-40B4-BE49-F238E27FC236}">
                <a16:creationId xmlns:a16="http://schemas.microsoft.com/office/drawing/2014/main" id="{3D3DB5DF-4F23-40DD-BC09-1230DF431C4E}"/>
              </a:ext>
            </a:extLst>
          </p:cNvPr>
          <p:cNvSpPr>
            <a:spLocks noGrp="1"/>
          </p:cNvSpPr>
          <p:nvPr>
            <p:ph type="ftr" sz="quarter" idx="13"/>
          </p:nvPr>
        </p:nvSpPr>
        <p:spPr/>
        <p:txBody>
          <a:bodyPr/>
          <a:lstStyle/>
          <a:p>
            <a:endParaRPr lang="da-DK"/>
          </a:p>
        </p:txBody>
      </p:sp>
      <p:sp>
        <p:nvSpPr>
          <p:cNvPr id="6" name="Pladsholder til slidenummer 5">
            <a:extLst>
              <a:ext uri="{FF2B5EF4-FFF2-40B4-BE49-F238E27FC236}">
                <a16:creationId xmlns:a16="http://schemas.microsoft.com/office/drawing/2014/main" id="{4D40A81D-1CDB-40D6-9EAF-16D65DFC032C}"/>
              </a:ext>
            </a:extLst>
          </p:cNvPr>
          <p:cNvSpPr>
            <a:spLocks noGrp="1"/>
          </p:cNvSpPr>
          <p:nvPr>
            <p:ph type="sldNum" sz="quarter" idx="33"/>
          </p:nvPr>
        </p:nvSpPr>
        <p:spPr/>
        <p:txBody>
          <a:bodyPr/>
          <a:lstStyle/>
          <a:p>
            <a:fld id="{7D821011-DD97-40DE-9870-3870B0BF8BC7}" type="slidenum">
              <a:rPr lang="da-DK" smtClean="0"/>
              <a:t>23</a:t>
            </a:fld>
            <a:endParaRPr lang="da-DK"/>
          </a:p>
        </p:txBody>
      </p:sp>
      <p:pic>
        <p:nvPicPr>
          <p:cNvPr id="3" name="Billede 2">
            <a:extLst>
              <a:ext uri="{FF2B5EF4-FFF2-40B4-BE49-F238E27FC236}">
                <a16:creationId xmlns:a16="http://schemas.microsoft.com/office/drawing/2014/main" id="{0F76A57F-BF07-4D55-B695-7A983C38914D}"/>
              </a:ext>
            </a:extLst>
          </p:cNvPr>
          <p:cNvPicPr>
            <a:picLocks noChangeAspect="1"/>
          </p:cNvPicPr>
          <p:nvPr/>
        </p:nvPicPr>
        <p:blipFill>
          <a:blip r:embed="rId3"/>
          <a:stretch>
            <a:fillRect/>
          </a:stretch>
        </p:blipFill>
        <p:spPr>
          <a:xfrm>
            <a:off x="6288002" y="1511250"/>
            <a:ext cx="5418928" cy="4338750"/>
          </a:xfrm>
          <a:prstGeom prst="rect">
            <a:avLst/>
          </a:prstGeom>
        </p:spPr>
      </p:pic>
      <p:pic>
        <p:nvPicPr>
          <p:cNvPr id="7" name="Billede 6">
            <a:extLst>
              <a:ext uri="{FF2B5EF4-FFF2-40B4-BE49-F238E27FC236}">
                <a16:creationId xmlns:a16="http://schemas.microsoft.com/office/drawing/2014/main" id="{A7D4E057-E2A9-4D01-BE50-4E264F92533B}"/>
              </a:ext>
            </a:extLst>
          </p:cNvPr>
          <p:cNvPicPr>
            <a:picLocks noChangeAspect="1"/>
          </p:cNvPicPr>
          <p:nvPr/>
        </p:nvPicPr>
        <p:blipFill>
          <a:blip r:embed="rId4"/>
          <a:stretch>
            <a:fillRect/>
          </a:stretch>
        </p:blipFill>
        <p:spPr>
          <a:xfrm>
            <a:off x="6380550" y="1511250"/>
            <a:ext cx="5379450" cy="4338749"/>
          </a:xfrm>
          <a:prstGeom prst="rect">
            <a:avLst/>
          </a:prstGeom>
        </p:spPr>
      </p:pic>
      <p:pic>
        <p:nvPicPr>
          <p:cNvPr id="10" name="Billede 9">
            <a:extLst>
              <a:ext uri="{FF2B5EF4-FFF2-40B4-BE49-F238E27FC236}">
                <a16:creationId xmlns:a16="http://schemas.microsoft.com/office/drawing/2014/main" id="{1272392E-0CC9-4096-BA58-7DAA14F2EA5E}"/>
              </a:ext>
            </a:extLst>
          </p:cNvPr>
          <p:cNvPicPr>
            <a:picLocks noChangeAspect="1"/>
          </p:cNvPicPr>
          <p:nvPr/>
        </p:nvPicPr>
        <p:blipFill>
          <a:blip r:embed="rId5"/>
          <a:stretch>
            <a:fillRect/>
          </a:stretch>
        </p:blipFill>
        <p:spPr>
          <a:xfrm>
            <a:off x="213570" y="3931135"/>
            <a:ext cx="5556609" cy="2004685"/>
          </a:xfrm>
          <a:prstGeom prst="rect">
            <a:avLst/>
          </a:prstGeom>
        </p:spPr>
      </p:pic>
      <p:pic>
        <p:nvPicPr>
          <p:cNvPr id="17" name="Billede 16">
            <a:extLst>
              <a:ext uri="{FF2B5EF4-FFF2-40B4-BE49-F238E27FC236}">
                <a16:creationId xmlns:a16="http://schemas.microsoft.com/office/drawing/2014/main" id="{B0F1034E-0528-46F8-B9B9-71E1915DE372}"/>
              </a:ext>
            </a:extLst>
          </p:cNvPr>
          <p:cNvPicPr>
            <a:picLocks noChangeAspect="1"/>
          </p:cNvPicPr>
          <p:nvPr/>
        </p:nvPicPr>
        <p:blipFill>
          <a:blip r:embed="rId6"/>
          <a:stretch>
            <a:fillRect/>
          </a:stretch>
        </p:blipFill>
        <p:spPr>
          <a:xfrm>
            <a:off x="201570" y="3846698"/>
            <a:ext cx="5664000" cy="2173558"/>
          </a:xfrm>
          <a:prstGeom prst="rect">
            <a:avLst/>
          </a:prstGeom>
        </p:spPr>
      </p:pic>
    </p:spTree>
    <p:extLst>
      <p:ext uri="{BB962C8B-B14F-4D97-AF65-F5344CB8AC3E}">
        <p14:creationId xmlns:p14="http://schemas.microsoft.com/office/powerpoint/2010/main" val="377063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B3899-F45A-4187-9DF5-D3439B6FC28C}"/>
              </a:ext>
            </a:extLst>
          </p:cNvPr>
          <p:cNvSpPr>
            <a:spLocks noGrp="1"/>
          </p:cNvSpPr>
          <p:nvPr>
            <p:ph type="title"/>
          </p:nvPr>
        </p:nvSpPr>
        <p:spPr/>
        <p:txBody>
          <a:bodyPr/>
          <a:lstStyle/>
          <a:p>
            <a:r>
              <a:rPr lang="da-DK" dirty="0"/>
              <a:t>Neural </a:t>
            </a:r>
            <a:r>
              <a:rPr lang="da-DK" dirty="0" err="1"/>
              <a:t>network</a:t>
            </a:r>
            <a:r>
              <a:rPr lang="da-DK" dirty="0"/>
              <a:t> model </a:t>
            </a:r>
          </a:p>
        </p:txBody>
      </p:sp>
      <p:sp>
        <p:nvSpPr>
          <p:cNvPr id="3" name="Pladsholder til tekst 2">
            <a:extLst>
              <a:ext uri="{FF2B5EF4-FFF2-40B4-BE49-F238E27FC236}">
                <a16:creationId xmlns:a16="http://schemas.microsoft.com/office/drawing/2014/main" id="{19747E27-B161-4D34-BCAB-AF8A407B5069}"/>
              </a:ext>
            </a:extLst>
          </p:cNvPr>
          <p:cNvSpPr>
            <a:spLocks noGrp="1"/>
          </p:cNvSpPr>
          <p:nvPr>
            <p:ph type="body" sz="quarter" idx="32"/>
          </p:nvPr>
        </p:nvSpPr>
        <p:spPr/>
        <p:txBody>
          <a:bodyPr/>
          <a:lstStyle/>
          <a:p>
            <a:r>
              <a:rPr lang="da-DK" dirty="0"/>
              <a:t>ANN, </a:t>
            </a:r>
            <a:r>
              <a:rPr lang="da-DK" sz="1800" dirty="0" err="1"/>
              <a:t>Bidirectional</a:t>
            </a:r>
            <a:r>
              <a:rPr lang="da-DK" sz="1800" dirty="0"/>
              <a:t> GRU model </a:t>
            </a:r>
          </a:p>
          <a:p>
            <a:endParaRPr lang="da-DK" dirty="0"/>
          </a:p>
        </p:txBody>
      </p:sp>
      <p:sp>
        <p:nvSpPr>
          <p:cNvPr id="4" name="Pladsholder til indhold 3">
            <a:extLst>
              <a:ext uri="{FF2B5EF4-FFF2-40B4-BE49-F238E27FC236}">
                <a16:creationId xmlns:a16="http://schemas.microsoft.com/office/drawing/2014/main" id="{1F02DD77-C713-4DD9-A010-B63C7D3F2AF8}"/>
              </a:ext>
            </a:extLst>
          </p:cNvPr>
          <p:cNvSpPr>
            <a:spLocks noGrp="1"/>
          </p:cNvSpPr>
          <p:nvPr>
            <p:ph sz="half" idx="1"/>
          </p:nvPr>
        </p:nvSpPr>
        <p:spPr/>
        <p:txBody>
          <a:bodyPr/>
          <a:lstStyle/>
          <a:p>
            <a:r>
              <a:rPr lang="da-DK" dirty="0"/>
              <a:t>ANN: </a:t>
            </a:r>
          </a:p>
          <a:p>
            <a:pPr lvl="1"/>
            <a:r>
              <a:rPr lang="da-DK" dirty="0"/>
              <a:t>2 </a:t>
            </a:r>
            <a:r>
              <a:rPr lang="da-DK" dirty="0" err="1"/>
              <a:t>Dense</a:t>
            </a:r>
            <a:r>
              <a:rPr lang="da-DK" dirty="0"/>
              <a:t> </a:t>
            </a:r>
            <a:r>
              <a:rPr lang="da-DK" dirty="0" err="1"/>
              <a:t>layers</a:t>
            </a:r>
            <a:r>
              <a:rPr lang="da-DK" dirty="0"/>
              <a:t> with unit=16, </a:t>
            </a:r>
            <a:r>
              <a:rPr lang="da-DK" dirty="0" err="1"/>
              <a:t>activation</a:t>
            </a:r>
            <a:r>
              <a:rPr lang="da-DK" dirty="0"/>
              <a:t>= ”</a:t>
            </a:r>
            <a:r>
              <a:rPr lang="da-DK" dirty="0" err="1"/>
              <a:t>relu</a:t>
            </a:r>
            <a:r>
              <a:rPr lang="da-DK" dirty="0"/>
              <a:t>”</a:t>
            </a:r>
          </a:p>
          <a:p>
            <a:pPr lvl="1"/>
            <a:r>
              <a:rPr lang="da-DK" dirty="0"/>
              <a:t>1 output </a:t>
            </a:r>
            <a:r>
              <a:rPr lang="da-DK" dirty="0" err="1"/>
              <a:t>dense</a:t>
            </a:r>
            <a:r>
              <a:rPr lang="da-DK" dirty="0"/>
              <a:t> </a:t>
            </a:r>
            <a:r>
              <a:rPr lang="da-DK" dirty="0" err="1"/>
              <a:t>layer</a:t>
            </a:r>
            <a:r>
              <a:rPr lang="da-DK" dirty="0"/>
              <a:t> unit=4, </a:t>
            </a:r>
            <a:r>
              <a:rPr lang="da-DK" dirty="0" err="1"/>
              <a:t>activation</a:t>
            </a:r>
            <a:r>
              <a:rPr lang="da-DK" dirty="0"/>
              <a:t> = ”</a:t>
            </a:r>
            <a:r>
              <a:rPr lang="da-DK" dirty="0" err="1"/>
              <a:t>softmax</a:t>
            </a:r>
            <a:r>
              <a:rPr lang="da-DK" dirty="0"/>
              <a:t>”</a:t>
            </a:r>
          </a:p>
          <a:p>
            <a:pPr lvl="1"/>
            <a:r>
              <a:rPr lang="da-DK" dirty="0"/>
              <a:t>Resultat 3 </a:t>
            </a:r>
            <a:r>
              <a:rPr lang="da-DK" dirty="0" err="1"/>
              <a:t>epochs</a:t>
            </a:r>
            <a:r>
              <a:rPr lang="da-DK" dirty="0"/>
              <a:t>: Train=  71%, </a:t>
            </a:r>
            <a:r>
              <a:rPr lang="da-DK" dirty="0" err="1"/>
              <a:t>validation</a:t>
            </a:r>
            <a:r>
              <a:rPr lang="da-DK" dirty="0"/>
              <a:t> =63%, test=39%</a:t>
            </a:r>
          </a:p>
          <a:p>
            <a:pPr lvl="1"/>
            <a:endParaRPr lang="da-DK" dirty="0"/>
          </a:p>
          <a:p>
            <a:pPr lvl="1"/>
            <a:endParaRPr lang="da-DK" dirty="0"/>
          </a:p>
          <a:p>
            <a:endParaRPr lang="da-DK" dirty="0"/>
          </a:p>
        </p:txBody>
      </p:sp>
      <p:sp>
        <p:nvSpPr>
          <p:cNvPr id="5" name="Pladsholder til tekst 4">
            <a:extLst>
              <a:ext uri="{FF2B5EF4-FFF2-40B4-BE49-F238E27FC236}">
                <a16:creationId xmlns:a16="http://schemas.microsoft.com/office/drawing/2014/main" id="{37AAB5DC-1410-4E2B-A04F-DD3A818EFEF2}"/>
              </a:ext>
            </a:extLst>
          </p:cNvPr>
          <p:cNvSpPr>
            <a:spLocks noGrp="1"/>
          </p:cNvSpPr>
          <p:nvPr>
            <p:ph type="body" sz="quarter" idx="12"/>
          </p:nvPr>
        </p:nvSpPr>
        <p:spPr/>
        <p:txBody>
          <a:bodyPr/>
          <a:lstStyle/>
          <a:p>
            <a:endParaRPr lang="da-DK" dirty="0"/>
          </a:p>
        </p:txBody>
      </p:sp>
      <p:sp>
        <p:nvSpPr>
          <p:cNvPr id="6" name="Pladsholder til sidefod 5">
            <a:extLst>
              <a:ext uri="{FF2B5EF4-FFF2-40B4-BE49-F238E27FC236}">
                <a16:creationId xmlns:a16="http://schemas.microsoft.com/office/drawing/2014/main" id="{7CB61943-ADDB-4FAF-953B-833E2070DBE1}"/>
              </a:ext>
            </a:extLst>
          </p:cNvPr>
          <p:cNvSpPr>
            <a:spLocks noGrp="1"/>
          </p:cNvSpPr>
          <p:nvPr>
            <p:ph type="ftr" sz="quarter" idx="13"/>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30797F6E-D37B-4386-B6B3-F2302EA47267}"/>
              </a:ext>
            </a:extLst>
          </p:cNvPr>
          <p:cNvSpPr>
            <a:spLocks noGrp="1"/>
          </p:cNvSpPr>
          <p:nvPr>
            <p:ph type="sldNum" sz="quarter" idx="33"/>
          </p:nvPr>
        </p:nvSpPr>
        <p:spPr/>
        <p:txBody>
          <a:bodyPr/>
          <a:lstStyle/>
          <a:p>
            <a:pPr rtl="0"/>
            <a:fld id="{19B51A1E-902D-48AF-9020-955120F399B6}" type="slidenum">
              <a:rPr lang="da-DK" noProof="0" smtClean="0"/>
              <a:pPr rtl="0"/>
              <a:t>24</a:t>
            </a:fld>
            <a:endParaRPr lang="da-DK" noProof="0"/>
          </a:p>
        </p:txBody>
      </p:sp>
      <p:pic>
        <p:nvPicPr>
          <p:cNvPr id="10" name="Billede 9">
            <a:extLst>
              <a:ext uri="{FF2B5EF4-FFF2-40B4-BE49-F238E27FC236}">
                <a16:creationId xmlns:a16="http://schemas.microsoft.com/office/drawing/2014/main" id="{373ADC49-F671-43BD-880D-EB9FEFAD32D6}"/>
              </a:ext>
            </a:extLst>
          </p:cNvPr>
          <p:cNvPicPr>
            <a:picLocks noChangeAspect="1"/>
          </p:cNvPicPr>
          <p:nvPr/>
        </p:nvPicPr>
        <p:blipFill>
          <a:blip r:embed="rId3"/>
          <a:stretch>
            <a:fillRect/>
          </a:stretch>
        </p:blipFill>
        <p:spPr>
          <a:xfrm>
            <a:off x="6288002" y="1368000"/>
            <a:ext cx="5576371" cy="4695730"/>
          </a:xfrm>
          <a:prstGeom prst="rect">
            <a:avLst/>
          </a:prstGeom>
        </p:spPr>
      </p:pic>
      <p:pic>
        <p:nvPicPr>
          <p:cNvPr id="14" name="Billede 13">
            <a:extLst>
              <a:ext uri="{FF2B5EF4-FFF2-40B4-BE49-F238E27FC236}">
                <a16:creationId xmlns:a16="http://schemas.microsoft.com/office/drawing/2014/main" id="{C723D54E-3E7D-4DE0-B9C3-C693B1236FD6}"/>
              </a:ext>
            </a:extLst>
          </p:cNvPr>
          <p:cNvPicPr>
            <a:picLocks noChangeAspect="1"/>
          </p:cNvPicPr>
          <p:nvPr/>
        </p:nvPicPr>
        <p:blipFill>
          <a:blip r:embed="rId4"/>
          <a:stretch>
            <a:fillRect/>
          </a:stretch>
        </p:blipFill>
        <p:spPr>
          <a:xfrm>
            <a:off x="1244683" y="2835756"/>
            <a:ext cx="3846634" cy="3227974"/>
          </a:xfrm>
          <a:prstGeom prst="rect">
            <a:avLst/>
          </a:prstGeom>
        </p:spPr>
      </p:pic>
    </p:spTree>
    <p:extLst>
      <p:ext uri="{BB962C8B-B14F-4D97-AF65-F5344CB8AC3E}">
        <p14:creationId xmlns:p14="http://schemas.microsoft.com/office/powerpoint/2010/main" val="225945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6D319-7F52-4D3C-A67C-75F27C8E817B}"/>
              </a:ext>
            </a:extLst>
          </p:cNvPr>
          <p:cNvSpPr>
            <a:spLocks noGrp="1"/>
          </p:cNvSpPr>
          <p:nvPr>
            <p:ph type="title"/>
          </p:nvPr>
        </p:nvSpPr>
        <p:spPr/>
        <p:txBody>
          <a:bodyPr/>
          <a:lstStyle/>
          <a:p>
            <a:r>
              <a:rPr lang="da-DK" dirty="0"/>
              <a:t>Neural </a:t>
            </a:r>
            <a:r>
              <a:rPr lang="da-DK" dirty="0" err="1"/>
              <a:t>network</a:t>
            </a:r>
            <a:r>
              <a:rPr lang="da-DK" dirty="0"/>
              <a:t> model </a:t>
            </a:r>
          </a:p>
        </p:txBody>
      </p:sp>
      <p:sp>
        <p:nvSpPr>
          <p:cNvPr id="3" name="Pladsholder til tekst 2">
            <a:extLst>
              <a:ext uri="{FF2B5EF4-FFF2-40B4-BE49-F238E27FC236}">
                <a16:creationId xmlns:a16="http://schemas.microsoft.com/office/drawing/2014/main" id="{C42F945A-C637-410E-90A0-8343889378F5}"/>
              </a:ext>
            </a:extLst>
          </p:cNvPr>
          <p:cNvSpPr>
            <a:spLocks noGrp="1"/>
          </p:cNvSpPr>
          <p:nvPr>
            <p:ph type="body" sz="quarter" idx="32"/>
          </p:nvPr>
        </p:nvSpPr>
        <p:spPr/>
        <p:txBody>
          <a:bodyPr/>
          <a:lstStyle/>
          <a:p>
            <a:r>
              <a:rPr lang="da-DK" dirty="0"/>
              <a:t>ANN, </a:t>
            </a:r>
            <a:r>
              <a:rPr lang="da-DK" sz="1800" dirty="0" err="1"/>
              <a:t>Bidirectional</a:t>
            </a:r>
            <a:r>
              <a:rPr lang="da-DK" sz="1800" dirty="0"/>
              <a:t> GRU/LSTM model </a:t>
            </a:r>
          </a:p>
          <a:p>
            <a:endParaRPr lang="da-DK" dirty="0"/>
          </a:p>
        </p:txBody>
      </p:sp>
      <p:sp>
        <p:nvSpPr>
          <p:cNvPr id="4" name="Pladsholder til indhold 3">
            <a:extLst>
              <a:ext uri="{FF2B5EF4-FFF2-40B4-BE49-F238E27FC236}">
                <a16:creationId xmlns:a16="http://schemas.microsoft.com/office/drawing/2014/main" id="{20B29ED6-7314-40A0-8A11-9A4F9A32E102}"/>
              </a:ext>
            </a:extLst>
          </p:cNvPr>
          <p:cNvSpPr>
            <a:spLocks noGrp="1"/>
          </p:cNvSpPr>
          <p:nvPr>
            <p:ph sz="half" idx="1"/>
          </p:nvPr>
        </p:nvSpPr>
        <p:spPr/>
        <p:txBody>
          <a:bodyPr/>
          <a:lstStyle/>
          <a:p>
            <a:r>
              <a:rPr lang="da-DK" dirty="0" err="1"/>
              <a:t>Embedding</a:t>
            </a:r>
            <a:r>
              <a:rPr lang="da-DK" dirty="0"/>
              <a:t> </a:t>
            </a:r>
            <a:r>
              <a:rPr lang="da-DK" dirty="0" err="1"/>
              <a:t>layer</a:t>
            </a:r>
            <a:r>
              <a:rPr lang="da-DK" dirty="0"/>
              <a:t> </a:t>
            </a:r>
            <a:r>
              <a:rPr lang="da-DK" dirty="0" err="1"/>
              <a:t>didn’t</a:t>
            </a:r>
            <a:r>
              <a:rPr lang="da-DK" dirty="0"/>
              <a:t> perform </a:t>
            </a:r>
            <a:r>
              <a:rPr lang="da-DK" dirty="0" err="1"/>
              <a:t>very</a:t>
            </a:r>
            <a:r>
              <a:rPr lang="da-DK" dirty="0"/>
              <a:t> </a:t>
            </a:r>
            <a:r>
              <a:rPr lang="da-DK" dirty="0" err="1"/>
              <a:t>well</a:t>
            </a:r>
            <a:r>
              <a:rPr lang="da-DK" dirty="0"/>
              <a:t> </a:t>
            </a:r>
          </a:p>
          <a:p>
            <a:pPr lvl="1"/>
            <a:r>
              <a:rPr lang="da-DK" dirty="0"/>
              <a:t>Now </a:t>
            </a:r>
            <a:r>
              <a:rPr lang="da-DK" dirty="0" err="1"/>
              <a:t>using</a:t>
            </a:r>
            <a:r>
              <a:rPr lang="da-DK" dirty="0"/>
              <a:t> a </a:t>
            </a:r>
            <a:r>
              <a:rPr lang="da-DK" dirty="0" err="1"/>
              <a:t>pretrained</a:t>
            </a:r>
            <a:r>
              <a:rPr lang="da-DK" dirty="0"/>
              <a:t> </a:t>
            </a:r>
            <a:r>
              <a:rPr lang="da-DK" dirty="0" err="1"/>
              <a:t>embedding</a:t>
            </a:r>
            <a:r>
              <a:rPr lang="da-DK" dirty="0"/>
              <a:t> </a:t>
            </a:r>
            <a:r>
              <a:rPr lang="da-DK" dirty="0" err="1"/>
              <a:t>layer</a:t>
            </a:r>
            <a:endParaRPr lang="da-DK" dirty="0"/>
          </a:p>
          <a:p>
            <a:pPr lvl="1"/>
            <a:endParaRPr lang="da-DK" dirty="0"/>
          </a:p>
          <a:p>
            <a:r>
              <a:rPr lang="da-DK" dirty="0" err="1"/>
              <a:t>Bidirectional</a:t>
            </a:r>
            <a:r>
              <a:rPr lang="da-DK" dirty="0"/>
              <a:t> GRU/LSTM model</a:t>
            </a:r>
          </a:p>
          <a:p>
            <a:pPr lvl="1"/>
            <a:r>
              <a:rPr lang="da-DK" dirty="0"/>
              <a:t>Input</a:t>
            </a:r>
          </a:p>
          <a:p>
            <a:pPr lvl="1"/>
            <a:r>
              <a:rPr lang="da-DK" dirty="0" err="1"/>
              <a:t>Max_pool</a:t>
            </a:r>
            <a:endParaRPr lang="da-DK" dirty="0"/>
          </a:p>
          <a:p>
            <a:pPr lvl="1"/>
            <a:r>
              <a:rPr lang="da-DK" dirty="0" err="1"/>
              <a:t>Ave_pool</a:t>
            </a:r>
            <a:endParaRPr lang="da-DK" dirty="0"/>
          </a:p>
          <a:p>
            <a:pPr lvl="1"/>
            <a:r>
              <a:rPr lang="da-DK" dirty="0"/>
              <a:t>Output</a:t>
            </a:r>
          </a:p>
          <a:p>
            <a:r>
              <a:rPr lang="da-DK" dirty="0" err="1"/>
              <a:t>Results</a:t>
            </a:r>
            <a:r>
              <a:rPr lang="da-DK" dirty="0"/>
              <a:t> </a:t>
            </a:r>
            <a:r>
              <a:rPr lang="da-DK" dirty="0" err="1"/>
              <a:t>after</a:t>
            </a:r>
            <a:r>
              <a:rPr lang="da-DK" dirty="0"/>
              <a:t> 4 </a:t>
            </a:r>
            <a:r>
              <a:rPr lang="da-DK" dirty="0" err="1"/>
              <a:t>epochs</a:t>
            </a:r>
            <a:r>
              <a:rPr lang="da-DK" dirty="0"/>
              <a:t>:</a:t>
            </a:r>
          </a:p>
          <a:p>
            <a:pPr lvl="1"/>
            <a:r>
              <a:rPr lang="da-DK" dirty="0"/>
              <a:t>Training= 80%</a:t>
            </a:r>
          </a:p>
          <a:p>
            <a:pPr lvl="1"/>
            <a:r>
              <a:rPr lang="da-DK" dirty="0" err="1"/>
              <a:t>Validation</a:t>
            </a:r>
            <a:r>
              <a:rPr lang="da-DK" dirty="0"/>
              <a:t>= 80%</a:t>
            </a:r>
          </a:p>
          <a:p>
            <a:pPr lvl="1"/>
            <a:r>
              <a:rPr lang="da-DK" dirty="0"/>
              <a:t>Test =  60%</a:t>
            </a:r>
          </a:p>
          <a:p>
            <a:pPr lvl="1"/>
            <a:endParaRPr lang="da-DK" dirty="0"/>
          </a:p>
          <a:p>
            <a:r>
              <a:rPr lang="da-DK" dirty="0"/>
              <a:t>So </a:t>
            </a:r>
            <a:r>
              <a:rPr lang="da-DK" dirty="0" err="1"/>
              <a:t>better</a:t>
            </a:r>
            <a:r>
              <a:rPr lang="da-DK" dirty="0"/>
              <a:t> </a:t>
            </a:r>
            <a:r>
              <a:rPr lang="da-DK" dirty="0" err="1"/>
              <a:t>than</a:t>
            </a:r>
            <a:r>
              <a:rPr lang="da-DK" dirty="0"/>
              <a:t> the ML model! </a:t>
            </a:r>
          </a:p>
        </p:txBody>
      </p:sp>
      <p:sp>
        <p:nvSpPr>
          <p:cNvPr id="6" name="Pladsholder til sidefod 5">
            <a:extLst>
              <a:ext uri="{FF2B5EF4-FFF2-40B4-BE49-F238E27FC236}">
                <a16:creationId xmlns:a16="http://schemas.microsoft.com/office/drawing/2014/main" id="{51EDEC1C-DF4C-4A44-A412-2911E817B3E5}"/>
              </a:ext>
            </a:extLst>
          </p:cNvPr>
          <p:cNvSpPr>
            <a:spLocks noGrp="1"/>
          </p:cNvSpPr>
          <p:nvPr>
            <p:ph type="ftr" sz="quarter" idx="13"/>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C97056A0-76DE-4F11-8D6D-0B77BA075197}"/>
              </a:ext>
            </a:extLst>
          </p:cNvPr>
          <p:cNvSpPr>
            <a:spLocks noGrp="1"/>
          </p:cNvSpPr>
          <p:nvPr>
            <p:ph type="sldNum" sz="quarter" idx="33"/>
          </p:nvPr>
        </p:nvSpPr>
        <p:spPr/>
        <p:txBody>
          <a:bodyPr/>
          <a:lstStyle/>
          <a:p>
            <a:pPr rtl="0"/>
            <a:fld id="{19B51A1E-902D-48AF-9020-955120F399B6}" type="slidenum">
              <a:rPr lang="da-DK" noProof="0" smtClean="0"/>
              <a:pPr rtl="0"/>
              <a:t>25</a:t>
            </a:fld>
            <a:endParaRPr lang="da-DK" noProof="0"/>
          </a:p>
        </p:txBody>
      </p:sp>
      <p:pic>
        <p:nvPicPr>
          <p:cNvPr id="11" name="Billede 10">
            <a:extLst>
              <a:ext uri="{FF2B5EF4-FFF2-40B4-BE49-F238E27FC236}">
                <a16:creationId xmlns:a16="http://schemas.microsoft.com/office/drawing/2014/main" id="{80FC2DCC-2469-4C1F-B8FF-9D85A21336BE}"/>
              </a:ext>
            </a:extLst>
          </p:cNvPr>
          <p:cNvPicPr>
            <a:picLocks noChangeAspect="1"/>
          </p:cNvPicPr>
          <p:nvPr/>
        </p:nvPicPr>
        <p:blipFill>
          <a:blip r:embed="rId3"/>
          <a:stretch>
            <a:fillRect/>
          </a:stretch>
        </p:blipFill>
        <p:spPr>
          <a:xfrm>
            <a:off x="6638308" y="1368000"/>
            <a:ext cx="5025360" cy="2699504"/>
          </a:xfrm>
          <a:prstGeom prst="rect">
            <a:avLst/>
          </a:prstGeom>
        </p:spPr>
      </p:pic>
      <p:pic>
        <p:nvPicPr>
          <p:cNvPr id="9" name="Billede 8">
            <a:extLst>
              <a:ext uri="{FF2B5EF4-FFF2-40B4-BE49-F238E27FC236}">
                <a16:creationId xmlns:a16="http://schemas.microsoft.com/office/drawing/2014/main" id="{E5AF0261-2C8A-4952-9015-D4D7B9833C9B}"/>
              </a:ext>
            </a:extLst>
          </p:cNvPr>
          <p:cNvPicPr>
            <a:picLocks noChangeAspect="1"/>
          </p:cNvPicPr>
          <p:nvPr/>
        </p:nvPicPr>
        <p:blipFill>
          <a:blip r:embed="rId4"/>
          <a:stretch>
            <a:fillRect/>
          </a:stretch>
        </p:blipFill>
        <p:spPr>
          <a:xfrm>
            <a:off x="6638308" y="1284916"/>
            <a:ext cx="5231336" cy="4665519"/>
          </a:xfrm>
          <a:prstGeom prst="rect">
            <a:avLst/>
          </a:prstGeom>
        </p:spPr>
      </p:pic>
    </p:spTree>
    <p:extLst>
      <p:ext uri="{BB962C8B-B14F-4D97-AF65-F5344CB8AC3E}">
        <p14:creationId xmlns:p14="http://schemas.microsoft.com/office/powerpoint/2010/main" val="118154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ladsholder til billede 31" descr="klappen i hænderne">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el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da-DK" dirty="0" err="1"/>
              <a:t>Thanks</a:t>
            </a:r>
            <a:endParaRPr lang="da-DK" dirty="0"/>
          </a:p>
        </p:txBody>
      </p:sp>
      <p:sp>
        <p:nvSpPr>
          <p:cNvPr id="4" name="Pladsholder til tekst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57705"/>
            <a:ext cx="2910342" cy="316800"/>
          </a:xfrm>
        </p:spPr>
        <p:txBody>
          <a:bodyPr rtlCol="0"/>
          <a:lstStyle/>
          <a:p>
            <a:pPr rtl="0"/>
            <a:r>
              <a:rPr lang="da-DK" sz="1800"/>
              <a:t>Andreas Methling  </a:t>
            </a:r>
          </a:p>
        </p:txBody>
      </p:sp>
      <p:pic>
        <p:nvPicPr>
          <p:cNvPr id="8" name="Grafik 7" descr="Bruger" title="Ikon – oplægsholderens navn">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5" name="Pladsholder til tekst 4">
            <a:extLst>
              <a:ext uri="{FF2B5EF4-FFF2-40B4-BE49-F238E27FC236}">
                <a16:creationId xmlns:a16="http://schemas.microsoft.com/office/drawing/2014/main" id="{11265965-2271-4C1C-BD0A-6F85F80FF9A6}"/>
              </a:ext>
            </a:extLst>
          </p:cNvPr>
          <p:cNvSpPr>
            <a:spLocks noGrp="1"/>
          </p:cNvSpPr>
          <p:nvPr>
            <p:ph type="body" sz="quarter" idx="16"/>
          </p:nvPr>
        </p:nvSpPr>
        <p:spPr>
          <a:xfrm>
            <a:off x="8458200" y="4306722"/>
            <a:ext cx="2910342" cy="316800"/>
          </a:xfrm>
        </p:spPr>
        <p:txBody>
          <a:bodyPr rtlCol="0"/>
          <a:lstStyle/>
          <a:p>
            <a:pPr rtl="0"/>
            <a:r>
              <a:rPr lang="da-DK" sz="1800"/>
              <a:t>Kristoffer </a:t>
            </a:r>
            <a:r>
              <a:rPr lang="da-DK" sz="1800" err="1"/>
              <a:t>Herrig</a:t>
            </a:r>
            <a:r>
              <a:rPr lang="da-DK" sz="1800"/>
              <a:t> Thorndal</a:t>
            </a:r>
          </a:p>
        </p:txBody>
      </p:sp>
      <p:sp>
        <p:nvSpPr>
          <p:cNvPr id="6" name="Pladsholder til tekst 5">
            <a:extLst>
              <a:ext uri="{FF2B5EF4-FFF2-40B4-BE49-F238E27FC236}">
                <a16:creationId xmlns:a16="http://schemas.microsoft.com/office/drawing/2014/main" id="{50A3BCC3-A277-4C0B-9EBA-EB53990D8EBD}"/>
              </a:ext>
            </a:extLst>
          </p:cNvPr>
          <p:cNvSpPr>
            <a:spLocks noGrp="1"/>
          </p:cNvSpPr>
          <p:nvPr>
            <p:ph type="body" sz="quarter" idx="17"/>
          </p:nvPr>
        </p:nvSpPr>
        <p:spPr/>
        <p:txBody>
          <a:bodyPr rtlCol="0"/>
          <a:lstStyle/>
          <a:p>
            <a:pPr rtl="0"/>
            <a:r>
              <a:rPr lang="da-DK" sz="1800"/>
              <a:t>Mikkel Bak Lyngø</a:t>
            </a:r>
          </a:p>
        </p:txBody>
      </p:sp>
      <p:sp>
        <p:nvSpPr>
          <p:cNvPr id="16" name="Pladsholder til tekst 15">
            <a:extLst>
              <a:ext uri="{FF2B5EF4-FFF2-40B4-BE49-F238E27FC236}">
                <a16:creationId xmlns:a16="http://schemas.microsoft.com/office/drawing/2014/main" id="{FD8A1232-50A8-4535-AAF9-7F4180EAA0DD}"/>
              </a:ext>
            </a:extLst>
          </p:cNvPr>
          <p:cNvSpPr>
            <a:spLocks noGrp="1"/>
          </p:cNvSpPr>
          <p:nvPr>
            <p:ph type="body" sz="quarter" idx="18"/>
          </p:nvPr>
        </p:nvSpPr>
        <p:spPr/>
        <p:txBody>
          <a:bodyPr rtlCol="0"/>
          <a:lstStyle/>
          <a:p>
            <a:pPr rtl="0"/>
            <a:r>
              <a:rPr lang="da-DK" sz="1800"/>
              <a:t>Simon Fløj Thomsen </a:t>
            </a:r>
          </a:p>
        </p:txBody>
      </p:sp>
      <p:sp>
        <p:nvSpPr>
          <p:cNvPr id="12" name="Pladsholder til slidenumm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da-DK" smtClean="0"/>
              <a:pPr rtl="0"/>
              <a:t>26</a:t>
            </a:fld>
            <a:endParaRPr lang="da-DK"/>
          </a:p>
        </p:txBody>
      </p:sp>
      <p:pic>
        <p:nvPicPr>
          <p:cNvPr id="17" name="Grafik 16" descr="Bruger" title="Ikon – oplægsholderens navn">
            <a:extLst>
              <a:ext uri="{FF2B5EF4-FFF2-40B4-BE49-F238E27FC236}">
                <a16:creationId xmlns:a16="http://schemas.microsoft.com/office/drawing/2014/main" id="{127C2FF1-3480-4B4D-A3F9-E1207DBFD1A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355672"/>
            <a:ext cx="218900" cy="218900"/>
          </a:xfrm>
          <a:prstGeom prst="rect">
            <a:avLst/>
          </a:prstGeom>
        </p:spPr>
      </p:pic>
      <p:pic>
        <p:nvPicPr>
          <p:cNvPr id="18" name="Grafik 17" descr="Bruger" title="Ikon – oplægsholderens navn">
            <a:extLst>
              <a:ext uri="{FF2B5EF4-FFF2-40B4-BE49-F238E27FC236}">
                <a16:creationId xmlns:a16="http://schemas.microsoft.com/office/drawing/2014/main" id="{DDCF13DF-9582-4D23-9522-4F058AC8333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704689"/>
            <a:ext cx="218900" cy="218900"/>
          </a:xfrm>
          <a:prstGeom prst="rect">
            <a:avLst/>
          </a:prstGeom>
        </p:spPr>
      </p:pic>
      <p:pic>
        <p:nvPicPr>
          <p:cNvPr id="19" name="Grafik 18" descr="Bruger" title="Ikon – oplægsholderens navn">
            <a:extLst>
              <a:ext uri="{FF2B5EF4-FFF2-40B4-BE49-F238E27FC236}">
                <a16:creationId xmlns:a16="http://schemas.microsoft.com/office/drawing/2014/main" id="{5021FC7A-6BA8-4D72-95CD-0AEECA3420E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5053706"/>
            <a:ext cx="218900" cy="218900"/>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C9F43-890E-482A-B5FC-E30FE364C7C4}"/>
              </a:ext>
            </a:extLst>
          </p:cNvPr>
          <p:cNvSpPr>
            <a:spLocks noGrp="1"/>
          </p:cNvSpPr>
          <p:nvPr>
            <p:ph type="title"/>
          </p:nvPr>
        </p:nvSpPr>
        <p:spPr/>
        <p:txBody>
          <a:bodyPr/>
          <a:lstStyle/>
          <a:p>
            <a:r>
              <a:rPr lang="en-US" dirty="0"/>
              <a:t>Data cleaning &amp; EDA</a:t>
            </a:r>
          </a:p>
        </p:txBody>
      </p:sp>
      <p:sp>
        <p:nvSpPr>
          <p:cNvPr id="3" name="Pladsholder til tekst 2">
            <a:extLst>
              <a:ext uri="{FF2B5EF4-FFF2-40B4-BE49-F238E27FC236}">
                <a16:creationId xmlns:a16="http://schemas.microsoft.com/office/drawing/2014/main" id="{3A477975-87F6-4FD1-A412-E4E876B7AD3F}"/>
              </a:ext>
            </a:extLst>
          </p:cNvPr>
          <p:cNvSpPr>
            <a:spLocks noGrp="1"/>
          </p:cNvSpPr>
          <p:nvPr>
            <p:ph type="body" sz="quarter" idx="32"/>
          </p:nvPr>
        </p:nvSpPr>
        <p:spPr/>
        <p:txBody>
          <a:bodyPr/>
          <a:lstStyle/>
          <a:p>
            <a:r>
              <a:rPr lang="en-US" dirty="0">
                <a:solidFill>
                  <a:schemeClr val="accent1"/>
                </a:solidFill>
              </a:rPr>
              <a:t>First steps of our analysis</a:t>
            </a:r>
          </a:p>
        </p:txBody>
      </p:sp>
      <p:sp>
        <p:nvSpPr>
          <p:cNvPr id="4" name="Pladsholder til tekst 3">
            <a:extLst>
              <a:ext uri="{FF2B5EF4-FFF2-40B4-BE49-F238E27FC236}">
                <a16:creationId xmlns:a16="http://schemas.microsoft.com/office/drawing/2014/main" id="{5B130C14-F8A8-4645-96D8-6048BDEDA19C}"/>
              </a:ext>
            </a:extLst>
          </p:cNvPr>
          <p:cNvSpPr>
            <a:spLocks noGrp="1"/>
          </p:cNvSpPr>
          <p:nvPr>
            <p:ph type="body" idx="1"/>
          </p:nvPr>
        </p:nvSpPr>
        <p:spPr/>
        <p:txBody>
          <a:bodyPr/>
          <a:lstStyle/>
          <a:p>
            <a:r>
              <a:rPr lang="en-US" dirty="0"/>
              <a:t>Objectives</a:t>
            </a:r>
          </a:p>
        </p:txBody>
      </p:sp>
      <p:sp>
        <p:nvSpPr>
          <p:cNvPr id="5" name="Pladsholder til indhold 4">
            <a:extLst>
              <a:ext uri="{FF2B5EF4-FFF2-40B4-BE49-F238E27FC236}">
                <a16:creationId xmlns:a16="http://schemas.microsoft.com/office/drawing/2014/main" id="{60794C78-9297-4CD0-9828-8EE8CCE1E2E9}"/>
              </a:ext>
            </a:extLst>
          </p:cNvPr>
          <p:cNvSpPr>
            <a:spLocks noGrp="1"/>
          </p:cNvSpPr>
          <p:nvPr>
            <p:ph sz="half" idx="2"/>
          </p:nvPr>
        </p:nvSpPr>
        <p:spPr/>
        <p:txBody>
          <a:bodyPr/>
          <a:lstStyle/>
          <a:p>
            <a:r>
              <a:rPr lang="en-US" dirty="0"/>
              <a:t>The opportunity to use newly acquired abilities within Machine Learning, Network Analysis &amp; NLP and Deep Learning to investigate a given problem statement </a:t>
            </a:r>
          </a:p>
          <a:p>
            <a:endParaRPr lang="en-US" dirty="0"/>
          </a:p>
          <a:p>
            <a:r>
              <a:rPr lang="en-US" dirty="0"/>
              <a:t>Based on the M1, M2 and M3 courses, we will try to carry out an analysis which contains elements of data manipulation, exploration, machine learning, natural language processing and deep learning </a:t>
            </a:r>
            <a:endParaRPr lang="da-DK" dirty="0"/>
          </a:p>
        </p:txBody>
      </p:sp>
      <p:sp>
        <p:nvSpPr>
          <p:cNvPr id="6" name="Pladsholder til tekst 5">
            <a:extLst>
              <a:ext uri="{FF2B5EF4-FFF2-40B4-BE49-F238E27FC236}">
                <a16:creationId xmlns:a16="http://schemas.microsoft.com/office/drawing/2014/main" id="{6114B11E-884C-42AB-90F6-40C722924845}"/>
              </a:ext>
            </a:extLst>
          </p:cNvPr>
          <p:cNvSpPr>
            <a:spLocks noGrp="1"/>
          </p:cNvSpPr>
          <p:nvPr>
            <p:ph type="body" sz="quarter" idx="13"/>
          </p:nvPr>
        </p:nvSpPr>
        <p:spPr/>
        <p:txBody>
          <a:bodyPr/>
          <a:lstStyle/>
          <a:p>
            <a:r>
              <a:rPr lang="en-US" dirty="0"/>
              <a:t>Problem statement</a:t>
            </a:r>
          </a:p>
        </p:txBody>
      </p:sp>
      <p:sp>
        <p:nvSpPr>
          <p:cNvPr id="7" name="Pladsholder til tekst 6">
            <a:extLst>
              <a:ext uri="{FF2B5EF4-FFF2-40B4-BE49-F238E27FC236}">
                <a16:creationId xmlns:a16="http://schemas.microsoft.com/office/drawing/2014/main" id="{6B3B8907-6084-474A-B64A-93E158CCBE1F}"/>
              </a:ext>
            </a:extLst>
          </p:cNvPr>
          <p:cNvSpPr>
            <a:spLocks noGrp="1"/>
          </p:cNvSpPr>
          <p:nvPr>
            <p:ph type="body" sz="quarter" idx="12"/>
          </p:nvPr>
        </p:nvSpPr>
        <p:spPr/>
        <p:txBody>
          <a:bodyPr/>
          <a:lstStyle/>
          <a:p>
            <a:r>
              <a:rPr lang="en-US" dirty="0"/>
              <a:t>Use these acquired techniques to investigate whether we can make a NN-model and a ML-model predict the sentiment of a song given the lyrics of this song </a:t>
            </a:r>
          </a:p>
          <a:p>
            <a:r>
              <a:rPr lang="en-US" dirty="0"/>
              <a:t>In addition, we would like to investigate whether it is possible to predict this using a Multiclass model given these lyrics </a:t>
            </a:r>
          </a:p>
        </p:txBody>
      </p:sp>
      <p:sp>
        <p:nvSpPr>
          <p:cNvPr id="8" name="Pladsholder til sidefod 7">
            <a:extLst>
              <a:ext uri="{FF2B5EF4-FFF2-40B4-BE49-F238E27FC236}">
                <a16:creationId xmlns:a16="http://schemas.microsoft.com/office/drawing/2014/main" id="{03B47E77-9B1C-412E-8163-73B14A425295}"/>
              </a:ext>
            </a:extLst>
          </p:cNvPr>
          <p:cNvSpPr>
            <a:spLocks noGrp="1"/>
          </p:cNvSpPr>
          <p:nvPr>
            <p:ph type="ftr" sz="quarter" idx="14"/>
          </p:nvPr>
        </p:nvSpPr>
        <p:spPr/>
        <p:txBody>
          <a:bodyPr/>
          <a:lstStyle/>
          <a:p>
            <a:pPr rtl="0"/>
            <a:r>
              <a:rPr lang="da-DK" noProof="0" dirty="0"/>
              <a:t>Tilføj en sidefod</a:t>
            </a:r>
          </a:p>
        </p:txBody>
      </p:sp>
      <p:sp>
        <p:nvSpPr>
          <p:cNvPr id="9" name="Pladsholder til slidenummer 8">
            <a:extLst>
              <a:ext uri="{FF2B5EF4-FFF2-40B4-BE49-F238E27FC236}">
                <a16:creationId xmlns:a16="http://schemas.microsoft.com/office/drawing/2014/main" id="{17A74557-B9C8-4604-B81C-62AC873304C8}"/>
              </a:ext>
            </a:extLst>
          </p:cNvPr>
          <p:cNvSpPr>
            <a:spLocks noGrp="1"/>
          </p:cNvSpPr>
          <p:nvPr>
            <p:ph type="sldNum" sz="quarter" idx="33"/>
          </p:nvPr>
        </p:nvSpPr>
        <p:spPr/>
        <p:txBody>
          <a:bodyPr/>
          <a:lstStyle/>
          <a:p>
            <a:pPr rtl="0"/>
            <a:fld id="{19B51A1E-902D-48AF-9020-955120F399B6}" type="slidenum">
              <a:rPr lang="da-DK" noProof="0" smtClean="0"/>
              <a:pPr rtl="0"/>
              <a:t>3</a:t>
            </a:fld>
            <a:endParaRPr lang="da-DK" noProof="0" dirty="0"/>
          </a:p>
        </p:txBody>
      </p:sp>
      <p:pic>
        <p:nvPicPr>
          <p:cNvPr id="10" name="Billede 8" descr="Et billede, der indeholder kvinde, sort, hvid, opbevarer&#10;&#10;Beskrivelsen er genereret automatisk">
            <a:extLst>
              <a:ext uri="{FF2B5EF4-FFF2-40B4-BE49-F238E27FC236}">
                <a16:creationId xmlns:a16="http://schemas.microsoft.com/office/drawing/2014/main" id="{6A240615-7F01-45EF-B009-9CCF2F233394}"/>
              </a:ext>
            </a:extLst>
          </p:cNvPr>
          <p:cNvPicPr>
            <a:picLocks noChangeAspect="1"/>
          </p:cNvPicPr>
          <p:nvPr/>
        </p:nvPicPr>
        <p:blipFill>
          <a:blip r:embed="rId3"/>
          <a:stretch>
            <a:fillRect/>
          </a:stretch>
        </p:blipFill>
        <p:spPr>
          <a:xfrm>
            <a:off x="10411447" y="239806"/>
            <a:ext cx="1780553" cy="1780553"/>
          </a:xfrm>
          <a:prstGeom prst="rect">
            <a:avLst/>
          </a:prstGeom>
          <a:noFill/>
        </p:spPr>
      </p:pic>
      <p:pic>
        <p:nvPicPr>
          <p:cNvPr id="1028" name="Picture 4" descr="Introduction to Deep Learning | Hacker Noon">
            <a:extLst>
              <a:ext uri="{FF2B5EF4-FFF2-40B4-BE49-F238E27FC236}">
                <a16:creationId xmlns:a16="http://schemas.microsoft.com/office/drawing/2014/main" id="{838AB4C4-6274-4BA5-94DC-4AAFF7341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749" y="4007025"/>
            <a:ext cx="3088251" cy="218422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A5C2B-B835-4353-8CF7-60F53F3739E0}"/>
              </a:ext>
            </a:extLst>
          </p:cNvPr>
          <p:cNvSpPr>
            <a:spLocks noGrp="1"/>
          </p:cNvSpPr>
          <p:nvPr>
            <p:ph type="title"/>
          </p:nvPr>
        </p:nvSpPr>
        <p:spPr/>
        <p:txBody>
          <a:bodyPr/>
          <a:lstStyle/>
          <a:p>
            <a:r>
              <a:rPr lang="en-US" dirty="0"/>
              <a:t>Data cleaning &amp; EDA</a:t>
            </a:r>
            <a:endParaRPr lang="da-DK" dirty="0"/>
          </a:p>
        </p:txBody>
      </p:sp>
      <p:sp>
        <p:nvSpPr>
          <p:cNvPr id="3" name="Pladsholder til tekst 2">
            <a:extLst>
              <a:ext uri="{FF2B5EF4-FFF2-40B4-BE49-F238E27FC236}">
                <a16:creationId xmlns:a16="http://schemas.microsoft.com/office/drawing/2014/main" id="{AE122F52-49A6-4CB0-92A1-F18A35BF616F}"/>
              </a:ext>
            </a:extLst>
          </p:cNvPr>
          <p:cNvSpPr>
            <a:spLocks noGrp="1"/>
          </p:cNvSpPr>
          <p:nvPr>
            <p:ph type="body" sz="quarter" idx="32"/>
          </p:nvPr>
        </p:nvSpPr>
        <p:spPr/>
        <p:txBody>
          <a:bodyPr/>
          <a:lstStyle/>
          <a:p>
            <a:r>
              <a:rPr lang="en-US" dirty="0">
                <a:solidFill>
                  <a:schemeClr val="accent1"/>
                </a:solidFill>
              </a:rPr>
              <a:t>Data acquisition</a:t>
            </a:r>
          </a:p>
        </p:txBody>
      </p:sp>
      <p:sp>
        <p:nvSpPr>
          <p:cNvPr id="4" name="Pladsholder til indhold 3">
            <a:extLst>
              <a:ext uri="{FF2B5EF4-FFF2-40B4-BE49-F238E27FC236}">
                <a16:creationId xmlns:a16="http://schemas.microsoft.com/office/drawing/2014/main" id="{8B01FFD4-198E-42E3-90C9-86B549062341}"/>
              </a:ext>
            </a:extLst>
          </p:cNvPr>
          <p:cNvSpPr>
            <a:spLocks noGrp="1"/>
          </p:cNvSpPr>
          <p:nvPr>
            <p:ph sz="half" idx="1"/>
          </p:nvPr>
        </p:nvSpPr>
        <p:spPr/>
        <p:txBody>
          <a:bodyPr/>
          <a:lstStyle/>
          <a:p>
            <a:r>
              <a:rPr lang="en-US" dirty="0"/>
              <a:t>Relevant for our problem statement</a:t>
            </a:r>
          </a:p>
          <a:p>
            <a:endParaRPr lang="en-US" dirty="0"/>
          </a:p>
          <a:p>
            <a:r>
              <a:rPr lang="en-US" dirty="0"/>
              <a:t>Through Kaggle we were able to ﬁnd a relevant dataset </a:t>
            </a:r>
          </a:p>
          <a:p>
            <a:r>
              <a:rPr lang="en-US" dirty="0"/>
              <a:t>The data contains 13 columns/features, which describes different characteristics for selected songs </a:t>
            </a:r>
            <a:r>
              <a:rPr lang="en-US" dirty="0" err="1"/>
              <a:t>eg.</a:t>
            </a:r>
            <a:r>
              <a:rPr lang="en-US" dirty="0"/>
              <a:t> genre and lyrics</a:t>
            </a:r>
          </a:p>
        </p:txBody>
      </p:sp>
      <p:sp>
        <p:nvSpPr>
          <p:cNvPr id="6" name="Pladsholder til sidefod 5">
            <a:extLst>
              <a:ext uri="{FF2B5EF4-FFF2-40B4-BE49-F238E27FC236}">
                <a16:creationId xmlns:a16="http://schemas.microsoft.com/office/drawing/2014/main" id="{EA8A04F0-32BF-4CC2-BA7F-546C9CA5A8A7}"/>
              </a:ext>
            </a:extLst>
          </p:cNvPr>
          <p:cNvSpPr>
            <a:spLocks noGrp="1"/>
          </p:cNvSpPr>
          <p:nvPr>
            <p:ph type="ftr" sz="quarter" idx="13"/>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20C54D55-A2E2-4BD0-BC97-4EFB698B1674}"/>
              </a:ext>
            </a:extLst>
          </p:cNvPr>
          <p:cNvSpPr>
            <a:spLocks noGrp="1"/>
          </p:cNvSpPr>
          <p:nvPr>
            <p:ph type="sldNum" sz="quarter" idx="33"/>
          </p:nvPr>
        </p:nvSpPr>
        <p:spPr/>
        <p:txBody>
          <a:bodyPr/>
          <a:lstStyle/>
          <a:p>
            <a:pPr rtl="0"/>
            <a:fld id="{19B51A1E-902D-48AF-9020-955120F399B6}" type="slidenum">
              <a:rPr lang="da-DK" noProof="0" smtClean="0"/>
              <a:pPr rtl="0"/>
              <a:t>4</a:t>
            </a:fld>
            <a:endParaRPr lang="da-DK" noProof="0"/>
          </a:p>
        </p:txBody>
      </p:sp>
      <p:pic>
        <p:nvPicPr>
          <p:cNvPr id="2056" name="Picture 8" descr="Music – The Soundtrack of Our Lives – 411 Press">
            <a:extLst>
              <a:ext uri="{FF2B5EF4-FFF2-40B4-BE49-F238E27FC236}">
                <a16:creationId xmlns:a16="http://schemas.microsoft.com/office/drawing/2014/main" id="{3AF2FB78-E461-43B9-AD96-B1E098224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002" y="1512000"/>
            <a:ext cx="5471998" cy="4108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3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FCED79-6531-426E-B8A4-8DEB5E36D1F4}"/>
              </a:ext>
            </a:extLst>
          </p:cNvPr>
          <p:cNvSpPr>
            <a:spLocks noGrp="1"/>
          </p:cNvSpPr>
          <p:nvPr>
            <p:ph type="title"/>
          </p:nvPr>
        </p:nvSpPr>
        <p:spPr/>
        <p:txBody>
          <a:bodyPr/>
          <a:lstStyle/>
          <a:p>
            <a:r>
              <a:rPr lang="en-US" dirty="0"/>
              <a:t>Data cleaning &amp; EDA</a:t>
            </a:r>
            <a:endParaRPr lang="da-DK" dirty="0"/>
          </a:p>
        </p:txBody>
      </p:sp>
      <p:sp>
        <p:nvSpPr>
          <p:cNvPr id="3" name="Pladsholder til tekst 2">
            <a:extLst>
              <a:ext uri="{FF2B5EF4-FFF2-40B4-BE49-F238E27FC236}">
                <a16:creationId xmlns:a16="http://schemas.microsoft.com/office/drawing/2014/main" id="{1F52A615-DE2C-4964-BA34-1DC70260E791}"/>
              </a:ext>
            </a:extLst>
          </p:cNvPr>
          <p:cNvSpPr>
            <a:spLocks noGrp="1"/>
          </p:cNvSpPr>
          <p:nvPr>
            <p:ph type="body" sz="quarter" idx="32"/>
          </p:nvPr>
        </p:nvSpPr>
        <p:spPr/>
        <p:txBody>
          <a:bodyPr/>
          <a:lstStyle/>
          <a:p>
            <a:r>
              <a:rPr lang="en-US" dirty="0">
                <a:solidFill>
                  <a:schemeClr val="accent1"/>
                </a:solidFill>
              </a:rPr>
              <a:t>Data preparation process</a:t>
            </a:r>
          </a:p>
        </p:txBody>
      </p:sp>
      <p:sp>
        <p:nvSpPr>
          <p:cNvPr id="4" name="Pladsholder til indhold 3">
            <a:extLst>
              <a:ext uri="{FF2B5EF4-FFF2-40B4-BE49-F238E27FC236}">
                <a16:creationId xmlns:a16="http://schemas.microsoft.com/office/drawing/2014/main" id="{6FF5B750-A0A2-4B9E-81F3-7B2A74D46DB6}"/>
              </a:ext>
            </a:extLst>
          </p:cNvPr>
          <p:cNvSpPr>
            <a:spLocks noGrp="1"/>
          </p:cNvSpPr>
          <p:nvPr>
            <p:ph idx="1"/>
          </p:nvPr>
        </p:nvSpPr>
        <p:spPr/>
        <p:txBody>
          <a:bodyPr/>
          <a:lstStyle/>
          <a:p>
            <a:r>
              <a:rPr lang="en-US" dirty="0"/>
              <a:t>The most essential variables </a:t>
            </a:r>
          </a:p>
          <a:p>
            <a:r>
              <a:rPr lang="en-US" dirty="0"/>
              <a:t>This includes three character strings </a:t>
            </a:r>
          </a:p>
          <a:p>
            <a:endParaRPr lang="en-US" dirty="0"/>
          </a:p>
          <a:p>
            <a:r>
              <a:rPr lang="en-US" b="1" dirty="0"/>
              <a:t>Feature engineering </a:t>
            </a:r>
          </a:p>
          <a:p>
            <a:r>
              <a:rPr lang="en-US" dirty="0"/>
              <a:t>The variable genre describes which genre or several genres a given movie belongs to </a:t>
            </a:r>
          </a:p>
          <a:p>
            <a:r>
              <a:rPr lang="en-US" dirty="0"/>
              <a:t>In order to make the analysis more applicable only the three most common genres (Pop, Rock and Pop/Rock) are used </a:t>
            </a:r>
            <a:endParaRPr lang="da-DK" dirty="0"/>
          </a:p>
        </p:txBody>
      </p:sp>
      <p:sp>
        <p:nvSpPr>
          <p:cNvPr id="5" name="Pladsholder til tekst 4">
            <a:extLst>
              <a:ext uri="{FF2B5EF4-FFF2-40B4-BE49-F238E27FC236}">
                <a16:creationId xmlns:a16="http://schemas.microsoft.com/office/drawing/2014/main" id="{77965237-3B71-471E-A080-18CB3DF670A8}"/>
              </a:ext>
            </a:extLst>
          </p:cNvPr>
          <p:cNvSpPr>
            <a:spLocks noGrp="1"/>
          </p:cNvSpPr>
          <p:nvPr>
            <p:ph type="body" sz="quarter" idx="12"/>
          </p:nvPr>
        </p:nvSpPr>
        <p:spPr/>
        <p:txBody>
          <a:bodyPr/>
          <a:lstStyle/>
          <a:p>
            <a:r>
              <a:rPr lang="en-US" b="1" dirty="0"/>
              <a:t>name</a:t>
            </a:r>
            <a:r>
              <a:rPr lang="en-US" dirty="0"/>
              <a:t> assign each song with the respective artist and name of the song </a:t>
            </a:r>
          </a:p>
          <a:p>
            <a:r>
              <a:rPr lang="en-US" b="1" dirty="0"/>
              <a:t>text</a:t>
            </a:r>
            <a:r>
              <a:rPr lang="en-US" dirty="0"/>
              <a:t> contains a text that refers to the lyrics of each song </a:t>
            </a:r>
          </a:p>
        </p:txBody>
      </p:sp>
      <p:sp>
        <p:nvSpPr>
          <p:cNvPr id="6" name="Pladsholder til tekst 5">
            <a:extLst>
              <a:ext uri="{FF2B5EF4-FFF2-40B4-BE49-F238E27FC236}">
                <a16:creationId xmlns:a16="http://schemas.microsoft.com/office/drawing/2014/main" id="{C32D8E2D-0573-4131-9ADF-C0001B2067A3}"/>
              </a:ext>
            </a:extLst>
          </p:cNvPr>
          <p:cNvSpPr>
            <a:spLocks noGrp="1"/>
          </p:cNvSpPr>
          <p:nvPr>
            <p:ph type="body" sz="quarter" idx="13"/>
          </p:nvPr>
        </p:nvSpPr>
        <p:spPr/>
        <p:txBody>
          <a:bodyPr/>
          <a:lstStyle/>
          <a:p>
            <a:r>
              <a:rPr lang="en-US" b="1" dirty="0"/>
              <a:t>genre</a:t>
            </a:r>
            <a:r>
              <a:rPr lang="en-US" dirty="0"/>
              <a:t> describes which genre or several genres a given song belongs to </a:t>
            </a:r>
            <a:endParaRPr lang="da-DK" dirty="0"/>
          </a:p>
        </p:txBody>
      </p:sp>
      <p:sp>
        <p:nvSpPr>
          <p:cNvPr id="7" name="Pladsholder til sidefod 6">
            <a:extLst>
              <a:ext uri="{FF2B5EF4-FFF2-40B4-BE49-F238E27FC236}">
                <a16:creationId xmlns:a16="http://schemas.microsoft.com/office/drawing/2014/main" id="{30A2C9FC-8454-41E2-A0CC-D86D7EC25071}"/>
              </a:ext>
            </a:extLst>
          </p:cNvPr>
          <p:cNvSpPr>
            <a:spLocks noGrp="1"/>
          </p:cNvSpPr>
          <p:nvPr>
            <p:ph type="ftr" sz="quarter" idx="14"/>
          </p:nvPr>
        </p:nvSpPr>
        <p:spPr/>
        <p:txBody>
          <a:bodyPr/>
          <a:lstStyle/>
          <a:p>
            <a:pPr rtl="0"/>
            <a:r>
              <a:rPr lang="da-DK" noProof="0"/>
              <a:t>Tilføj en sidefod</a:t>
            </a:r>
          </a:p>
        </p:txBody>
      </p:sp>
      <p:sp>
        <p:nvSpPr>
          <p:cNvPr id="8" name="Pladsholder til slidenummer 7">
            <a:extLst>
              <a:ext uri="{FF2B5EF4-FFF2-40B4-BE49-F238E27FC236}">
                <a16:creationId xmlns:a16="http://schemas.microsoft.com/office/drawing/2014/main" id="{697D26AC-571A-4CB2-9800-03470D9FA270}"/>
              </a:ext>
            </a:extLst>
          </p:cNvPr>
          <p:cNvSpPr>
            <a:spLocks noGrp="1"/>
          </p:cNvSpPr>
          <p:nvPr>
            <p:ph type="sldNum" sz="quarter" idx="15"/>
          </p:nvPr>
        </p:nvSpPr>
        <p:spPr/>
        <p:txBody>
          <a:bodyPr/>
          <a:lstStyle/>
          <a:p>
            <a:pPr rtl="0"/>
            <a:fld id="{19B51A1E-902D-48AF-9020-955120F399B6}" type="slidenum">
              <a:rPr lang="da-DK" noProof="0" smtClean="0"/>
              <a:pPr rtl="0"/>
              <a:t>5</a:t>
            </a:fld>
            <a:endParaRPr lang="da-DK" noProof="0"/>
          </a:p>
        </p:txBody>
      </p:sp>
      <p:pic>
        <p:nvPicPr>
          <p:cNvPr id="9" name="Picture 2" descr="Which Music Genre Is Your Favorite? | Music genres, Music genre list, Pop  quiz">
            <a:extLst>
              <a:ext uri="{FF2B5EF4-FFF2-40B4-BE49-F238E27FC236}">
                <a16:creationId xmlns:a16="http://schemas.microsoft.com/office/drawing/2014/main" id="{C4B66A7C-60E7-4CAD-8696-D7D47D826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1550" y="3429000"/>
            <a:ext cx="3588450" cy="269133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4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5A7791-D045-4CA3-AC59-085D432A7F9C}"/>
              </a:ext>
            </a:extLst>
          </p:cNvPr>
          <p:cNvSpPr>
            <a:spLocks noGrp="1"/>
          </p:cNvSpPr>
          <p:nvPr>
            <p:ph type="title"/>
          </p:nvPr>
        </p:nvSpPr>
        <p:spPr/>
        <p:txBody>
          <a:bodyPr/>
          <a:lstStyle/>
          <a:p>
            <a:r>
              <a:rPr lang="en-US" dirty="0"/>
              <a:t>Data cleaning &amp; EDA</a:t>
            </a:r>
            <a:endParaRPr lang="da-DK" dirty="0"/>
          </a:p>
        </p:txBody>
      </p:sp>
      <p:sp>
        <p:nvSpPr>
          <p:cNvPr id="3" name="Pladsholder til tekst 2">
            <a:extLst>
              <a:ext uri="{FF2B5EF4-FFF2-40B4-BE49-F238E27FC236}">
                <a16:creationId xmlns:a16="http://schemas.microsoft.com/office/drawing/2014/main" id="{CE090045-84FC-4F04-A439-05409C45F2F0}"/>
              </a:ext>
            </a:extLst>
          </p:cNvPr>
          <p:cNvSpPr>
            <a:spLocks noGrp="1"/>
          </p:cNvSpPr>
          <p:nvPr>
            <p:ph type="body" sz="quarter" idx="32"/>
          </p:nvPr>
        </p:nvSpPr>
        <p:spPr/>
        <p:txBody>
          <a:bodyPr/>
          <a:lstStyle/>
          <a:p>
            <a:r>
              <a:rPr lang="en-US" dirty="0">
                <a:solidFill>
                  <a:schemeClr val="accent1"/>
                </a:solidFill>
              </a:rPr>
              <a:t>Data preparation process</a:t>
            </a:r>
          </a:p>
        </p:txBody>
      </p:sp>
      <p:sp>
        <p:nvSpPr>
          <p:cNvPr id="4" name="Pladsholder til indhold 3">
            <a:extLst>
              <a:ext uri="{FF2B5EF4-FFF2-40B4-BE49-F238E27FC236}">
                <a16:creationId xmlns:a16="http://schemas.microsoft.com/office/drawing/2014/main" id="{A71AD9E4-F24A-42E4-A381-3C55A42513E6}"/>
              </a:ext>
            </a:extLst>
          </p:cNvPr>
          <p:cNvSpPr>
            <a:spLocks noGrp="1"/>
          </p:cNvSpPr>
          <p:nvPr>
            <p:ph sz="half" idx="1"/>
          </p:nvPr>
        </p:nvSpPr>
        <p:spPr/>
        <p:txBody>
          <a:bodyPr/>
          <a:lstStyle/>
          <a:p>
            <a:r>
              <a:rPr lang="en-US" dirty="0"/>
              <a:t>From these we extracted the most common words in the 3 genres </a:t>
            </a:r>
          </a:p>
          <a:p>
            <a:endParaRPr lang="en-US" dirty="0"/>
          </a:p>
          <a:p>
            <a:r>
              <a:rPr lang="en-US" dirty="0"/>
              <a:t>First, we tokenized the data – converting lyrics into a list of words </a:t>
            </a:r>
          </a:p>
          <a:p>
            <a:r>
              <a:rPr lang="en-US" dirty="0"/>
              <a:t>Second, we removed short words (&gt;2) and stop words </a:t>
            </a:r>
          </a:p>
          <a:p>
            <a:r>
              <a:rPr lang="en-US" dirty="0"/>
              <a:t>Third, we use the “</a:t>
            </a:r>
            <a:r>
              <a:rPr lang="en-US" dirty="0" err="1"/>
              <a:t>hunspell</a:t>
            </a:r>
            <a:r>
              <a:rPr lang="en-US" dirty="0"/>
              <a:t> package” to stem our data – reducing a word to its “root” word </a:t>
            </a:r>
          </a:p>
          <a:p>
            <a:endParaRPr lang="en-US" dirty="0"/>
          </a:p>
          <a:p>
            <a:r>
              <a:rPr lang="en-US" dirty="0"/>
              <a:t>Then we weighted these words using </a:t>
            </a:r>
            <a:r>
              <a:rPr lang="en-US" dirty="0" err="1"/>
              <a:t>tf-idf</a:t>
            </a:r>
            <a:r>
              <a:rPr lang="en-US" dirty="0"/>
              <a:t> and plotted the 20 most used words within each genre </a:t>
            </a:r>
            <a:endParaRPr lang="da-DK" dirty="0"/>
          </a:p>
        </p:txBody>
      </p:sp>
      <p:sp>
        <p:nvSpPr>
          <p:cNvPr id="6" name="Pladsholder til sidefod 5">
            <a:extLst>
              <a:ext uri="{FF2B5EF4-FFF2-40B4-BE49-F238E27FC236}">
                <a16:creationId xmlns:a16="http://schemas.microsoft.com/office/drawing/2014/main" id="{79B2EF6C-EC91-4AF1-A9F3-A5F4EF0CDDD4}"/>
              </a:ext>
            </a:extLst>
          </p:cNvPr>
          <p:cNvSpPr>
            <a:spLocks noGrp="1"/>
          </p:cNvSpPr>
          <p:nvPr>
            <p:ph type="ftr" sz="quarter" idx="13"/>
          </p:nvPr>
        </p:nvSpPr>
        <p:spPr/>
        <p:txBody>
          <a:bodyPr/>
          <a:lstStyle/>
          <a:p>
            <a:pPr rtl="0"/>
            <a:r>
              <a:rPr lang="en-US" dirty="0"/>
              <a:t>Further visualization in the pdf – via word clouds</a:t>
            </a:r>
            <a:endParaRPr lang="da-DK" noProof="0" dirty="0"/>
          </a:p>
        </p:txBody>
      </p:sp>
      <p:sp>
        <p:nvSpPr>
          <p:cNvPr id="7" name="Pladsholder til slidenummer 6">
            <a:extLst>
              <a:ext uri="{FF2B5EF4-FFF2-40B4-BE49-F238E27FC236}">
                <a16:creationId xmlns:a16="http://schemas.microsoft.com/office/drawing/2014/main" id="{B7F839DB-F508-4764-8D4A-7468EEBDBC4B}"/>
              </a:ext>
            </a:extLst>
          </p:cNvPr>
          <p:cNvSpPr>
            <a:spLocks noGrp="1"/>
          </p:cNvSpPr>
          <p:nvPr>
            <p:ph type="sldNum" sz="quarter" idx="33"/>
          </p:nvPr>
        </p:nvSpPr>
        <p:spPr/>
        <p:txBody>
          <a:bodyPr/>
          <a:lstStyle/>
          <a:p>
            <a:pPr rtl="0"/>
            <a:fld id="{19B51A1E-902D-48AF-9020-955120F399B6}" type="slidenum">
              <a:rPr lang="da-DK" noProof="0" smtClean="0"/>
              <a:pPr rtl="0"/>
              <a:t>6</a:t>
            </a:fld>
            <a:endParaRPr lang="da-DK" noProof="0"/>
          </a:p>
        </p:txBody>
      </p:sp>
      <p:pic>
        <p:nvPicPr>
          <p:cNvPr id="13" name="Billede 12">
            <a:extLst>
              <a:ext uri="{FF2B5EF4-FFF2-40B4-BE49-F238E27FC236}">
                <a16:creationId xmlns:a16="http://schemas.microsoft.com/office/drawing/2014/main" id="{04042AD4-ECE3-47B3-BD6A-402821F42C66}"/>
              </a:ext>
            </a:extLst>
          </p:cNvPr>
          <p:cNvPicPr>
            <a:picLocks noChangeAspect="1"/>
          </p:cNvPicPr>
          <p:nvPr/>
        </p:nvPicPr>
        <p:blipFill>
          <a:blip r:embed="rId2"/>
          <a:stretch>
            <a:fillRect/>
          </a:stretch>
        </p:blipFill>
        <p:spPr>
          <a:xfrm>
            <a:off x="6096000" y="1512000"/>
            <a:ext cx="5664000" cy="3891548"/>
          </a:xfrm>
          <a:prstGeom prst="rect">
            <a:avLst/>
          </a:prstGeom>
        </p:spPr>
      </p:pic>
    </p:spTree>
    <p:extLst>
      <p:ext uri="{BB962C8B-B14F-4D97-AF65-F5344CB8AC3E}">
        <p14:creationId xmlns:p14="http://schemas.microsoft.com/office/powerpoint/2010/main" val="208807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F3ADC-FAC5-405F-9A55-8ADE4719CFF4}"/>
              </a:ext>
            </a:extLst>
          </p:cNvPr>
          <p:cNvSpPr>
            <a:spLocks noGrp="1"/>
          </p:cNvSpPr>
          <p:nvPr>
            <p:ph type="title"/>
          </p:nvPr>
        </p:nvSpPr>
        <p:spPr/>
        <p:txBody>
          <a:bodyPr/>
          <a:lstStyle/>
          <a:p>
            <a:r>
              <a:rPr lang="en-US" dirty="0"/>
              <a:t>Data cleaning &amp; EDA</a:t>
            </a:r>
            <a:endParaRPr lang="da-DK" dirty="0"/>
          </a:p>
        </p:txBody>
      </p:sp>
      <p:sp>
        <p:nvSpPr>
          <p:cNvPr id="3" name="Pladsholder til tekst 2">
            <a:extLst>
              <a:ext uri="{FF2B5EF4-FFF2-40B4-BE49-F238E27FC236}">
                <a16:creationId xmlns:a16="http://schemas.microsoft.com/office/drawing/2014/main" id="{6B52906F-E3F7-4EBB-9467-14A38A0FAB33}"/>
              </a:ext>
            </a:extLst>
          </p:cNvPr>
          <p:cNvSpPr>
            <a:spLocks noGrp="1"/>
          </p:cNvSpPr>
          <p:nvPr>
            <p:ph type="body" sz="quarter" idx="32"/>
          </p:nvPr>
        </p:nvSpPr>
        <p:spPr/>
        <p:txBody>
          <a:bodyPr/>
          <a:lstStyle/>
          <a:p>
            <a:r>
              <a:rPr lang="en-US" dirty="0">
                <a:solidFill>
                  <a:schemeClr val="accent1"/>
                </a:solidFill>
              </a:rPr>
              <a:t>Data visualization</a:t>
            </a:r>
          </a:p>
        </p:txBody>
      </p:sp>
      <p:sp>
        <p:nvSpPr>
          <p:cNvPr id="4" name="Pladsholder til indhold 3">
            <a:extLst>
              <a:ext uri="{FF2B5EF4-FFF2-40B4-BE49-F238E27FC236}">
                <a16:creationId xmlns:a16="http://schemas.microsoft.com/office/drawing/2014/main" id="{152879BB-D969-4D06-B729-9D56AADA83C8}"/>
              </a:ext>
            </a:extLst>
          </p:cNvPr>
          <p:cNvSpPr>
            <a:spLocks noGrp="1"/>
          </p:cNvSpPr>
          <p:nvPr>
            <p:ph sz="half" idx="1"/>
          </p:nvPr>
        </p:nvSpPr>
        <p:spPr/>
        <p:txBody>
          <a:bodyPr/>
          <a:lstStyle/>
          <a:p>
            <a:r>
              <a:rPr lang="en-US" dirty="0"/>
              <a:t>In order to further visualize the words within these genres we did a sentiment analysis based on the words within each genre – Pop/Rock to the right </a:t>
            </a:r>
          </a:p>
          <a:p>
            <a:endParaRPr lang="en-US" dirty="0"/>
          </a:p>
          <a:p>
            <a:r>
              <a:rPr lang="en-US" dirty="0"/>
              <a:t>We used the lexicons “</a:t>
            </a:r>
            <a:r>
              <a:rPr lang="en-US" dirty="0" err="1"/>
              <a:t>bing</a:t>
            </a:r>
            <a:r>
              <a:rPr lang="en-US" dirty="0"/>
              <a:t>” and “</a:t>
            </a:r>
            <a:r>
              <a:rPr lang="en-US" dirty="0" err="1"/>
              <a:t>afinn</a:t>
            </a:r>
            <a:r>
              <a:rPr lang="en-US" dirty="0"/>
              <a:t>” to distinguish between positive and negative words </a:t>
            </a:r>
          </a:p>
          <a:p>
            <a:r>
              <a:rPr lang="en-US" dirty="0"/>
              <a:t>We only used words which were also found in the lexicons – via function: “</a:t>
            </a:r>
            <a:r>
              <a:rPr lang="en-US" dirty="0" err="1"/>
              <a:t>inner_join</a:t>
            </a:r>
            <a:r>
              <a:rPr lang="en-US" dirty="0"/>
              <a:t>” </a:t>
            </a:r>
          </a:p>
          <a:p>
            <a:endParaRPr lang="en-US" dirty="0"/>
          </a:p>
          <a:p>
            <a:r>
              <a:rPr lang="en-US" dirty="0"/>
              <a:t>We then created a plot for the distribution between negative and positive words within the Pop/Rock genre </a:t>
            </a:r>
          </a:p>
          <a:p>
            <a:endParaRPr lang="en-US" dirty="0"/>
          </a:p>
          <a:p>
            <a:r>
              <a:rPr lang="en-US" dirty="0"/>
              <a:t>We observe a predominance of positive laden words </a:t>
            </a:r>
          </a:p>
        </p:txBody>
      </p:sp>
      <p:sp>
        <p:nvSpPr>
          <p:cNvPr id="6" name="Pladsholder til sidefod 5">
            <a:extLst>
              <a:ext uri="{FF2B5EF4-FFF2-40B4-BE49-F238E27FC236}">
                <a16:creationId xmlns:a16="http://schemas.microsoft.com/office/drawing/2014/main" id="{732C885D-0F81-44E0-ACB7-912FED86CE9F}"/>
              </a:ext>
            </a:extLst>
          </p:cNvPr>
          <p:cNvSpPr>
            <a:spLocks noGrp="1"/>
          </p:cNvSpPr>
          <p:nvPr>
            <p:ph type="ftr" sz="quarter" idx="13"/>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52AF831E-D5FA-486B-BA68-957AF3CC33BF}"/>
              </a:ext>
            </a:extLst>
          </p:cNvPr>
          <p:cNvSpPr>
            <a:spLocks noGrp="1"/>
          </p:cNvSpPr>
          <p:nvPr>
            <p:ph type="sldNum" sz="quarter" idx="33"/>
          </p:nvPr>
        </p:nvSpPr>
        <p:spPr/>
        <p:txBody>
          <a:bodyPr/>
          <a:lstStyle/>
          <a:p>
            <a:pPr rtl="0"/>
            <a:fld id="{19B51A1E-902D-48AF-9020-955120F399B6}" type="slidenum">
              <a:rPr lang="da-DK" noProof="0" smtClean="0"/>
              <a:pPr rtl="0"/>
              <a:t>7</a:t>
            </a:fld>
            <a:endParaRPr lang="da-DK" noProof="0"/>
          </a:p>
        </p:txBody>
      </p:sp>
      <p:pic>
        <p:nvPicPr>
          <p:cNvPr id="8" name="Billede 7">
            <a:extLst>
              <a:ext uri="{FF2B5EF4-FFF2-40B4-BE49-F238E27FC236}">
                <a16:creationId xmlns:a16="http://schemas.microsoft.com/office/drawing/2014/main" id="{2EC09BA0-4F1C-4029-9948-EB9B600A0ABC}"/>
              </a:ext>
            </a:extLst>
          </p:cNvPr>
          <p:cNvPicPr>
            <a:picLocks noChangeAspect="1"/>
          </p:cNvPicPr>
          <p:nvPr/>
        </p:nvPicPr>
        <p:blipFill>
          <a:blip r:embed="rId2"/>
          <a:stretch>
            <a:fillRect/>
          </a:stretch>
        </p:blipFill>
        <p:spPr>
          <a:xfrm>
            <a:off x="5904000" y="1512000"/>
            <a:ext cx="5741848" cy="3938022"/>
          </a:xfrm>
          <a:prstGeom prst="rect">
            <a:avLst/>
          </a:prstGeom>
        </p:spPr>
      </p:pic>
    </p:spTree>
    <p:extLst>
      <p:ext uri="{BB962C8B-B14F-4D97-AF65-F5344CB8AC3E}">
        <p14:creationId xmlns:p14="http://schemas.microsoft.com/office/powerpoint/2010/main" val="21763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54F51A-F8A7-48D5-8E2E-9754F0F1FF68}"/>
              </a:ext>
            </a:extLst>
          </p:cNvPr>
          <p:cNvSpPr>
            <a:spLocks noGrp="1"/>
          </p:cNvSpPr>
          <p:nvPr>
            <p:ph type="title"/>
          </p:nvPr>
        </p:nvSpPr>
        <p:spPr/>
        <p:txBody>
          <a:bodyPr/>
          <a:lstStyle/>
          <a:p>
            <a:r>
              <a:rPr lang="en-US" dirty="0"/>
              <a:t>Data cleaning &amp; EDA</a:t>
            </a:r>
            <a:endParaRPr lang="da-DK" dirty="0"/>
          </a:p>
        </p:txBody>
      </p:sp>
      <p:sp>
        <p:nvSpPr>
          <p:cNvPr id="3" name="Pladsholder til tekst 2">
            <a:extLst>
              <a:ext uri="{FF2B5EF4-FFF2-40B4-BE49-F238E27FC236}">
                <a16:creationId xmlns:a16="http://schemas.microsoft.com/office/drawing/2014/main" id="{401ABA42-12B3-402C-8BDC-9A36AA1A239B}"/>
              </a:ext>
            </a:extLst>
          </p:cNvPr>
          <p:cNvSpPr>
            <a:spLocks noGrp="1"/>
          </p:cNvSpPr>
          <p:nvPr>
            <p:ph type="body" sz="quarter" idx="32"/>
          </p:nvPr>
        </p:nvSpPr>
        <p:spPr/>
        <p:txBody>
          <a:bodyPr/>
          <a:lstStyle/>
          <a:p>
            <a:r>
              <a:rPr lang="en-US" dirty="0">
                <a:solidFill>
                  <a:schemeClr val="accent1"/>
                </a:solidFill>
              </a:rPr>
              <a:t>Data visualization</a:t>
            </a:r>
          </a:p>
        </p:txBody>
      </p:sp>
      <p:sp>
        <p:nvSpPr>
          <p:cNvPr id="4" name="Pladsholder til indhold 3">
            <a:extLst>
              <a:ext uri="{FF2B5EF4-FFF2-40B4-BE49-F238E27FC236}">
                <a16:creationId xmlns:a16="http://schemas.microsoft.com/office/drawing/2014/main" id="{E4BF0748-1976-4C4B-AE40-FEFC40C5AB3C}"/>
              </a:ext>
            </a:extLst>
          </p:cNvPr>
          <p:cNvSpPr>
            <a:spLocks noGrp="1"/>
          </p:cNvSpPr>
          <p:nvPr>
            <p:ph sz="half" idx="1"/>
          </p:nvPr>
        </p:nvSpPr>
        <p:spPr/>
        <p:txBody>
          <a:bodyPr/>
          <a:lstStyle/>
          <a:p>
            <a:r>
              <a:rPr lang="en-US" dirty="0"/>
              <a:t>We also created a word cloud, which compares the 50 most frequently used positive and negative words within the Pop/Rock genre </a:t>
            </a:r>
          </a:p>
          <a:p>
            <a:endParaRPr lang="en-US" dirty="0"/>
          </a:p>
          <a:p>
            <a:r>
              <a:rPr lang="en-US" dirty="0"/>
              <a:t>Here, “love” and “fall” are the most dominant words respectively </a:t>
            </a:r>
            <a:endParaRPr lang="da-DK" dirty="0"/>
          </a:p>
        </p:txBody>
      </p:sp>
      <p:sp>
        <p:nvSpPr>
          <p:cNvPr id="6" name="Pladsholder til sidefod 5">
            <a:extLst>
              <a:ext uri="{FF2B5EF4-FFF2-40B4-BE49-F238E27FC236}">
                <a16:creationId xmlns:a16="http://schemas.microsoft.com/office/drawing/2014/main" id="{F8FA04C4-8A1D-4506-972A-539BC6699AED}"/>
              </a:ext>
            </a:extLst>
          </p:cNvPr>
          <p:cNvSpPr>
            <a:spLocks noGrp="1"/>
          </p:cNvSpPr>
          <p:nvPr>
            <p:ph type="ftr" sz="quarter" idx="13"/>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52FC7F51-D130-4431-B531-D3A0BD533288}"/>
              </a:ext>
            </a:extLst>
          </p:cNvPr>
          <p:cNvSpPr>
            <a:spLocks noGrp="1"/>
          </p:cNvSpPr>
          <p:nvPr>
            <p:ph type="sldNum" sz="quarter" idx="33"/>
          </p:nvPr>
        </p:nvSpPr>
        <p:spPr/>
        <p:txBody>
          <a:bodyPr/>
          <a:lstStyle/>
          <a:p>
            <a:pPr rtl="0"/>
            <a:fld id="{19B51A1E-902D-48AF-9020-955120F399B6}" type="slidenum">
              <a:rPr lang="da-DK" noProof="0" smtClean="0"/>
              <a:pPr rtl="0"/>
              <a:t>8</a:t>
            </a:fld>
            <a:endParaRPr lang="da-DK" noProof="0"/>
          </a:p>
        </p:txBody>
      </p:sp>
      <p:pic>
        <p:nvPicPr>
          <p:cNvPr id="11" name="Billede 10" descr="Et billede, der indeholder tekst&#10;&#10;Automatisk genereret beskrivelse">
            <a:extLst>
              <a:ext uri="{FF2B5EF4-FFF2-40B4-BE49-F238E27FC236}">
                <a16:creationId xmlns:a16="http://schemas.microsoft.com/office/drawing/2014/main" id="{E7E9429F-BE3E-466D-8D03-07118C85B4AD}"/>
              </a:ext>
            </a:extLst>
          </p:cNvPr>
          <p:cNvPicPr>
            <a:picLocks noChangeAspect="1"/>
          </p:cNvPicPr>
          <p:nvPr/>
        </p:nvPicPr>
        <p:blipFill>
          <a:blip r:embed="rId2"/>
          <a:stretch>
            <a:fillRect/>
          </a:stretch>
        </p:blipFill>
        <p:spPr>
          <a:xfrm>
            <a:off x="7400245" y="864000"/>
            <a:ext cx="2881784" cy="4840701"/>
          </a:xfrm>
          <a:prstGeom prst="rect">
            <a:avLst/>
          </a:prstGeom>
        </p:spPr>
      </p:pic>
    </p:spTree>
    <p:extLst>
      <p:ext uri="{BB962C8B-B14F-4D97-AF65-F5344CB8AC3E}">
        <p14:creationId xmlns:p14="http://schemas.microsoft.com/office/powerpoint/2010/main" val="217262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EA9B78-1F6D-4039-B36F-7D541FCE8301}"/>
              </a:ext>
            </a:extLst>
          </p:cNvPr>
          <p:cNvSpPr>
            <a:spLocks noGrp="1"/>
          </p:cNvSpPr>
          <p:nvPr>
            <p:ph type="title"/>
          </p:nvPr>
        </p:nvSpPr>
        <p:spPr/>
        <p:txBody>
          <a:bodyPr/>
          <a:lstStyle/>
          <a:p>
            <a:r>
              <a:rPr lang="en-US" dirty="0"/>
              <a:t>Data cleaning &amp; EDA</a:t>
            </a:r>
            <a:endParaRPr lang="da-DK" dirty="0"/>
          </a:p>
        </p:txBody>
      </p:sp>
      <p:sp>
        <p:nvSpPr>
          <p:cNvPr id="3" name="Pladsholder til tekst 2">
            <a:extLst>
              <a:ext uri="{FF2B5EF4-FFF2-40B4-BE49-F238E27FC236}">
                <a16:creationId xmlns:a16="http://schemas.microsoft.com/office/drawing/2014/main" id="{95FCF919-C8BA-45CE-A0C7-412FA02B3F71}"/>
              </a:ext>
            </a:extLst>
          </p:cNvPr>
          <p:cNvSpPr>
            <a:spLocks noGrp="1"/>
          </p:cNvSpPr>
          <p:nvPr>
            <p:ph type="body" sz="quarter" idx="32"/>
          </p:nvPr>
        </p:nvSpPr>
        <p:spPr/>
        <p:txBody>
          <a:bodyPr/>
          <a:lstStyle/>
          <a:p>
            <a:r>
              <a:rPr lang="en-US" dirty="0">
                <a:solidFill>
                  <a:schemeClr val="accent1"/>
                </a:solidFill>
              </a:rPr>
              <a:t>Data visualization</a:t>
            </a:r>
          </a:p>
        </p:txBody>
      </p:sp>
      <p:sp>
        <p:nvSpPr>
          <p:cNvPr id="4" name="Pladsholder til indhold 3">
            <a:extLst>
              <a:ext uri="{FF2B5EF4-FFF2-40B4-BE49-F238E27FC236}">
                <a16:creationId xmlns:a16="http://schemas.microsoft.com/office/drawing/2014/main" id="{5F23998D-CD8E-4084-A9DC-9FBC8EFF3E54}"/>
              </a:ext>
            </a:extLst>
          </p:cNvPr>
          <p:cNvSpPr>
            <a:spLocks noGrp="1"/>
          </p:cNvSpPr>
          <p:nvPr>
            <p:ph idx="1"/>
          </p:nvPr>
        </p:nvSpPr>
        <p:spPr/>
        <p:txBody>
          <a:bodyPr/>
          <a:lstStyle/>
          <a:p>
            <a:r>
              <a:rPr lang="en-US" b="1" dirty="0"/>
              <a:t>Band analysis </a:t>
            </a:r>
          </a:p>
          <a:p>
            <a:endParaRPr lang="en-US" dirty="0"/>
          </a:p>
          <a:p>
            <a:r>
              <a:rPr lang="en-US" dirty="0"/>
              <a:t>We pick the top 3 artists (in our opinion) Green day, Bon Jovi and Red Hot Chili Peppers </a:t>
            </a:r>
          </a:p>
        </p:txBody>
      </p:sp>
      <p:sp>
        <p:nvSpPr>
          <p:cNvPr id="5" name="Pladsholder til tekst 4">
            <a:extLst>
              <a:ext uri="{FF2B5EF4-FFF2-40B4-BE49-F238E27FC236}">
                <a16:creationId xmlns:a16="http://schemas.microsoft.com/office/drawing/2014/main" id="{5CA63768-3834-4FF4-A310-38F2BD4FDABA}"/>
              </a:ext>
            </a:extLst>
          </p:cNvPr>
          <p:cNvSpPr>
            <a:spLocks noGrp="1"/>
          </p:cNvSpPr>
          <p:nvPr>
            <p:ph type="body" sz="quarter" idx="12"/>
          </p:nvPr>
        </p:nvSpPr>
        <p:spPr/>
        <p:txBody>
          <a:bodyPr/>
          <a:lstStyle/>
          <a:p>
            <a:r>
              <a:rPr lang="en-US" dirty="0"/>
              <a:t>We plot the 20 most used words within the lyrics of the 3 artists </a:t>
            </a:r>
            <a:endParaRPr lang="da-DK" dirty="0"/>
          </a:p>
        </p:txBody>
      </p:sp>
      <p:sp>
        <p:nvSpPr>
          <p:cNvPr id="6" name="Pladsholder til tekst 5">
            <a:extLst>
              <a:ext uri="{FF2B5EF4-FFF2-40B4-BE49-F238E27FC236}">
                <a16:creationId xmlns:a16="http://schemas.microsoft.com/office/drawing/2014/main" id="{659E4463-9746-4352-A77E-95C8C9D392A0}"/>
              </a:ext>
            </a:extLst>
          </p:cNvPr>
          <p:cNvSpPr>
            <a:spLocks noGrp="1"/>
          </p:cNvSpPr>
          <p:nvPr>
            <p:ph type="body" sz="quarter" idx="13"/>
          </p:nvPr>
        </p:nvSpPr>
        <p:spPr/>
        <p:txBody>
          <a:bodyPr/>
          <a:lstStyle/>
          <a:p>
            <a:r>
              <a:rPr lang="en-US" dirty="0"/>
              <a:t>Songs of the 3 artists </a:t>
            </a:r>
          </a:p>
          <a:p>
            <a:r>
              <a:rPr lang="en-US" dirty="0"/>
              <a:t>We observe that the overall sentiment of the songs seems to be negative for all 3 artists </a:t>
            </a:r>
          </a:p>
          <a:p>
            <a:r>
              <a:rPr lang="en-US" dirty="0"/>
              <a:t>It seems RHCP has the most positive songs on average </a:t>
            </a:r>
            <a:endParaRPr lang="da-DK" dirty="0"/>
          </a:p>
        </p:txBody>
      </p:sp>
      <p:sp>
        <p:nvSpPr>
          <p:cNvPr id="7" name="Pladsholder til sidefod 6">
            <a:extLst>
              <a:ext uri="{FF2B5EF4-FFF2-40B4-BE49-F238E27FC236}">
                <a16:creationId xmlns:a16="http://schemas.microsoft.com/office/drawing/2014/main" id="{89E5850C-9ECB-45D2-9425-A0C8CAE432A8}"/>
              </a:ext>
            </a:extLst>
          </p:cNvPr>
          <p:cNvSpPr>
            <a:spLocks noGrp="1"/>
          </p:cNvSpPr>
          <p:nvPr>
            <p:ph type="ftr" sz="quarter" idx="14"/>
          </p:nvPr>
        </p:nvSpPr>
        <p:spPr/>
        <p:txBody>
          <a:bodyPr/>
          <a:lstStyle/>
          <a:p>
            <a:pPr rtl="0"/>
            <a:r>
              <a:rPr lang="da-DK" noProof="0"/>
              <a:t>Tilføj en sidefod</a:t>
            </a:r>
          </a:p>
        </p:txBody>
      </p:sp>
      <p:sp>
        <p:nvSpPr>
          <p:cNvPr id="8" name="Pladsholder til slidenummer 7">
            <a:extLst>
              <a:ext uri="{FF2B5EF4-FFF2-40B4-BE49-F238E27FC236}">
                <a16:creationId xmlns:a16="http://schemas.microsoft.com/office/drawing/2014/main" id="{16492295-6D8A-4604-AFCC-496CD50B9380}"/>
              </a:ext>
            </a:extLst>
          </p:cNvPr>
          <p:cNvSpPr>
            <a:spLocks noGrp="1"/>
          </p:cNvSpPr>
          <p:nvPr>
            <p:ph type="sldNum" sz="quarter" idx="15"/>
          </p:nvPr>
        </p:nvSpPr>
        <p:spPr/>
        <p:txBody>
          <a:bodyPr/>
          <a:lstStyle/>
          <a:p>
            <a:pPr rtl="0"/>
            <a:fld id="{19B51A1E-902D-48AF-9020-955120F399B6}" type="slidenum">
              <a:rPr lang="da-DK" noProof="0" smtClean="0"/>
              <a:pPr rtl="0"/>
              <a:t>9</a:t>
            </a:fld>
            <a:endParaRPr lang="da-DK" noProof="0"/>
          </a:p>
        </p:txBody>
      </p:sp>
      <p:pic>
        <p:nvPicPr>
          <p:cNvPr id="10" name="Billede 9">
            <a:extLst>
              <a:ext uri="{FF2B5EF4-FFF2-40B4-BE49-F238E27FC236}">
                <a16:creationId xmlns:a16="http://schemas.microsoft.com/office/drawing/2014/main" id="{C011A7C8-45D4-4AD8-BCFE-B40463AEFF02}"/>
              </a:ext>
            </a:extLst>
          </p:cNvPr>
          <p:cNvPicPr>
            <a:picLocks noChangeAspect="1"/>
          </p:cNvPicPr>
          <p:nvPr/>
        </p:nvPicPr>
        <p:blipFill>
          <a:blip r:embed="rId2"/>
          <a:stretch>
            <a:fillRect/>
          </a:stretch>
        </p:blipFill>
        <p:spPr>
          <a:xfrm>
            <a:off x="4309469" y="2630534"/>
            <a:ext cx="3592531" cy="2441131"/>
          </a:xfrm>
          <a:prstGeom prst="rect">
            <a:avLst/>
          </a:prstGeom>
        </p:spPr>
      </p:pic>
      <p:pic>
        <p:nvPicPr>
          <p:cNvPr id="12" name="Billede 11">
            <a:extLst>
              <a:ext uri="{FF2B5EF4-FFF2-40B4-BE49-F238E27FC236}">
                <a16:creationId xmlns:a16="http://schemas.microsoft.com/office/drawing/2014/main" id="{A7DD11AD-9C80-4BE1-A570-7BDAB2824E9C}"/>
              </a:ext>
            </a:extLst>
          </p:cNvPr>
          <p:cNvPicPr>
            <a:picLocks noChangeAspect="1"/>
          </p:cNvPicPr>
          <p:nvPr/>
        </p:nvPicPr>
        <p:blipFill>
          <a:blip r:embed="rId3"/>
          <a:stretch>
            <a:fillRect/>
          </a:stretch>
        </p:blipFill>
        <p:spPr>
          <a:xfrm>
            <a:off x="8171550" y="3429000"/>
            <a:ext cx="3331129" cy="2322871"/>
          </a:xfrm>
          <a:prstGeom prst="rect">
            <a:avLst/>
          </a:prstGeom>
        </p:spPr>
      </p:pic>
    </p:spTree>
    <p:extLst>
      <p:ext uri="{BB962C8B-B14F-4D97-AF65-F5344CB8AC3E}">
        <p14:creationId xmlns:p14="http://schemas.microsoft.com/office/powerpoint/2010/main" val="4103714585"/>
      </p:ext>
    </p:extLst>
  </p:cSld>
  <p:clrMapOvr>
    <a:masterClrMapping/>
  </p:clrMapOvr>
</p:sld>
</file>

<file path=ppt/theme/theme1.xml><?xml version="1.0" encoding="utf-8"?>
<a:theme xmlns:a="http://schemas.openxmlformats.org/drawingml/2006/main" name="Office-tema">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646_TF16411250.potx" id="{CEE10520-150A-4B92-BA1A-7A78A2B9F689}" vid="{C1BFC342-F07A-41F9-A93A-1624EE5016DE}"/>
    </a:ext>
  </a:extLst>
</a:theme>
</file>

<file path=ppt/theme/theme2.xml><?xml version="1.0" encoding="utf-8"?>
<a:theme xmlns:a="http://schemas.openxmlformats.org/drawingml/2006/main" name="1_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6dc4bcd6-49db-4c07-9060-8acfc67cef9f"/>
    <ds:schemaRef ds:uri="fb0879af-3eba-417a-a55a-ffe6dcd6c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64A4C9D-F801-4923-BC6D-E0006F512331}">
  <ds:schemaRefs>
    <ds:schemaRef ds:uri="6dc4bcd6-49db-4c07-9060-8acfc67cef9f"/>
    <ds:schemaRef ds:uri="fb0879af-3eba-417a-a55a-ffe6dcd6ca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Tydelig forretningspræsentation</Template>
  <TotalTime>0</TotalTime>
  <Words>2896</Words>
  <Application>Microsoft Office PowerPoint</Application>
  <PresentationFormat>Widescreen</PresentationFormat>
  <Paragraphs>385</Paragraphs>
  <Slides>26</Slides>
  <Notes>14</Notes>
  <HiddenSlides>0</HiddenSlides>
  <MMClips>0</MMClips>
  <ScaleCrop>false</ScaleCrop>
  <HeadingPairs>
    <vt:vector size="6" baseType="variant">
      <vt:variant>
        <vt:lpstr>Benyttede skrifttyper</vt:lpstr>
      </vt:variant>
      <vt:variant>
        <vt:i4>8</vt:i4>
      </vt:variant>
      <vt:variant>
        <vt:lpstr>Tema</vt:lpstr>
      </vt:variant>
      <vt:variant>
        <vt:i4>3</vt:i4>
      </vt:variant>
      <vt:variant>
        <vt:lpstr>Slidetitler</vt:lpstr>
      </vt:variant>
      <vt:variant>
        <vt:i4>26</vt:i4>
      </vt:variant>
    </vt:vector>
  </HeadingPairs>
  <TitlesOfParts>
    <vt:vector size="37" baseType="lpstr">
      <vt:lpstr>-apple-system</vt:lpstr>
      <vt:lpstr>Arial</vt:lpstr>
      <vt:lpstr>Calibri</vt:lpstr>
      <vt:lpstr>Calibri Light</vt:lpstr>
      <vt:lpstr>Candara</vt:lpstr>
      <vt:lpstr>Corbel</vt:lpstr>
      <vt:lpstr>Times New Roman</vt:lpstr>
      <vt:lpstr>urw-din</vt:lpstr>
      <vt:lpstr>Office-tema</vt:lpstr>
      <vt:lpstr>1_Brugerdefineret design</vt:lpstr>
      <vt:lpstr>Brugerdefineret design</vt:lpstr>
      <vt:lpstr>Social Data Science M3 - Deep Learning</vt:lpstr>
      <vt:lpstr>Intro  </vt:lpstr>
      <vt:lpstr>Data cleaning &amp; EDA</vt:lpstr>
      <vt:lpstr>Data cleaning &amp; EDA</vt:lpstr>
      <vt:lpstr>Data cleaning &amp; EDA</vt:lpstr>
      <vt:lpstr>Data cleaning &amp; EDA</vt:lpstr>
      <vt:lpstr>Data cleaning &amp; EDA</vt:lpstr>
      <vt:lpstr>Data cleaning &amp; EDA</vt:lpstr>
      <vt:lpstr>Data cleaning &amp; EDA</vt:lpstr>
      <vt:lpstr>Data cleaning &amp; EDA</vt:lpstr>
      <vt:lpstr>Supervised Machine Learning</vt:lpstr>
      <vt:lpstr>Training and test data</vt:lpstr>
      <vt:lpstr>Model fitting </vt:lpstr>
      <vt:lpstr>Results</vt:lpstr>
      <vt:lpstr>Results</vt:lpstr>
      <vt:lpstr>Neural networks</vt:lpstr>
      <vt:lpstr>Neural networks</vt:lpstr>
      <vt:lpstr>Neural networks</vt:lpstr>
      <vt:lpstr>Neural networks</vt:lpstr>
      <vt:lpstr>Neural networks</vt:lpstr>
      <vt:lpstr>Multiclass models </vt:lpstr>
      <vt:lpstr>Multiclass models </vt:lpstr>
      <vt:lpstr>Baseline model  ML</vt:lpstr>
      <vt:lpstr>Neural network model </vt:lpstr>
      <vt:lpstr>Neural network model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Spekulativt valutaangreb</dc:title>
  <dc:creator/>
  <cp:lastModifiedBy/>
  <cp:revision>1</cp:revision>
  <dcterms:created xsi:type="dcterms:W3CDTF">2019-01-24T18:06:44Z</dcterms:created>
  <dcterms:modified xsi:type="dcterms:W3CDTF">2022-12-07T10:27:28Z</dcterms:modified>
</cp:coreProperties>
</file>