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471295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23"/>
    <a:srgbClr val="40AE76"/>
    <a:srgbClr val="9AD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632"/>
  </p:normalViewPr>
  <p:slideViewPr>
    <p:cSldViewPr snapToGrid="0" snapToObjects="1">
      <p:cViewPr varScale="1">
        <p:scale>
          <a:sx n="85" d="100"/>
          <a:sy n="85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9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4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2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C17B-4446-4B4C-A8C7-891406FBCB7A}" type="datetimeFigureOut">
              <a:rPr lang="en-US" smtClean="0"/>
              <a:t>10/17/20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9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FF4876A5-9FEC-3D44-99D0-C6983F87FA52}"/>
              </a:ext>
            </a:extLst>
          </p:cNvPr>
          <p:cNvSpPr/>
          <p:nvPr/>
        </p:nvSpPr>
        <p:spPr>
          <a:xfrm flipV="1">
            <a:off x="11421768" y="4253005"/>
            <a:ext cx="1276459" cy="1076982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09820E4-9012-484D-BC29-5831CD28F28F}"/>
              </a:ext>
            </a:extLst>
          </p:cNvPr>
          <p:cNvSpPr/>
          <p:nvPr/>
        </p:nvSpPr>
        <p:spPr>
          <a:xfrm>
            <a:off x="11421765" y="3050126"/>
            <a:ext cx="1276458" cy="1046317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1EEEF4A3-D63E-514C-A073-F2742CE1F220}"/>
              </a:ext>
            </a:extLst>
          </p:cNvPr>
          <p:cNvSpPr/>
          <p:nvPr/>
        </p:nvSpPr>
        <p:spPr>
          <a:xfrm>
            <a:off x="11485757" y="3774767"/>
            <a:ext cx="1276458" cy="388324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46029A8-0B55-3B44-8CE9-1A7645CD7513}"/>
              </a:ext>
            </a:extLst>
          </p:cNvPr>
          <p:cNvSpPr/>
          <p:nvPr/>
        </p:nvSpPr>
        <p:spPr>
          <a:xfrm flipV="1">
            <a:off x="11482606" y="4164828"/>
            <a:ext cx="1276458" cy="388018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4672C7-83C9-AD49-87E6-FB96B2135D0B}"/>
              </a:ext>
            </a:extLst>
          </p:cNvPr>
          <p:cNvCxnSpPr>
            <a:cxnSpLocks/>
          </p:cNvCxnSpPr>
          <p:nvPr/>
        </p:nvCxnSpPr>
        <p:spPr>
          <a:xfrm flipV="1">
            <a:off x="4225030" y="4142186"/>
            <a:ext cx="875038" cy="5506"/>
          </a:xfrm>
          <a:prstGeom prst="straightConnector1">
            <a:avLst/>
          </a:prstGeom>
          <a:ln w="12700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A1B4C970-F42A-0443-965A-96A5C6122535}"/>
              </a:ext>
            </a:extLst>
          </p:cNvPr>
          <p:cNvSpPr/>
          <p:nvPr/>
        </p:nvSpPr>
        <p:spPr>
          <a:xfrm flipV="1">
            <a:off x="6616774" y="4216179"/>
            <a:ext cx="1276459" cy="948288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054D0DE-FE22-0847-A131-2E3E927C7018}"/>
              </a:ext>
            </a:extLst>
          </p:cNvPr>
          <p:cNvSpPr/>
          <p:nvPr/>
        </p:nvSpPr>
        <p:spPr>
          <a:xfrm>
            <a:off x="6616771" y="3099197"/>
            <a:ext cx="1276458" cy="960420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D6C156-BCD4-E647-88A0-C078F180287F}"/>
              </a:ext>
            </a:extLst>
          </p:cNvPr>
          <p:cNvCxnSpPr>
            <a:cxnSpLocks/>
          </p:cNvCxnSpPr>
          <p:nvPr/>
        </p:nvCxnSpPr>
        <p:spPr>
          <a:xfrm>
            <a:off x="6605673" y="4124330"/>
            <a:ext cx="1287556" cy="0"/>
          </a:xfrm>
          <a:prstGeom prst="straightConnector1">
            <a:avLst/>
          </a:prstGeom>
          <a:ln w="12700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AF523B00-D5DC-964D-89D5-E08C6F94995E}"/>
              </a:ext>
            </a:extLst>
          </p:cNvPr>
          <p:cNvSpPr/>
          <p:nvPr/>
        </p:nvSpPr>
        <p:spPr>
          <a:xfrm flipH="1" flipV="1">
            <a:off x="4044362" y="4274367"/>
            <a:ext cx="1029994" cy="890100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headEnd type="triangl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D5E4811C-18B2-CC4E-887B-115C8A0DFCC9}"/>
              </a:ext>
            </a:extLst>
          </p:cNvPr>
          <p:cNvSpPr/>
          <p:nvPr/>
        </p:nvSpPr>
        <p:spPr>
          <a:xfrm flipH="1">
            <a:off x="4044362" y="3114369"/>
            <a:ext cx="1040869" cy="924147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headEnd type="triangl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47D2-2661-8844-9F53-41B1252AE8C0}"/>
              </a:ext>
            </a:extLst>
          </p:cNvPr>
          <p:cNvSpPr txBox="1"/>
          <p:nvPr/>
        </p:nvSpPr>
        <p:spPr>
          <a:xfrm>
            <a:off x="0" y="146617"/>
            <a:ext cx="2095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App Tracking Data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Members of the survey provider’s passive tracking panel are incentivized to provide mobile app usage histories via passive metering software </a:t>
            </a:r>
            <a:r>
              <a:rPr lang="en-US" sz="1400" dirty="0" err="1">
                <a:latin typeface="Fira Sans" panose="020B0503050000020004" pitchFamily="34" charset="0"/>
                <a:ea typeface="Fira Sans" panose="020B0503050000020004" pitchFamily="34" charset="0"/>
              </a:rPr>
              <a:t>Wakoopa</a:t>
            </a:r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4BAEE-2AAB-724F-AD76-CB9EA039A619}"/>
              </a:ext>
            </a:extLst>
          </p:cNvPr>
          <p:cNvSpPr txBox="1"/>
          <p:nvPr/>
        </p:nvSpPr>
        <p:spPr>
          <a:xfrm>
            <a:off x="2619884" y="146616"/>
            <a:ext cx="2053150" cy="210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Survey Wave 1 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complete a 20-minute survey about sociodemographic, attitudinal and behavioral characteristics.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3895-C332-3A47-BAD9-D1737B8ED48F}"/>
              </a:ext>
            </a:extLst>
          </p:cNvPr>
          <p:cNvSpPr txBox="1"/>
          <p:nvPr/>
        </p:nvSpPr>
        <p:spPr>
          <a:xfrm>
            <a:off x="7366567" y="146617"/>
            <a:ext cx="21981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Survey Wave 2 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On average 12 days after the initial survey, participants are re-invited to a follow-up survey in which key measures of attitudes and behaviors are repeated.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87D85-F5C3-F14D-BF09-B202EBE83768}"/>
              </a:ext>
            </a:extLst>
          </p:cNvPr>
          <p:cNvSpPr txBox="1"/>
          <p:nvPr/>
        </p:nvSpPr>
        <p:spPr>
          <a:xfrm>
            <a:off x="4985011" y="146617"/>
            <a:ext cx="2069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Message Stimulus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As part of the initial survey, participants are randomly assigned to one of two treatment conditions or the control condition with equal probability.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C1E03A-D185-FE4C-9672-B2B61B46ACCF}"/>
              </a:ext>
            </a:extLst>
          </p:cNvPr>
          <p:cNvSpPr/>
          <p:nvPr/>
        </p:nvSpPr>
        <p:spPr>
          <a:xfrm>
            <a:off x="293510" y="2592503"/>
            <a:ext cx="1308100" cy="1308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n = 1,132 participants with tracking on mobile devices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2188CE-ECA6-3443-AE5C-A604CE7A1BCA}"/>
              </a:ext>
            </a:extLst>
          </p:cNvPr>
          <p:cNvSpPr/>
          <p:nvPr/>
        </p:nvSpPr>
        <p:spPr>
          <a:xfrm>
            <a:off x="5099578" y="2718368"/>
            <a:ext cx="1796018" cy="79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Treatment 1: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Privacy + pro-social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(n = 707)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31338A1-935B-4644-BAA4-A10E3324CCD6}"/>
              </a:ext>
            </a:extLst>
          </p:cNvPr>
          <p:cNvSpPr/>
          <p:nvPr/>
        </p:nvSpPr>
        <p:spPr>
          <a:xfrm>
            <a:off x="5094710" y="3738168"/>
            <a:ext cx="1797606" cy="79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Treatment 2: 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Privacy + self-interest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(n = 690)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BED64E3-59DF-7543-BCE0-9F91DA58BFBC}"/>
              </a:ext>
            </a:extLst>
          </p:cNvPr>
          <p:cNvSpPr/>
          <p:nvPr/>
        </p:nvSpPr>
        <p:spPr>
          <a:xfrm>
            <a:off x="5099578" y="4770587"/>
            <a:ext cx="1796018" cy="792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Control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(n = 647 + 482)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A5963-D609-2947-91F8-796D780C8CFA}"/>
              </a:ext>
            </a:extLst>
          </p:cNvPr>
          <p:cNvSpPr txBox="1"/>
          <p:nvPr/>
        </p:nvSpPr>
        <p:spPr>
          <a:xfrm>
            <a:off x="29182" y="4314325"/>
            <a:ext cx="2015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ira Sans" panose="020B0503050000020004" pitchFamily="34" charset="0"/>
                <a:ea typeface="Fira Sans" panose="020B0503050000020004" pitchFamily="34" charset="0"/>
              </a:rPr>
              <a:t>Tracking period and </a:t>
            </a:r>
          </a:p>
          <a:p>
            <a:r>
              <a:rPr lang="en-US" sz="1200" b="1" dirty="0">
                <a:latin typeface="Fira Sans" panose="020B0503050000020004" pitchFamily="34" charset="0"/>
                <a:ea typeface="Fira Sans" panose="020B0503050000020004" pitchFamily="34" charset="0"/>
              </a:rPr>
              <a:t>scope</a:t>
            </a:r>
            <a:endParaRPr lang="en-US" sz="12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June 15, 2020 (one day before official app launch) to September 21, 2020; panelists with Android device only</a:t>
            </a:r>
          </a:p>
          <a:p>
            <a:endParaRPr lang="en-US" sz="12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200" b="1" dirty="0">
                <a:latin typeface="Fira Sans" panose="020B0503050000020004" pitchFamily="34" charset="0"/>
                <a:ea typeface="Fira Sans" panose="020B0503050000020004" pitchFamily="34" charset="0"/>
              </a:rPr>
              <a:t>Data</a:t>
            </a:r>
          </a:p>
          <a:p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Corona app usage, time stamps, duration, device information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6831163-3CD5-7044-B8E1-DE7348302166}"/>
              </a:ext>
            </a:extLst>
          </p:cNvPr>
          <p:cNvSpPr/>
          <p:nvPr/>
        </p:nvSpPr>
        <p:spPr>
          <a:xfrm flipH="1" flipV="1">
            <a:off x="1598004" y="3335486"/>
            <a:ext cx="374040" cy="623670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90500">
            <a:solidFill>
              <a:schemeClr val="tx1"/>
            </a:solidFill>
            <a:headEnd type="triangl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AD547D-3618-4B4F-BC7E-1AF0E58AF4CE}"/>
              </a:ext>
            </a:extLst>
          </p:cNvPr>
          <p:cNvSpPr txBox="1"/>
          <p:nvPr/>
        </p:nvSpPr>
        <p:spPr>
          <a:xfrm>
            <a:off x="1520117" y="3891279"/>
            <a:ext cx="912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Mobile tracking</a:t>
            </a:r>
          </a:p>
          <a:p>
            <a:pPr algn="ctr"/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only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027E84-5F40-924F-848A-8097073E9F05}"/>
              </a:ext>
            </a:extLst>
          </p:cNvPr>
          <p:cNvSpPr txBox="1"/>
          <p:nvPr/>
        </p:nvSpPr>
        <p:spPr>
          <a:xfrm rot="4300939">
            <a:off x="1445239" y="3472338"/>
            <a:ext cx="730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 = 482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2ED79ED-8557-C74B-ABBC-082DBDA35FA4}"/>
              </a:ext>
            </a:extLst>
          </p:cNvPr>
          <p:cNvSpPr/>
          <p:nvPr/>
        </p:nvSpPr>
        <p:spPr>
          <a:xfrm>
            <a:off x="2702034" y="2592504"/>
            <a:ext cx="1551449" cy="30994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2261CB7-841B-3249-B05A-31E4D88E7593}"/>
              </a:ext>
            </a:extLst>
          </p:cNvPr>
          <p:cNvSpPr/>
          <p:nvPr/>
        </p:nvSpPr>
        <p:spPr>
          <a:xfrm flipH="1" flipV="1">
            <a:off x="1418900" y="3161630"/>
            <a:ext cx="1263785" cy="173856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90500">
            <a:solidFill>
              <a:schemeClr val="tx1"/>
            </a:solidFill>
            <a:headEnd type="triangl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A0D483-A5EB-A64F-A104-E8EEC58AA3C4}"/>
              </a:ext>
            </a:extLst>
          </p:cNvPr>
          <p:cNvSpPr txBox="1"/>
          <p:nvPr/>
        </p:nvSpPr>
        <p:spPr>
          <a:xfrm rot="1561905">
            <a:off x="1739974" y="3188068"/>
            <a:ext cx="870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 = 649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8D3024-721E-D446-8D5F-B1053E49160B}"/>
              </a:ext>
            </a:extLst>
          </p:cNvPr>
          <p:cNvSpPr/>
          <p:nvPr/>
        </p:nvSpPr>
        <p:spPr>
          <a:xfrm>
            <a:off x="2830497" y="2715244"/>
            <a:ext cx="1308100" cy="1308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n = 649 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with tracking on mobile devices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F001FC9-ED4C-6D4A-8417-16EB56D2F28F}"/>
              </a:ext>
            </a:extLst>
          </p:cNvPr>
          <p:cNvSpPr/>
          <p:nvPr/>
        </p:nvSpPr>
        <p:spPr>
          <a:xfrm>
            <a:off x="2830497" y="4251363"/>
            <a:ext cx="1308100" cy="1308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n = 1,395 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without tracking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3DFF2-61EB-9440-88B6-28F1C48F53E8}"/>
              </a:ext>
            </a:extLst>
          </p:cNvPr>
          <p:cNvSpPr txBox="1"/>
          <p:nvPr/>
        </p:nvSpPr>
        <p:spPr>
          <a:xfrm>
            <a:off x="5074356" y="5677555"/>
            <a:ext cx="42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ira Sans" panose="020B0503050000020004" pitchFamily="34" charset="0"/>
                <a:ea typeface="Fira Sans" panose="020B0503050000020004" pitchFamily="34" charset="0"/>
              </a:rPr>
              <a:t>Tracking baseline</a:t>
            </a:r>
            <a:endParaRPr lang="en-US" sz="12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For analyses of tracked app usage, the 482 mobile tracking-only sample participants are used as additional control units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D63B04-9B8C-4A4E-9B99-421503DD7703}"/>
              </a:ext>
            </a:extLst>
          </p:cNvPr>
          <p:cNvSpPr txBox="1"/>
          <p:nvPr/>
        </p:nvSpPr>
        <p:spPr>
          <a:xfrm>
            <a:off x="9818916" y="146616"/>
            <a:ext cx="20221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Incentivization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As part of the follow-up survey, self-reported non-users of the app are randomly assigned to one of three incentivization conditions or the control condition with equal probability.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C34B5-9896-0C4B-AC90-3BAF414D0875}"/>
              </a:ext>
            </a:extLst>
          </p:cNvPr>
          <p:cNvSpPr txBox="1"/>
          <p:nvPr/>
        </p:nvSpPr>
        <p:spPr>
          <a:xfrm>
            <a:off x="11977023" y="146616"/>
            <a:ext cx="2292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  <a:ea typeface="Fira Sans" panose="020B0503050000020004" pitchFamily="34" charset="0"/>
              </a:rPr>
              <a:t>Survey Wave 3</a:t>
            </a:r>
          </a:p>
          <a:p>
            <a:endParaRPr lang="en-US" sz="10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400" dirty="0">
                <a:latin typeface="Fira Sans" panose="020B0503050000020004" pitchFamily="34" charset="0"/>
                <a:ea typeface="Fira Sans" panose="020B0503050000020004" pitchFamily="34" charset="0"/>
              </a:rPr>
              <a:t>On average 28 days after the survey Wave 2, participants are re-invited to another follow-up survey in which key measures of attitudes and behaviors are repeated.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26B1662-960A-FC48-92B2-1BC05ADAD3AD}"/>
              </a:ext>
            </a:extLst>
          </p:cNvPr>
          <p:cNvSpPr/>
          <p:nvPr/>
        </p:nvSpPr>
        <p:spPr>
          <a:xfrm>
            <a:off x="9904572" y="2755194"/>
            <a:ext cx="1796018" cy="576000"/>
          </a:xfrm>
          <a:prstGeom prst="roundRect">
            <a:avLst/>
          </a:prstGeom>
          <a:solidFill>
            <a:srgbClr val="9AD8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Incentive:  EUR 1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(n = 259)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628892E-B8BF-594E-9ADD-624C914E8705}"/>
              </a:ext>
            </a:extLst>
          </p:cNvPr>
          <p:cNvSpPr/>
          <p:nvPr/>
        </p:nvSpPr>
        <p:spPr>
          <a:xfrm>
            <a:off x="9890773" y="5019451"/>
            <a:ext cx="1796018" cy="576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Control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(n = 254 + 312)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B339459-5A15-A54E-9CB7-8654D117B5E6}"/>
              </a:ext>
            </a:extLst>
          </p:cNvPr>
          <p:cNvSpPr/>
          <p:nvPr/>
        </p:nvSpPr>
        <p:spPr>
          <a:xfrm>
            <a:off x="12406907" y="2572731"/>
            <a:ext cx="1551449" cy="310528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2AB64C3-CE62-734B-893F-F421D2711121}"/>
              </a:ext>
            </a:extLst>
          </p:cNvPr>
          <p:cNvSpPr/>
          <p:nvPr/>
        </p:nvSpPr>
        <p:spPr>
          <a:xfrm>
            <a:off x="12528582" y="2731253"/>
            <a:ext cx="1308100" cy="1308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n </a:t>
            </a:r>
            <a:r>
              <a:rPr lang="en-US" sz="130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= 521 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with tracking on mobile devices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A5A8CB9-21A0-3748-B588-A05510FB7DF4}"/>
              </a:ext>
            </a:extLst>
          </p:cNvPr>
          <p:cNvSpPr/>
          <p:nvPr/>
        </p:nvSpPr>
        <p:spPr>
          <a:xfrm>
            <a:off x="12528582" y="4267372"/>
            <a:ext cx="1308100" cy="1308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n = 1,048 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without tracking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CB8795-7894-5E41-B02E-DE70E3230EBB}"/>
              </a:ext>
            </a:extLst>
          </p:cNvPr>
          <p:cNvSpPr txBox="1"/>
          <p:nvPr/>
        </p:nvSpPr>
        <p:spPr>
          <a:xfrm>
            <a:off x="9826766" y="5691981"/>
            <a:ext cx="4261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ira Sans" panose="020B0503050000020004" pitchFamily="34" charset="0"/>
                <a:ea typeface="Fira Sans" panose="020B0503050000020004" pitchFamily="34" charset="0"/>
              </a:rPr>
              <a:t>Tracking baseline</a:t>
            </a:r>
            <a:endParaRPr lang="en-US" sz="1200" dirty="0"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en-US" sz="1200" dirty="0">
                <a:latin typeface="Fira Sans" panose="020B0503050000020004" pitchFamily="34" charset="0"/>
                <a:ea typeface="Fira Sans" panose="020B0503050000020004" pitchFamily="34" charset="0"/>
              </a:rPr>
              <a:t>For analyses of tracked app usage, the 312 mobile tracking-only sample participants who did not have the app installed at the time of Follow-Up Survey I are used as additional control units 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7580DEC-B683-0E48-83CE-41EE1C4F12BA}"/>
              </a:ext>
            </a:extLst>
          </p:cNvPr>
          <p:cNvSpPr/>
          <p:nvPr/>
        </p:nvSpPr>
        <p:spPr>
          <a:xfrm>
            <a:off x="9890773" y="3508273"/>
            <a:ext cx="1796018" cy="576000"/>
          </a:xfrm>
          <a:prstGeom prst="roundRect">
            <a:avLst/>
          </a:prstGeom>
          <a:solidFill>
            <a:srgbClr val="40A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Incentive:  EUR 2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(n = 262)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60A7DA-13FB-E94F-B070-783031CFA787}"/>
              </a:ext>
            </a:extLst>
          </p:cNvPr>
          <p:cNvSpPr/>
          <p:nvPr/>
        </p:nvSpPr>
        <p:spPr>
          <a:xfrm>
            <a:off x="9890773" y="4259620"/>
            <a:ext cx="1796018" cy="576000"/>
          </a:xfrm>
          <a:prstGeom prst="roundRect">
            <a:avLst/>
          </a:prstGeom>
          <a:solidFill>
            <a:srgbClr val="00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Incentive:  EUR 5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(n = 240)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D40264A4-368F-CC4E-A936-C38E9DD62510}"/>
              </a:ext>
            </a:extLst>
          </p:cNvPr>
          <p:cNvSpPr/>
          <p:nvPr/>
        </p:nvSpPr>
        <p:spPr>
          <a:xfrm flipH="1" flipV="1">
            <a:off x="8878371" y="4210122"/>
            <a:ext cx="995049" cy="1119865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headEnd type="triangl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6CA41861-31AA-0F48-9417-07FBFE0156F1}"/>
              </a:ext>
            </a:extLst>
          </p:cNvPr>
          <p:cNvSpPr/>
          <p:nvPr/>
        </p:nvSpPr>
        <p:spPr>
          <a:xfrm flipH="1">
            <a:off x="8889468" y="3050126"/>
            <a:ext cx="994829" cy="924147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headEnd type="triangl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6D482F8-5CEA-AC4D-98BD-649830BF3AA8}"/>
              </a:ext>
            </a:extLst>
          </p:cNvPr>
          <p:cNvSpPr/>
          <p:nvPr/>
        </p:nvSpPr>
        <p:spPr>
          <a:xfrm flipH="1" flipV="1">
            <a:off x="9010658" y="4145540"/>
            <a:ext cx="862761" cy="384628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headEnd type="triangl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C5D0FF9-0FE8-9A44-B737-BE0C916AD968}"/>
              </a:ext>
            </a:extLst>
          </p:cNvPr>
          <p:cNvSpPr/>
          <p:nvPr/>
        </p:nvSpPr>
        <p:spPr>
          <a:xfrm flipH="1">
            <a:off x="9010193" y="3797512"/>
            <a:ext cx="862761" cy="260043"/>
          </a:xfrm>
          <a:custGeom>
            <a:avLst/>
            <a:gdLst>
              <a:gd name="connsiteX0" fmla="*/ 0 w 5796116"/>
              <a:gd name="connsiteY0" fmla="*/ 0 h 1519083"/>
              <a:gd name="connsiteX1" fmla="*/ 2064775 w 5796116"/>
              <a:gd name="connsiteY1" fmla="*/ 0 h 1519083"/>
              <a:gd name="connsiteX2" fmla="*/ 3583858 w 5796116"/>
              <a:gd name="connsiteY2" fmla="*/ 1519083 h 1519083"/>
              <a:gd name="connsiteX3" fmla="*/ 5796116 w 5796116"/>
              <a:gd name="connsiteY3" fmla="*/ 1519083 h 1519083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064775 w 5796116"/>
              <a:gd name="connsiteY2" fmla="*/ 6096 h 1525179"/>
              <a:gd name="connsiteX3" fmla="*/ 2194560 w 5796116"/>
              <a:gd name="connsiteY3" fmla="*/ 134112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583858 w 5796116"/>
              <a:gd name="connsiteY3" fmla="*/ 1525179 h 1525179"/>
              <a:gd name="connsiteX4" fmla="*/ 5796116 w 5796116"/>
              <a:gd name="connsiteY4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583858 w 5796116"/>
              <a:gd name="connsiteY4" fmla="*/ 1525179 h 1525179"/>
              <a:gd name="connsiteX5" fmla="*/ 3901440 w 5796116"/>
              <a:gd name="connsiteY5" fmla="*/ 1524000 h 1525179"/>
              <a:gd name="connsiteX6" fmla="*/ 5796116 w 5796116"/>
              <a:gd name="connsiteY6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  <a:gd name="connsiteX0" fmla="*/ 0 w 5796116"/>
              <a:gd name="connsiteY0" fmla="*/ 6096 h 1525179"/>
              <a:gd name="connsiteX1" fmla="*/ 1895856 w 5796116"/>
              <a:gd name="connsiteY1" fmla="*/ 0 h 1525179"/>
              <a:gd name="connsiteX2" fmla="*/ 2194560 w 5796116"/>
              <a:gd name="connsiteY2" fmla="*/ 134112 h 1525179"/>
              <a:gd name="connsiteX3" fmla="*/ 3383280 w 5796116"/>
              <a:gd name="connsiteY3" fmla="*/ 1316736 h 1525179"/>
              <a:gd name="connsiteX4" fmla="*/ 3901440 w 5796116"/>
              <a:gd name="connsiteY4" fmla="*/ 1524000 h 1525179"/>
              <a:gd name="connsiteX5" fmla="*/ 5796116 w 5796116"/>
              <a:gd name="connsiteY5" fmla="*/ 1525179 h 15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6116" h="1525179">
                <a:moveTo>
                  <a:pt x="0" y="6096"/>
                </a:moveTo>
                <a:lnTo>
                  <a:pt x="1895856" y="0"/>
                </a:lnTo>
                <a:cubicBezTo>
                  <a:pt x="2001139" y="508"/>
                  <a:pt x="2127701" y="60567"/>
                  <a:pt x="2194560" y="134112"/>
                </a:cubicBezTo>
                <a:cubicBezTo>
                  <a:pt x="2442464" y="353568"/>
                  <a:pt x="3269488" y="1213104"/>
                  <a:pt x="3383280" y="1316736"/>
                </a:cubicBezTo>
                <a:cubicBezTo>
                  <a:pt x="3497072" y="1420368"/>
                  <a:pt x="3647833" y="1523607"/>
                  <a:pt x="3901440" y="1524000"/>
                </a:cubicBezTo>
                <a:lnTo>
                  <a:pt x="5796116" y="1525179"/>
                </a:lnTo>
              </a:path>
            </a:pathLst>
          </a:custGeom>
          <a:ln w="127000">
            <a:solidFill>
              <a:schemeClr val="tx1"/>
            </a:solidFill>
            <a:headEnd type="triangl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F0757A2-A50E-6D41-834C-3E5F1147EB63}"/>
              </a:ext>
            </a:extLst>
          </p:cNvPr>
          <p:cNvSpPr/>
          <p:nvPr/>
        </p:nvSpPr>
        <p:spPr>
          <a:xfrm>
            <a:off x="7601913" y="2608513"/>
            <a:ext cx="1551449" cy="30695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dk1">
                <a:shade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BBA7E8-AF43-DF44-AF2E-EE7A3854DB57}"/>
              </a:ext>
            </a:extLst>
          </p:cNvPr>
          <p:cNvSpPr/>
          <p:nvPr/>
        </p:nvSpPr>
        <p:spPr>
          <a:xfrm>
            <a:off x="7723588" y="2694427"/>
            <a:ext cx="1308100" cy="1308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n = 587 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with tracking on mobile devices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DBA8A03-7F92-7F44-88E4-82BA37A18337}"/>
              </a:ext>
            </a:extLst>
          </p:cNvPr>
          <p:cNvSpPr/>
          <p:nvPr/>
        </p:nvSpPr>
        <p:spPr>
          <a:xfrm>
            <a:off x="7723588" y="4230546"/>
            <a:ext cx="1308100" cy="1308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n = 1,190 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participants </a:t>
            </a:r>
          </a:p>
          <a:p>
            <a:pPr algn="ctr"/>
            <a:r>
              <a:rPr lang="en-US" sz="1300" dirty="0">
                <a:latin typeface="Fira Sans" panose="020B0503050000020004" pitchFamily="34" charset="0"/>
                <a:ea typeface="Fira Sans" panose="020B0503050000020004" pitchFamily="34" charset="0"/>
              </a:rPr>
              <a:t>without tracking</a:t>
            </a:r>
          </a:p>
        </p:txBody>
      </p:sp>
    </p:spTree>
    <p:extLst>
      <p:ext uri="{BB962C8B-B14F-4D97-AF65-F5344CB8AC3E}">
        <p14:creationId xmlns:p14="http://schemas.microsoft.com/office/powerpoint/2010/main" val="16196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4009</TotalTime>
  <Words>382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Munzert</dc:creator>
  <cp:lastModifiedBy>Simon Munzert</cp:lastModifiedBy>
  <cp:revision>20</cp:revision>
  <cp:lastPrinted>2020-10-02T21:19:20Z</cp:lastPrinted>
  <dcterms:created xsi:type="dcterms:W3CDTF">2020-07-15T13:19:00Z</dcterms:created>
  <dcterms:modified xsi:type="dcterms:W3CDTF">2020-10-17T20:44:07Z</dcterms:modified>
</cp:coreProperties>
</file>