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7" r:id="rId5"/>
    <p:sldId id="261" r:id="rId6"/>
    <p:sldId id="262" r:id="rId7"/>
    <p:sldId id="263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7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7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AA02-A268-4797-85B9-6CDBE5E9283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17FA4-050D-4147-A881-62B50E0A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9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martenergy.illinois.edu/wp-content/uploads/2022/03/EV-chargin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8664"/>
            <a:ext cx="12192000" cy="53435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0979" y="128588"/>
            <a:ext cx="1178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EVs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0784" y="5748934"/>
            <a:ext cx="2487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Group 4</a:t>
            </a:r>
            <a:endParaRPr lang="en-US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2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24" t="21696" r="1424" b="11931"/>
          <a:stretch/>
        </p:blipFill>
        <p:spPr>
          <a:xfrm>
            <a:off x="577622" y="142875"/>
            <a:ext cx="4394427" cy="6557962"/>
          </a:xfrm>
        </p:spPr>
      </p:pic>
      <p:pic>
        <p:nvPicPr>
          <p:cNvPr id="3074" name="Picture 2" descr="https://www.bureauveritas.co.uk/sites/g/files/zypfnx216/files/2022-03/2ev-charging-stations.img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97" y="2252663"/>
            <a:ext cx="6689725" cy="37766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5684" y="898505"/>
            <a:ext cx="67218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The Impact of </a:t>
            </a:r>
            <a:r>
              <a:rPr lang="en-US" sz="2800" b="1" dirty="0" err="1" smtClean="0">
                <a:solidFill>
                  <a:srgbClr val="00B050"/>
                </a:solidFill>
              </a:rPr>
              <a:t>Evs</a:t>
            </a:r>
            <a:r>
              <a:rPr lang="en-US" sz="2800" b="1" dirty="0" smtClean="0">
                <a:solidFill>
                  <a:srgbClr val="00B050"/>
                </a:solidFill>
              </a:rPr>
              <a:t> on the Automotive Sector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Global Overview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ylfaen" panose="010A0502050306030303" pitchFamily="18" charset="0"/>
              </a:rPr>
              <a:t>Research Methodology</a:t>
            </a:r>
            <a:endParaRPr lang="en-US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Sylfaen" panose="010A0502050306030303" pitchFamily="18" charset="0"/>
              </a:rPr>
              <a:t>Before</a:t>
            </a:r>
          </a:p>
          <a:p>
            <a:r>
              <a:rPr lang="en-US" dirty="0" smtClean="0">
                <a:latin typeface="Sylfaen" panose="010A0502050306030303" pitchFamily="18" charset="0"/>
              </a:rPr>
              <a:t>Desk analysis</a:t>
            </a:r>
          </a:p>
          <a:p>
            <a:r>
              <a:rPr lang="en-US" dirty="0" smtClean="0">
                <a:latin typeface="Sylfaen" panose="010A0502050306030303" pitchFamily="18" charset="0"/>
              </a:rPr>
              <a:t>Bibliographic research</a:t>
            </a:r>
          </a:p>
          <a:p>
            <a:r>
              <a:rPr lang="en-US" dirty="0" smtClean="0">
                <a:latin typeface="Sylfaen" panose="010A0502050306030303" pitchFamily="18" charset="0"/>
              </a:rPr>
              <a:t>Metric – Critical Emissions Factor (CEF)</a:t>
            </a:r>
          </a:p>
          <a:p>
            <a:r>
              <a:rPr lang="en-US" dirty="0" smtClean="0">
                <a:latin typeface="Sylfaen" panose="010A0502050306030303" pitchFamily="18" charset="0"/>
              </a:rPr>
              <a:t>Life-cycle Analysis (LCA)</a:t>
            </a:r>
          </a:p>
          <a:p>
            <a:endParaRPr lang="en-US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Sylfaen" panose="010A0502050306030303" pitchFamily="18" charset="0"/>
              </a:rPr>
              <a:t>After</a:t>
            </a:r>
          </a:p>
          <a:p>
            <a:r>
              <a:rPr lang="en-US" b="1" dirty="0">
                <a:latin typeface="Sylfaen" panose="010A0502050306030303" pitchFamily="18" charset="0"/>
              </a:rPr>
              <a:t>Adoption Rates:</a:t>
            </a:r>
            <a:r>
              <a:rPr lang="en-US" dirty="0">
                <a:latin typeface="Sylfaen" panose="010A0502050306030303" pitchFamily="18" charset="0"/>
              </a:rPr>
              <a:t> Number of EVs registered in the city.</a:t>
            </a:r>
          </a:p>
          <a:p>
            <a:r>
              <a:rPr lang="en-US" b="1" dirty="0">
                <a:latin typeface="Sylfaen" panose="010A0502050306030303" pitchFamily="18" charset="0"/>
              </a:rPr>
              <a:t>Charging Station Usage:</a:t>
            </a:r>
            <a:r>
              <a:rPr lang="en-US" dirty="0">
                <a:latin typeface="Sylfaen" panose="010A0502050306030303" pitchFamily="18" charset="0"/>
              </a:rPr>
              <a:t> Frequency and duration of use of charging stations.</a:t>
            </a:r>
          </a:p>
          <a:p>
            <a:r>
              <a:rPr lang="en-US" b="1" dirty="0">
                <a:latin typeface="Sylfaen" panose="010A0502050306030303" pitchFamily="18" charset="0"/>
              </a:rPr>
              <a:t>Public Satisfaction:</a:t>
            </a:r>
            <a:r>
              <a:rPr lang="en-US" dirty="0">
                <a:latin typeface="Sylfaen" panose="010A0502050306030303" pitchFamily="18" charset="0"/>
              </a:rPr>
              <a:t> Survey results from EV users and general public.</a:t>
            </a:r>
          </a:p>
          <a:p>
            <a:r>
              <a:rPr lang="en-US" b="1" dirty="0">
                <a:latin typeface="Sylfaen" panose="010A0502050306030303" pitchFamily="18" charset="0"/>
              </a:rPr>
              <a:t>Environmental Impact:</a:t>
            </a:r>
            <a:r>
              <a:rPr lang="en-US" dirty="0">
                <a:latin typeface="Sylfaen" panose="010A0502050306030303" pitchFamily="18" charset="0"/>
              </a:rPr>
              <a:t> Reduction in emissions and improvement in air quality.</a:t>
            </a:r>
          </a:p>
          <a:p>
            <a:endParaRPr lang="en-US" dirty="0">
              <a:latin typeface="Sylfaen" panose="010A05020503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588" y="653256"/>
            <a:ext cx="2800350" cy="26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ylfaen" panose="010A0502050306030303" pitchFamily="18" charset="0"/>
              </a:rPr>
              <a:t>Evidence-based Policy Insights</a:t>
            </a:r>
            <a:endParaRPr lang="en-US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ylfaen" panose="010A0502050306030303" pitchFamily="18" charset="0"/>
              </a:rPr>
              <a:t>Growing population and freight movements – 77% increase in transportation by 2055</a:t>
            </a:r>
          </a:p>
          <a:p>
            <a:r>
              <a:rPr lang="en-US" dirty="0" smtClean="0">
                <a:latin typeface="Sylfaen" panose="010A0502050306030303" pitchFamily="18" charset="0"/>
              </a:rPr>
              <a:t>By emitting very low or no emissions</a:t>
            </a:r>
          </a:p>
          <a:p>
            <a:r>
              <a:rPr lang="en-US" dirty="0" smtClean="0">
                <a:latin typeface="Sylfaen" panose="010A0502050306030303" pitchFamily="18" charset="0"/>
              </a:rPr>
              <a:t>Making very little noise</a:t>
            </a:r>
          </a:p>
          <a:p>
            <a:r>
              <a:rPr lang="en-US" dirty="0" smtClean="0">
                <a:latin typeface="Sylfaen" panose="010A0502050306030303" pitchFamily="18" charset="0"/>
              </a:rPr>
              <a:t>EVs reduce traffic congestion</a:t>
            </a:r>
          </a:p>
          <a:p>
            <a:r>
              <a:rPr lang="en-US" dirty="0" err="1" smtClean="0">
                <a:latin typeface="Sylfaen" panose="010A0502050306030303" pitchFamily="18" charset="0"/>
              </a:rPr>
              <a:t>Evs</a:t>
            </a:r>
            <a:r>
              <a:rPr lang="en-US" dirty="0" smtClean="0">
                <a:latin typeface="Sylfaen" panose="010A0502050306030303" pitchFamily="18" charset="0"/>
              </a:rPr>
              <a:t> must become 50% of new vehicle sales by 2030 to achieve </a:t>
            </a:r>
            <a:r>
              <a:rPr lang="en-US" dirty="0" err="1" smtClean="0">
                <a:latin typeface="Sylfaen" panose="010A0502050306030303" pitchFamily="18" charset="0"/>
              </a:rPr>
              <a:t>decarbonization</a:t>
            </a:r>
            <a:r>
              <a:rPr lang="en-US" dirty="0" smtClean="0">
                <a:latin typeface="Sylfaen" panose="010A0502050306030303" pitchFamily="18" charset="0"/>
              </a:rPr>
              <a:t> goals</a:t>
            </a:r>
          </a:p>
          <a:p>
            <a:r>
              <a:rPr lang="en-US" dirty="0" smtClean="0">
                <a:latin typeface="Sylfaen" panose="010A0502050306030303" pitchFamily="18" charset="0"/>
              </a:rPr>
              <a:t>Sales of e-cars will be increased so it will need to meet this fraction of new vehicles sales</a:t>
            </a:r>
          </a:p>
          <a:p>
            <a:endParaRPr lang="en-US" dirty="0" smtClean="0">
              <a:latin typeface="Sylfaen" panose="010A0502050306030303" pitchFamily="18" charset="0"/>
            </a:endParaRPr>
          </a:p>
          <a:p>
            <a:endParaRPr 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ylfaen" panose="010A0502050306030303" pitchFamily="18" charset="0"/>
              </a:rPr>
              <a:t>Benefits of EV Implementation</a:t>
            </a:r>
            <a:endParaRPr lang="en-US" b="1" dirty="0">
              <a:latin typeface="Sylfaen" panose="010A050205030603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Sylfaen" panose="010A0502050306030303" pitchFamily="18" charset="0"/>
              </a:rPr>
              <a:t>Environmental </a:t>
            </a:r>
            <a:r>
              <a:rPr lang="en-US" b="1" dirty="0">
                <a:latin typeface="Sylfaen" panose="010A0502050306030303" pitchFamily="18" charset="0"/>
              </a:rPr>
              <a:t>Benefits</a:t>
            </a:r>
            <a:endParaRPr lang="en-US" dirty="0">
              <a:latin typeface="Sylfaen" panose="010A0502050306030303" pitchFamily="18" charset="0"/>
            </a:endParaRP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Reduction in Greenhouse Gas Emissions</a:t>
            </a:r>
            <a:r>
              <a:rPr lang="en-US" dirty="0">
                <a:latin typeface="Sylfaen" panose="010A0502050306030303" pitchFamily="18" charset="0"/>
              </a:rPr>
              <a:t>: EVs produce zero tailpipe emissions, significantly reducing CO2 and other greenhouse gases compared to internal combustion engine vehicles (ICEVs).</a:t>
            </a: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Improved Air Quality</a:t>
            </a:r>
            <a:r>
              <a:rPr lang="en-US" dirty="0">
                <a:latin typeface="Sylfaen" panose="010A0502050306030303" pitchFamily="18" charset="0"/>
              </a:rPr>
              <a:t>: Lower emissions of pollutants such as </a:t>
            </a:r>
            <a:r>
              <a:rPr lang="en-US" dirty="0" err="1">
                <a:latin typeface="Sylfaen" panose="010A0502050306030303" pitchFamily="18" charset="0"/>
              </a:rPr>
              <a:t>NOx</a:t>
            </a:r>
            <a:r>
              <a:rPr lang="en-US" dirty="0">
                <a:latin typeface="Sylfaen" panose="010A0502050306030303" pitchFamily="18" charset="0"/>
              </a:rPr>
              <a:t> and particulate matter contribute to better urban air quality, which is beneficial for public health.</a:t>
            </a:r>
          </a:p>
          <a:p>
            <a:r>
              <a:rPr lang="en-US" b="1" dirty="0">
                <a:latin typeface="Sylfaen" panose="010A0502050306030303" pitchFamily="18" charset="0"/>
              </a:rPr>
              <a:t>Economic Benefits</a:t>
            </a:r>
            <a:endParaRPr lang="en-US" dirty="0">
              <a:latin typeface="Sylfaen" panose="010A0502050306030303" pitchFamily="18" charset="0"/>
            </a:endParaRP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Lower Operational Costs</a:t>
            </a:r>
            <a:r>
              <a:rPr lang="en-US" dirty="0">
                <a:latin typeface="Sylfaen" panose="010A0502050306030303" pitchFamily="18" charset="0"/>
              </a:rPr>
              <a:t>: EVs generally have lower fuel and maintenance costs compared to ICEVs, offering long-term savings for both private owners and municipal fleets.</a:t>
            </a: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Job Creation</a:t>
            </a:r>
            <a:r>
              <a:rPr lang="en-US" dirty="0">
                <a:latin typeface="Sylfaen" panose="010A0502050306030303" pitchFamily="18" charset="0"/>
              </a:rPr>
              <a:t>: The growth of the EV market stimulates job creation in manufacturing, infrastructure development, and maintenance sectors.</a:t>
            </a:r>
          </a:p>
          <a:p>
            <a:r>
              <a:rPr lang="en-US" b="1" dirty="0">
                <a:latin typeface="Sylfaen" panose="010A0502050306030303" pitchFamily="18" charset="0"/>
              </a:rPr>
              <a:t>Energy Benefits</a:t>
            </a:r>
            <a:endParaRPr lang="en-US" dirty="0">
              <a:latin typeface="Sylfaen" panose="010A0502050306030303" pitchFamily="18" charset="0"/>
            </a:endParaRP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Energy Efficiency</a:t>
            </a:r>
            <a:r>
              <a:rPr lang="en-US" dirty="0">
                <a:latin typeface="Sylfaen" panose="010A0502050306030303" pitchFamily="18" charset="0"/>
              </a:rPr>
              <a:t>: EVs convert over 77% of the electrical energy from the grid to power at the wheels, compared to about 12-30% for gasoline vehicles.</a:t>
            </a: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Renewable Integration</a:t>
            </a:r>
            <a:r>
              <a:rPr lang="en-US" dirty="0">
                <a:latin typeface="Sylfaen" panose="010A0502050306030303" pitchFamily="18" charset="0"/>
              </a:rPr>
              <a:t>: EVs can be charged using renewable energy sources, supporting the shift towards a more sustainable energy system.</a:t>
            </a:r>
          </a:p>
          <a:p>
            <a:endParaRPr 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0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ylfaen" panose="010A0502050306030303" pitchFamily="18" charset="0"/>
              </a:rPr>
              <a:t>Challenges of EV Implementation</a:t>
            </a:r>
            <a:br>
              <a:rPr lang="en-US" b="1" dirty="0" smtClean="0">
                <a:latin typeface="Sylfaen" panose="010A0502050306030303" pitchFamily="18" charset="0"/>
              </a:rPr>
            </a:br>
            <a:endParaRPr lang="en-US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Sylfaen" panose="010A0502050306030303" pitchFamily="18" charset="0"/>
              </a:rPr>
              <a:t>Infrastructure </a:t>
            </a:r>
            <a:r>
              <a:rPr lang="en-US" b="1" dirty="0">
                <a:latin typeface="Sylfaen" panose="010A0502050306030303" pitchFamily="18" charset="0"/>
              </a:rPr>
              <a:t>Development</a:t>
            </a:r>
            <a:endParaRPr lang="en-US" dirty="0">
              <a:latin typeface="Sylfaen" panose="010A0502050306030303" pitchFamily="18" charset="0"/>
            </a:endParaRP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Charging Stations</a:t>
            </a:r>
            <a:r>
              <a:rPr lang="en-US" dirty="0">
                <a:latin typeface="Sylfaen" panose="010A0502050306030303" pitchFamily="18" charset="0"/>
              </a:rPr>
              <a:t>: Establishing a comprehensive network of accessible and fast-charging stations is crucial for widespread EV adoption.</a:t>
            </a: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Grid Capacity</a:t>
            </a:r>
            <a:r>
              <a:rPr lang="en-US" dirty="0">
                <a:latin typeface="Sylfaen" panose="010A0502050306030303" pitchFamily="18" charset="0"/>
              </a:rPr>
              <a:t>: Upgrading the electrical grid to handle increased demand from EV charging is necessary to avoid overloading and ensure reliability.</a:t>
            </a:r>
          </a:p>
          <a:p>
            <a:r>
              <a:rPr lang="en-US" b="1" dirty="0">
                <a:latin typeface="Sylfaen" panose="010A0502050306030303" pitchFamily="18" charset="0"/>
              </a:rPr>
              <a:t>Economic Barriers</a:t>
            </a:r>
            <a:endParaRPr lang="en-US" dirty="0">
              <a:latin typeface="Sylfaen" panose="010A0502050306030303" pitchFamily="18" charset="0"/>
            </a:endParaRP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High Initial Costs</a:t>
            </a:r>
            <a:r>
              <a:rPr lang="en-US" dirty="0">
                <a:latin typeface="Sylfaen" panose="010A0502050306030303" pitchFamily="18" charset="0"/>
              </a:rPr>
              <a:t>: The upfront cost of EVs can be a barrier for consumers, despite lower lifetime costs. Incentives and subsidies are essential to offset these costs.</a:t>
            </a: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Battery Costs</a:t>
            </a:r>
            <a:r>
              <a:rPr lang="en-US" dirty="0">
                <a:latin typeface="Sylfaen" panose="010A0502050306030303" pitchFamily="18" charset="0"/>
              </a:rPr>
              <a:t>: The cost of EV batteries remains high, impacting vehicle prices and making battery management and recycling critical components of the implementation strategy.</a:t>
            </a:r>
          </a:p>
          <a:p>
            <a:r>
              <a:rPr lang="en-US" b="1" dirty="0">
                <a:latin typeface="Sylfaen" panose="010A0502050306030303" pitchFamily="18" charset="0"/>
              </a:rPr>
              <a:t>Consumer Acceptance</a:t>
            </a:r>
            <a:endParaRPr lang="en-US" dirty="0">
              <a:latin typeface="Sylfaen" panose="010A0502050306030303" pitchFamily="18" charset="0"/>
            </a:endParaRP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Range Anxiety</a:t>
            </a:r>
            <a:r>
              <a:rPr lang="en-US" dirty="0">
                <a:latin typeface="Sylfaen" panose="010A0502050306030303" pitchFamily="18" charset="0"/>
              </a:rPr>
              <a:t>: Consumers may be concerned about the limited range of EVs and the availability of charging infrastructure, which can hinder adoption.</a:t>
            </a: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Awareness and Education</a:t>
            </a:r>
            <a:r>
              <a:rPr lang="en-US" dirty="0">
                <a:latin typeface="Sylfaen" panose="010A0502050306030303" pitchFamily="18" charset="0"/>
              </a:rPr>
              <a:t>: Increasing public awareness and understanding of EV benefits and functionalities is important for encouraging adoption.</a:t>
            </a:r>
          </a:p>
          <a:p>
            <a:endParaRPr 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4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ylfaen" panose="010A0502050306030303" pitchFamily="18" charset="0"/>
              </a:rPr>
              <a:t>Evidence and Case Studies</a:t>
            </a:r>
            <a:br>
              <a:rPr lang="en-US" b="1" dirty="0" smtClean="0">
                <a:latin typeface="Sylfaen" panose="010A0502050306030303" pitchFamily="18" charset="0"/>
              </a:rPr>
            </a:br>
            <a:endParaRPr lang="en-US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Sylfaen" panose="010A0502050306030303" pitchFamily="18" charset="0"/>
              </a:rPr>
              <a:t>City </a:t>
            </a:r>
            <a:r>
              <a:rPr lang="en-US" b="1" dirty="0">
                <a:latin typeface="Sylfaen" panose="010A0502050306030303" pitchFamily="18" charset="0"/>
              </a:rPr>
              <a:t>of Oslo, Norway</a:t>
            </a:r>
            <a:endParaRPr lang="en-US" dirty="0">
              <a:latin typeface="Sylfaen" panose="010A0502050306030303" pitchFamily="18" charset="0"/>
            </a:endParaRP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Policy Support</a:t>
            </a:r>
            <a:r>
              <a:rPr lang="en-US" dirty="0">
                <a:latin typeface="Sylfaen" panose="010A0502050306030303" pitchFamily="18" charset="0"/>
              </a:rPr>
              <a:t>: Oslo has implemented strong policy measures including tax exemptions, free parking, and access to bus lanes for EVs, leading to a significant increase in EV adoption.</a:t>
            </a: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Charging Infrastructure</a:t>
            </a:r>
            <a:r>
              <a:rPr lang="en-US" dirty="0">
                <a:latin typeface="Sylfaen" panose="010A0502050306030303" pitchFamily="18" charset="0"/>
              </a:rPr>
              <a:t>: The city has developed an extensive network of public charging stations, ensuring accessibility for EV owners.</a:t>
            </a:r>
          </a:p>
          <a:p>
            <a:r>
              <a:rPr lang="en-US" b="1" dirty="0">
                <a:latin typeface="Sylfaen" panose="010A0502050306030303" pitchFamily="18" charset="0"/>
              </a:rPr>
              <a:t>Shenzhen, China</a:t>
            </a:r>
            <a:endParaRPr lang="en-US" dirty="0">
              <a:latin typeface="Sylfaen" panose="010A0502050306030303" pitchFamily="18" charset="0"/>
            </a:endParaRP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Electric Public Transport</a:t>
            </a:r>
            <a:r>
              <a:rPr lang="en-US" dirty="0">
                <a:latin typeface="Sylfaen" panose="010A0502050306030303" pitchFamily="18" charset="0"/>
              </a:rPr>
              <a:t>: Shenzhen has fully electrified its public bus fleet, resulting in substantial reductions in air pollution and operational costs.</a:t>
            </a: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Government Initiatives</a:t>
            </a:r>
            <a:r>
              <a:rPr lang="en-US" dirty="0">
                <a:latin typeface="Sylfaen" panose="010A0502050306030303" pitchFamily="18" charset="0"/>
              </a:rPr>
              <a:t>: The Chinese government has provided substantial subsidies and incentives to support EV manufacturing and adoption.</a:t>
            </a:r>
          </a:p>
          <a:p>
            <a:r>
              <a:rPr lang="en-US" b="1" dirty="0">
                <a:latin typeface="Sylfaen" panose="010A0502050306030303" pitchFamily="18" charset="0"/>
              </a:rPr>
              <a:t>San Francisco, USA</a:t>
            </a:r>
            <a:endParaRPr lang="en-US" dirty="0">
              <a:latin typeface="Sylfaen" panose="010A0502050306030303" pitchFamily="18" charset="0"/>
            </a:endParaRP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Public-Private Partnerships</a:t>
            </a:r>
            <a:r>
              <a:rPr lang="en-US" dirty="0">
                <a:latin typeface="Sylfaen" panose="010A0502050306030303" pitchFamily="18" charset="0"/>
              </a:rPr>
              <a:t>: Collaboration between the city government and private companies has led to the development of a robust EV charging infrastructure.</a:t>
            </a:r>
          </a:p>
          <a:p>
            <a:pPr lvl="1"/>
            <a:r>
              <a:rPr lang="en-US" b="1" dirty="0">
                <a:latin typeface="Sylfaen" panose="010A0502050306030303" pitchFamily="18" charset="0"/>
              </a:rPr>
              <a:t>Fleet Electrification</a:t>
            </a:r>
            <a:r>
              <a:rPr lang="en-US" dirty="0">
                <a:latin typeface="Sylfaen" panose="010A0502050306030303" pitchFamily="18" charset="0"/>
              </a:rPr>
              <a:t>: The city has initiated programs to electrify municipal fleets, including buses and service vehicles, promoting sustainability.</a:t>
            </a:r>
          </a:p>
          <a:p>
            <a:endParaRPr 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7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0"/>
            <a:ext cx="11329988" cy="6858001"/>
          </a:xfrm>
        </p:spPr>
      </p:pic>
    </p:spTree>
    <p:extLst>
      <p:ext uri="{BB962C8B-B14F-4D97-AF65-F5344CB8AC3E}">
        <p14:creationId xmlns:p14="http://schemas.microsoft.com/office/powerpoint/2010/main" val="66074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www.sidsavage.com/images/prods/popup/130168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0"/>
            <a:ext cx="10901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7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Sylfaen</vt:lpstr>
      <vt:lpstr>Office Theme</vt:lpstr>
      <vt:lpstr>PowerPoint Presentation</vt:lpstr>
      <vt:lpstr>PowerPoint Presentation</vt:lpstr>
      <vt:lpstr>Research Methodology</vt:lpstr>
      <vt:lpstr>Evidence-based Policy Insights</vt:lpstr>
      <vt:lpstr>Benefits of EV Implementation</vt:lpstr>
      <vt:lpstr>Challenges of EV Implementation </vt:lpstr>
      <vt:lpstr>Evidence and Case Studies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nino</dc:creator>
  <cp:lastModifiedBy>nino</cp:lastModifiedBy>
  <cp:revision>7</cp:revision>
  <dcterms:created xsi:type="dcterms:W3CDTF">2024-05-29T22:22:42Z</dcterms:created>
  <dcterms:modified xsi:type="dcterms:W3CDTF">2024-05-29T23:09:22Z</dcterms:modified>
</cp:coreProperties>
</file>