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1" r:id="rId4"/>
    <p:sldId id="257" r:id="rId5"/>
    <p:sldId id="258" r:id="rId6"/>
    <p:sldId id="256" r:id="rId7"/>
    <p:sldId id="263" r:id="rId8"/>
    <p:sldId id="264" r:id="rId9"/>
    <p:sldId id="266" r:id="rId10"/>
    <p:sldId id="265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68DE8D"/>
    <a:srgbClr val="546EDA"/>
    <a:srgbClr val="28659C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26.08.21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7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26.08.21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1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26.08.21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29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26.08.21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15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26.08.21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1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26.08.21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91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26.08.21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73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26.08.21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86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26.08.21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2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26.08.21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1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67A7-E268-4CB7-8164-CAFF741A4506}" type="datetimeFigureOut">
              <a:rPr lang="de-DE" smtClean="0"/>
              <a:t>26.08.21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18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667A7-E268-4CB7-8164-CAFF741A4506}" type="datetimeFigureOut">
              <a:rPr lang="de-DE" smtClean="0"/>
              <a:t>26.08.21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0DCC-7F85-4F35-BD76-33DCA30D1C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7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5A4B5833-2A4B-BF47-85D5-A62005230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92" y="1292827"/>
            <a:ext cx="1204178" cy="241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5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168396" y="2752644"/>
            <a:ext cx="2953512" cy="2992074"/>
          </a:xfrm>
          <a:prstGeom prst="ellipse">
            <a:avLst/>
          </a:prstGeom>
          <a:solidFill>
            <a:srgbClr val="546EDA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240280" y="1067862"/>
            <a:ext cx="2953512" cy="2992074"/>
          </a:xfrm>
          <a:prstGeom prst="ellipse">
            <a:avLst/>
          </a:prstGeom>
          <a:solidFill>
            <a:srgbClr val="FF6969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119058" y="1029000"/>
            <a:ext cx="2953512" cy="2992074"/>
          </a:xfrm>
          <a:prstGeom prst="ellipse">
            <a:avLst/>
          </a:prstGeom>
          <a:solidFill>
            <a:srgbClr val="68DE8D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770678" y="4216447"/>
            <a:ext cx="17489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Substantive</a:t>
            </a:r>
          </a:p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Expertise</a:t>
            </a:r>
          </a:p>
        </p:txBody>
      </p:sp>
      <p:sp>
        <p:nvSpPr>
          <p:cNvPr id="9" name="Textfeld 8"/>
          <p:cNvSpPr txBox="1"/>
          <p:nvPr/>
        </p:nvSpPr>
        <p:spPr>
          <a:xfrm rot="19138435">
            <a:off x="2230770" y="1982920"/>
            <a:ext cx="20856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Data Science Skills</a:t>
            </a:r>
          </a:p>
        </p:txBody>
      </p:sp>
      <p:sp>
        <p:nvSpPr>
          <p:cNvPr id="11" name="Textfeld 10"/>
          <p:cNvSpPr txBox="1"/>
          <p:nvPr/>
        </p:nvSpPr>
        <p:spPr>
          <a:xfrm rot="2642339">
            <a:off x="4638497" y="1982920"/>
            <a:ext cx="24978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Math</a:t>
            </a:r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 &amp; </a:t>
            </a:r>
            <a:r>
              <a:rPr lang="de-DE" sz="22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Statistics</a:t>
            </a:r>
            <a:endParaRPr lang="de-DE" sz="2250" b="1" dirty="0">
              <a:latin typeface="Fira Sans" panose="020B0503050000020004" pitchFamily="34" charset="0"/>
              <a:ea typeface="Fira Sans" panose="020B0503050000020004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Knowledge</a:t>
            </a:r>
          </a:p>
        </p:txBody>
      </p:sp>
      <p:sp>
        <p:nvSpPr>
          <p:cNvPr id="8" name="Textfeld 1">
            <a:extLst>
              <a:ext uri="{FF2B5EF4-FFF2-40B4-BE49-F238E27FC236}">
                <a16:creationId xmlns:a16="http://schemas.microsoft.com/office/drawing/2014/main" id="{5C8DFC31-7C01-1743-9C3C-6CBCC1B9FE9F}"/>
              </a:ext>
            </a:extLst>
          </p:cNvPr>
          <p:cNvSpPr txBox="1"/>
          <p:nvPr/>
        </p:nvSpPr>
        <p:spPr>
          <a:xfrm rot="19272981">
            <a:off x="3313489" y="3202327"/>
            <a:ext cx="11434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Applied Data Science</a:t>
            </a:r>
          </a:p>
        </p:txBody>
      </p:sp>
      <p:sp>
        <p:nvSpPr>
          <p:cNvPr id="10" name="Textfeld 1">
            <a:extLst>
              <a:ext uri="{FF2B5EF4-FFF2-40B4-BE49-F238E27FC236}">
                <a16:creationId xmlns:a16="http://schemas.microsoft.com/office/drawing/2014/main" id="{3060FA5E-63A5-8E42-B718-3EBB82727150}"/>
              </a:ext>
            </a:extLst>
          </p:cNvPr>
          <p:cNvSpPr txBox="1"/>
          <p:nvPr/>
        </p:nvSpPr>
        <p:spPr>
          <a:xfrm rot="2585290">
            <a:off x="4835977" y="3263415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Traditional Research</a:t>
            </a:r>
          </a:p>
        </p:txBody>
      </p:sp>
      <p:sp>
        <p:nvSpPr>
          <p:cNvPr id="17" name="Textfeld 1">
            <a:extLst>
              <a:ext uri="{FF2B5EF4-FFF2-40B4-BE49-F238E27FC236}">
                <a16:creationId xmlns:a16="http://schemas.microsoft.com/office/drawing/2014/main" id="{7D32C569-A2B1-E142-8701-B454D954D809}"/>
              </a:ext>
            </a:extLst>
          </p:cNvPr>
          <p:cNvSpPr txBox="1"/>
          <p:nvPr/>
        </p:nvSpPr>
        <p:spPr>
          <a:xfrm>
            <a:off x="4084899" y="1995186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Machine</a:t>
            </a:r>
          </a:p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69650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168396" y="2752644"/>
            <a:ext cx="2953512" cy="2992074"/>
          </a:xfrm>
          <a:prstGeom prst="ellipse">
            <a:avLst/>
          </a:prstGeom>
          <a:solidFill>
            <a:srgbClr val="546EDA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240280" y="1067862"/>
            <a:ext cx="2953512" cy="2992074"/>
          </a:xfrm>
          <a:prstGeom prst="ellipse">
            <a:avLst/>
          </a:prstGeom>
          <a:solidFill>
            <a:srgbClr val="FF6969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119058" y="1029000"/>
            <a:ext cx="2953512" cy="2992074"/>
          </a:xfrm>
          <a:prstGeom prst="ellipse">
            <a:avLst/>
          </a:prstGeom>
          <a:solidFill>
            <a:srgbClr val="68DE8D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770678" y="4216447"/>
            <a:ext cx="17489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Substantive</a:t>
            </a:r>
          </a:p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Expertise</a:t>
            </a:r>
          </a:p>
        </p:txBody>
      </p:sp>
      <p:sp>
        <p:nvSpPr>
          <p:cNvPr id="9" name="Textfeld 8"/>
          <p:cNvSpPr txBox="1"/>
          <p:nvPr/>
        </p:nvSpPr>
        <p:spPr>
          <a:xfrm rot="19138435">
            <a:off x="2230770" y="1982920"/>
            <a:ext cx="20856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Data Science Skills</a:t>
            </a:r>
          </a:p>
        </p:txBody>
      </p:sp>
      <p:sp>
        <p:nvSpPr>
          <p:cNvPr id="11" name="Textfeld 10"/>
          <p:cNvSpPr txBox="1"/>
          <p:nvPr/>
        </p:nvSpPr>
        <p:spPr>
          <a:xfrm rot="2642339">
            <a:off x="4638497" y="1982920"/>
            <a:ext cx="24978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Math</a:t>
            </a:r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 &amp; </a:t>
            </a:r>
            <a:r>
              <a:rPr lang="de-DE" sz="22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Statistics</a:t>
            </a:r>
            <a:endParaRPr lang="de-DE" sz="2250" b="1" dirty="0">
              <a:latin typeface="Fira Sans" panose="020B0503050000020004" pitchFamily="34" charset="0"/>
              <a:ea typeface="Fira Sans" panose="020B0503050000020004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Knowledge</a:t>
            </a:r>
          </a:p>
        </p:txBody>
      </p:sp>
      <p:sp>
        <p:nvSpPr>
          <p:cNvPr id="8" name="Textfeld 1">
            <a:extLst>
              <a:ext uri="{FF2B5EF4-FFF2-40B4-BE49-F238E27FC236}">
                <a16:creationId xmlns:a16="http://schemas.microsoft.com/office/drawing/2014/main" id="{5C8DFC31-7C01-1743-9C3C-6CBCC1B9FE9F}"/>
              </a:ext>
            </a:extLst>
          </p:cNvPr>
          <p:cNvSpPr txBox="1"/>
          <p:nvPr/>
        </p:nvSpPr>
        <p:spPr>
          <a:xfrm rot="19272981">
            <a:off x="3313489" y="3202327"/>
            <a:ext cx="11434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Applied Data Science</a:t>
            </a:r>
          </a:p>
        </p:txBody>
      </p:sp>
      <p:sp>
        <p:nvSpPr>
          <p:cNvPr id="10" name="Textfeld 1">
            <a:extLst>
              <a:ext uri="{FF2B5EF4-FFF2-40B4-BE49-F238E27FC236}">
                <a16:creationId xmlns:a16="http://schemas.microsoft.com/office/drawing/2014/main" id="{3060FA5E-63A5-8E42-B718-3EBB82727150}"/>
              </a:ext>
            </a:extLst>
          </p:cNvPr>
          <p:cNvSpPr txBox="1"/>
          <p:nvPr/>
        </p:nvSpPr>
        <p:spPr>
          <a:xfrm rot="2585290">
            <a:off x="4835977" y="3263415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Traditional Research</a:t>
            </a:r>
          </a:p>
        </p:txBody>
      </p:sp>
      <p:sp>
        <p:nvSpPr>
          <p:cNvPr id="13" name="Textfeld 1">
            <a:extLst>
              <a:ext uri="{FF2B5EF4-FFF2-40B4-BE49-F238E27FC236}">
                <a16:creationId xmlns:a16="http://schemas.microsoft.com/office/drawing/2014/main" id="{F31F4AC6-BD9B-3B47-916B-5155C14656AB}"/>
              </a:ext>
            </a:extLst>
          </p:cNvPr>
          <p:cNvSpPr txBox="1"/>
          <p:nvPr/>
        </p:nvSpPr>
        <p:spPr>
          <a:xfrm>
            <a:off x="4091852" y="2884259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Data Science</a:t>
            </a:r>
          </a:p>
        </p:txBody>
      </p:sp>
      <p:sp>
        <p:nvSpPr>
          <p:cNvPr id="17" name="Textfeld 1">
            <a:extLst>
              <a:ext uri="{FF2B5EF4-FFF2-40B4-BE49-F238E27FC236}">
                <a16:creationId xmlns:a16="http://schemas.microsoft.com/office/drawing/2014/main" id="{7D32C569-A2B1-E142-8701-B454D954D809}"/>
              </a:ext>
            </a:extLst>
          </p:cNvPr>
          <p:cNvSpPr txBox="1"/>
          <p:nvPr/>
        </p:nvSpPr>
        <p:spPr>
          <a:xfrm>
            <a:off x="4084899" y="1995186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Machine</a:t>
            </a:r>
          </a:p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10659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168396" y="2752644"/>
            <a:ext cx="2953512" cy="2992074"/>
          </a:xfrm>
          <a:prstGeom prst="ellipse">
            <a:avLst/>
          </a:prstGeom>
          <a:solidFill>
            <a:srgbClr val="546EDA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" name="Textfeld 1">
            <a:extLst>
              <a:ext uri="{FF2B5EF4-FFF2-40B4-BE49-F238E27FC236}">
                <a16:creationId xmlns:a16="http://schemas.microsoft.com/office/drawing/2014/main" id="{A03B711F-1221-1E4C-8F3E-7390BDC064AA}"/>
              </a:ext>
            </a:extLst>
          </p:cNvPr>
          <p:cNvSpPr txBox="1"/>
          <p:nvPr/>
        </p:nvSpPr>
        <p:spPr>
          <a:xfrm>
            <a:off x="3770678" y="4319771"/>
            <a:ext cx="17489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Substantive Expertise</a:t>
            </a:r>
          </a:p>
        </p:txBody>
      </p:sp>
      <p:pic>
        <p:nvPicPr>
          <p:cNvPr id="11" name="Picture 10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A50BE55B-A40F-7444-B26F-CCBCF2056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92" y="1292827"/>
            <a:ext cx="1204178" cy="241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2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168396" y="2752644"/>
            <a:ext cx="2953512" cy="2992074"/>
          </a:xfrm>
          <a:prstGeom prst="ellipse">
            <a:avLst/>
          </a:prstGeom>
          <a:solidFill>
            <a:srgbClr val="546EDA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240280" y="1067862"/>
            <a:ext cx="2953512" cy="2992074"/>
          </a:xfrm>
          <a:prstGeom prst="ellipse">
            <a:avLst/>
          </a:prstGeom>
          <a:solidFill>
            <a:srgbClr val="FF6969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2" name="Textfeld 1">
            <a:extLst>
              <a:ext uri="{FF2B5EF4-FFF2-40B4-BE49-F238E27FC236}">
                <a16:creationId xmlns:a16="http://schemas.microsoft.com/office/drawing/2014/main" id="{B0482606-F733-1C40-AA44-FC19D9669A4D}"/>
              </a:ext>
            </a:extLst>
          </p:cNvPr>
          <p:cNvSpPr txBox="1"/>
          <p:nvPr/>
        </p:nvSpPr>
        <p:spPr>
          <a:xfrm>
            <a:off x="4073434" y="2079151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Machine</a:t>
            </a:r>
          </a:p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Learning</a:t>
            </a:r>
          </a:p>
        </p:txBody>
      </p:sp>
      <p:sp>
        <p:nvSpPr>
          <p:cNvPr id="13" name="Textfeld 1">
            <a:extLst>
              <a:ext uri="{FF2B5EF4-FFF2-40B4-BE49-F238E27FC236}">
                <a16:creationId xmlns:a16="http://schemas.microsoft.com/office/drawing/2014/main" id="{34F776A5-369A-6D4E-8B57-41A7F3EC4D6C}"/>
              </a:ext>
            </a:extLst>
          </p:cNvPr>
          <p:cNvSpPr txBox="1"/>
          <p:nvPr/>
        </p:nvSpPr>
        <p:spPr>
          <a:xfrm>
            <a:off x="4073434" y="2832997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Data</a:t>
            </a:r>
          </a:p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Science</a:t>
            </a:r>
          </a:p>
        </p:txBody>
      </p:sp>
      <p:pic>
        <p:nvPicPr>
          <p:cNvPr id="3" name="Picture 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767E9E23-602E-CF44-9AC9-9CC86663B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92" y="1292827"/>
            <a:ext cx="1204178" cy="2412113"/>
          </a:xfrm>
          <a:prstGeom prst="rect">
            <a:avLst/>
          </a:prstGeom>
        </p:spPr>
      </p:pic>
      <p:sp>
        <p:nvSpPr>
          <p:cNvPr id="9" name="Textfeld 1">
            <a:extLst>
              <a:ext uri="{FF2B5EF4-FFF2-40B4-BE49-F238E27FC236}">
                <a16:creationId xmlns:a16="http://schemas.microsoft.com/office/drawing/2014/main" id="{A03B711F-1221-1E4C-8F3E-7390BDC064AA}"/>
              </a:ext>
            </a:extLst>
          </p:cNvPr>
          <p:cNvSpPr txBox="1"/>
          <p:nvPr/>
        </p:nvSpPr>
        <p:spPr>
          <a:xfrm>
            <a:off x="3770678" y="4319771"/>
            <a:ext cx="17489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Substantive Expertise</a:t>
            </a:r>
          </a:p>
        </p:txBody>
      </p:sp>
      <p:sp>
        <p:nvSpPr>
          <p:cNvPr id="10" name="Textfeld 8">
            <a:extLst>
              <a:ext uri="{FF2B5EF4-FFF2-40B4-BE49-F238E27FC236}">
                <a16:creationId xmlns:a16="http://schemas.microsoft.com/office/drawing/2014/main" id="{48A60AEB-1830-534F-92FA-C3A70517328C}"/>
              </a:ext>
            </a:extLst>
          </p:cNvPr>
          <p:cNvSpPr txBox="1"/>
          <p:nvPr/>
        </p:nvSpPr>
        <p:spPr>
          <a:xfrm rot="19138435">
            <a:off x="2230770" y="2156044"/>
            <a:ext cx="208567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Hacking Skills</a:t>
            </a:r>
          </a:p>
        </p:txBody>
      </p:sp>
      <p:sp>
        <p:nvSpPr>
          <p:cNvPr id="11" name="Textfeld 1">
            <a:extLst>
              <a:ext uri="{FF2B5EF4-FFF2-40B4-BE49-F238E27FC236}">
                <a16:creationId xmlns:a16="http://schemas.microsoft.com/office/drawing/2014/main" id="{C4CC5F36-2B04-7941-86D4-176DDD12CCBD}"/>
              </a:ext>
            </a:extLst>
          </p:cNvPr>
          <p:cNvSpPr txBox="1"/>
          <p:nvPr/>
        </p:nvSpPr>
        <p:spPr>
          <a:xfrm rot="19272981">
            <a:off x="3313489" y="3306202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Danger</a:t>
            </a:r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 Zone!</a:t>
            </a:r>
          </a:p>
        </p:txBody>
      </p:sp>
    </p:spTree>
    <p:extLst>
      <p:ext uri="{BB962C8B-B14F-4D97-AF65-F5344CB8AC3E}">
        <p14:creationId xmlns:p14="http://schemas.microsoft.com/office/powerpoint/2010/main" val="158767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168396" y="2752644"/>
            <a:ext cx="2953512" cy="2992074"/>
          </a:xfrm>
          <a:prstGeom prst="ellipse">
            <a:avLst/>
          </a:prstGeom>
          <a:solidFill>
            <a:srgbClr val="546EDA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240280" y="1067862"/>
            <a:ext cx="2953512" cy="2992074"/>
          </a:xfrm>
          <a:prstGeom prst="ellipse">
            <a:avLst/>
          </a:prstGeom>
          <a:solidFill>
            <a:srgbClr val="FF6969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119058" y="1029000"/>
            <a:ext cx="2953512" cy="2992074"/>
          </a:xfrm>
          <a:prstGeom prst="ellipse">
            <a:avLst/>
          </a:prstGeom>
          <a:solidFill>
            <a:srgbClr val="68DE8D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770678" y="4216447"/>
            <a:ext cx="174894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Substantive</a:t>
            </a:r>
          </a:p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(</a:t>
            </a:r>
            <a:r>
              <a:rPr lang="de-DE" sz="22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and</a:t>
            </a:r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 legal?) Expertise</a:t>
            </a:r>
          </a:p>
        </p:txBody>
      </p:sp>
      <p:sp>
        <p:nvSpPr>
          <p:cNvPr id="9" name="Textfeld 8"/>
          <p:cNvSpPr txBox="1"/>
          <p:nvPr/>
        </p:nvSpPr>
        <p:spPr>
          <a:xfrm rot="19138435">
            <a:off x="2230770" y="1982920"/>
            <a:ext cx="20856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Data Science Skills</a:t>
            </a:r>
          </a:p>
        </p:txBody>
      </p:sp>
      <p:sp>
        <p:nvSpPr>
          <p:cNvPr id="11" name="Textfeld 10"/>
          <p:cNvSpPr txBox="1"/>
          <p:nvPr/>
        </p:nvSpPr>
        <p:spPr>
          <a:xfrm rot="2642339">
            <a:off x="4638497" y="1809796"/>
            <a:ext cx="249788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Ethics</a:t>
            </a:r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 </a:t>
            </a:r>
            <a:r>
              <a:rPr lang="de-DE" sz="22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and</a:t>
            </a:r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 </a:t>
            </a:r>
            <a:r>
              <a:rPr lang="de-DE" sz="22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Philosophy</a:t>
            </a:r>
            <a:endParaRPr lang="de-DE" sz="2250" b="1" dirty="0">
              <a:latin typeface="Fira Sans" panose="020B0503050000020004" pitchFamily="34" charset="0"/>
              <a:ea typeface="Fira Sans" panose="020B0503050000020004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Skills </a:t>
            </a:r>
          </a:p>
        </p:txBody>
      </p:sp>
      <p:sp>
        <p:nvSpPr>
          <p:cNvPr id="8" name="Textfeld 1">
            <a:extLst>
              <a:ext uri="{FF2B5EF4-FFF2-40B4-BE49-F238E27FC236}">
                <a16:creationId xmlns:a16="http://schemas.microsoft.com/office/drawing/2014/main" id="{5C8DFC31-7C01-1743-9C3C-6CBCC1B9FE9F}"/>
              </a:ext>
            </a:extLst>
          </p:cNvPr>
          <p:cNvSpPr txBox="1"/>
          <p:nvPr/>
        </p:nvSpPr>
        <p:spPr>
          <a:xfrm rot="19272981">
            <a:off x="3313489" y="3202327"/>
            <a:ext cx="11434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Applied Data Science</a:t>
            </a:r>
          </a:p>
        </p:txBody>
      </p:sp>
      <p:sp>
        <p:nvSpPr>
          <p:cNvPr id="10" name="Textfeld 1">
            <a:extLst>
              <a:ext uri="{FF2B5EF4-FFF2-40B4-BE49-F238E27FC236}">
                <a16:creationId xmlns:a16="http://schemas.microsoft.com/office/drawing/2014/main" id="{3060FA5E-63A5-8E42-B718-3EBB82727150}"/>
              </a:ext>
            </a:extLst>
          </p:cNvPr>
          <p:cNvSpPr txBox="1"/>
          <p:nvPr/>
        </p:nvSpPr>
        <p:spPr>
          <a:xfrm rot="2585290">
            <a:off x="4835977" y="3263415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Applied </a:t>
            </a:r>
            <a:r>
              <a:rPr lang="de-DE" sz="13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Ethics</a:t>
            </a:r>
            <a:endParaRPr lang="de-DE" sz="1350" b="1" dirty="0">
              <a:latin typeface="Fira Sans" panose="020B0503050000020004" pitchFamily="34" charset="0"/>
              <a:ea typeface="Fira Sans" panose="020B05030500000200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extfeld 1">
            <a:extLst>
              <a:ext uri="{FF2B5EF4-FFF2-40B4-BE49-F238E27FC236}">
                <a16:creationId xmlns:a16="http://schemas.microsoft.com/office/drawing/2014/main" id="{F31F4AC6-BD9B-3B47-916B-5155C14656AB}"/>
              </a:ext>
            </a:extLst>
          </p:cNvPr>
          <p:cNvSpPr txBox="1"/>
          <p:nvPr/>
        </p:nvSpPr>
        <p:spPr>
          <a:xfrm>
            <a:off x="4073434" y="2766588"/>
            <a:ext cx="11434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Data Science </a:t>
            </a:r>
            <a:r>
              <a:rPr lang="de-DE" sz="13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Ethics</a:t>
            </a:r>
            <a:endParaRPr lang="de-DE" sz="1350" b="1" dirty="0">
              <a:latin typeface="Fira Sans" panose="020B0503050000020004" pitchFamily="34" charset="0"/>
              <a:ea typeface="Fira Sans" panose="020B0503050000020004" pitchFamily="34" charset="0"/>
              <a:cs typeface="Aharoni" panose="02010803020104030203" pitchFamily="2" charset="-79"/>
            </a:endParaRPr>
          </a:p>
        </p:txBody>
      </p:sp>
      <p:sp>
        <p:nvSpPr>
          <p:cNvPr id="17" name="Textfeld 1">
            <a:extLst>
              <a:ext uri="{FF2B5EF4-FFF2-40B4-BE49-F238E27FC236}">
                <a16:creationId xmlns:a16="http://schemas.microsoft.com/office/drawing/2014/main" id="{7D32C569-A2B1-E142-8701-B454D954D809}"/>
              </a:ext>
            </a:extLst>
          </p:cNvPr>
          <p:cNvSpPr txBox="1"/>
          <p:nvPr/>
        </p:nvSpPr>
        <p:spPr>
          <a:xfrm>
            <a:off x="4084899" y="1995186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Moral Machine</a:t>
            </a:r>
          </a:p>
        </p:txBody>
      </p:sp>
    </p:spTree>
    <p:extLst>
      <p:ext uri="{BB962C8B-B14F-4D97-AF65-F5344CB8AC3E}">
        <p14:creationId xmlns:p14="http://schemas.microsoft.com/office/powerpoint/2010/main" val="71552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168396" y="2752644"/>
            <a:ext cx="2953512" cy="2992074"/>
          </a:xfrm>
          <a:prstGeom prst="ellipse">
            <a:avLst/>
          </a:prstGeom>
          <a:solidFill>
            <a:srgbClr val="546EDA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240280" y="1067862"/>
            <a:ext cx="2953512" cy="2992074"/>
          </a:xfrm>
          <a:prstGeom prst="ellipse">
            <a:avLst/>
          </a:prstGeom>
          <a:solidFill>
            <a:srgbClr val="FF6969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119058" y="1029000"/>
            <a:ext cx="2953512" cy="2992074"/>
          </a:xfrm>
          <a:prstGeom prst="ellipse">
            <a:avLst/>
          </a:prstGeom>
          <a:solidFill>
            <a:srgbClr val="68DE8D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2" name="Textfeld 1">
            <a:extLst>
              <a:ext uri="{FF2B5EF4-FFF2-40B4-BE49-F238E27FC236}">
                <a16:creationId xmlns:a16="http://schemas.microsoft.com/office/drawing/2014/main" id="{B0482606-F733-1C40-AA44-FC19D9669A4D}"/>
              </a:ext>
            </a:extLst>
          </p:cNvPr>
          <p:cNvSpPr txBox="1"/>
          <p:nvPr/>
        </p:nvSpPr>
        <p:spPr>
          <a:xfrm>
            <a:off x="4073434" y="2079151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Machine</a:t>
            </a:r>
          </a:p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Learning</a:t>
            </a:r>
          </a:p>
        </p:txBody>
      </p:sp>
      <p:sp>
        <p:nvSpPr>
          <p:cNvPr id="13" name="Textfeld 1">
            <a:extLst>
              <a:ext uri="{FF2B5EF4-FFF2-40B4-BE49-F238E27FC236}">
                <a16:creationId xmlns:a16="http://schemas.microsoft.com/office/drawing/2014/main" id="{34F776A5-369A-6D4E-8B57-41A7F3EC4D6C}"/>
              </a:ext>
            </a:extLst>
          </p:cNvPr>
          <p:cNvSpPr txBox="1"/>
          <p:nvPr/>
        </p:nvSpPr>
        <p:spPr>
          <a:xfrm>
            <a:off x="4073434" y="2832997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Data</a:t>
            </a:r>
          </a:p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29613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66" y="1029000"/>
            <a:ext cx="5028572" cy="480000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168396" y="2752644"/>
            <a:ext cx="2953512" cy="2992074"/>
          </a:xfrm>
          <a:prstGeom prst="ellipse">
            <a:avLst/>
          </a:prstGeom>
          <a:solidFill>
            <a:srgbClr val="546EDA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6" name="Ellipse 5"/>
          <p:cNvSpPr/>
          <p:nvPr/>
        </p:nvSpPr>
        <p:spPr>
          <a:xfrm>
            <a:off x="2240280" y="1067862"/>
            <a:ext cx="2953512" cy="2992074"/>
          </a:xfrm>
          <a:prstGeom prst="ellipse">
            <a:avLst/>
          </a:prstGeom>
          <a:solidFill>
            <a:srgbClr val="FF6969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7" name="Ellipse 6"/>
          <p:cNvSpPr/>
          <p:nvPr/>
        </p:nvSpPr>
        <p:spPr>
          <a:xfrm>
            <a:off x="4119058" y="1029000"/>
            <a:ext cx="2953512" cy="2992074"/>
          </a:xfrm>
          <a:prstGeom prst="ellipse">
            <a:avLst/>
          </a:prstGeom>
          <a:solidFill>
            <a:srgbClr val="68DE8D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</p:spTree>
    <p:extLst>
      <p:ext uri="{BB962C8B-B14F-4D97-AF65-F5344CB8AC3E}">
        <p14:creationId xmlns:p14="http://schemas.microsoft.com/office/powerpoint/2010/main" val="14921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168396" y="2752644"/>
            <a:ext cx="2953512" cy="2992074"/>
          </a:xfrm>
          <a:prstGeom prst="ellipse">
            <a:avLst/>
          </a:prstGeom>
          <a:solidFill>
            <a:srgbClr val="546EDA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770678" y="4216447"/>
            <a:ext cx="17489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Substantive</a:t>
            </a:r>
          </a:p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Expertise</a:t>
            </a:r>
          </a:p>
        </p:txBody>
      </p:sp>
    </p:spTree>
    <p:extLst>
      <p:ext uri="{BB962C8B-B14F-4D97-AF65-F5344CB8AC3E}">
        <p14:creationId xmlns:p14="http://schemas.microsoft.com/office/powerpoint/2010/main" val="338567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168396" y="2752644"/>
            <a:ext cx="2953512" cy="2992074"/>
          </a:xfrm>
          <a:prstGeom prst="ellipse">
            <a:avLst/>
          </a:prstGeom>
          <a:solidFill>
            <a:srgbClr val="546EDA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119058" y="1029000"/>
            <a:ext cx="2953512" cy="2992074"/>
          </a:xfrm>
          <a:prstGeom prst="ellipse">
            <a:avLst/>
          </a:prstGeom>
          <a:solidFill>
            <a:srgbClr val="68DE8D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770678" y="4216447"/>
            <a:ext cx="17489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Substantive</a:t>
            </a:r>
          </a:p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Expertise</a:t>
            </a:r>
          </a:p>
        </p:txBody>
      </p:sp>
      <p:sp>
        <p:nvSpPr>
          <p:cNvPr id="11" name="Textfeld 10"/>
          <p:cNvSpPr txBox="1"/>
          <p:nvPr/>
        </p:nvSpPr>
        <p:spPr>
          <a:xfrm rot="2642339">
            <a:off x="4638497" y="1982920"/>
            <a:ext cx="24978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Math</a:t>
            </a:r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 &amp; </a:t>
            </a:r>
            <a:r>
              <a:rPr lang="de-DE" sz="22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Statistics</a:t>
            </a:r>
            <a:endParaRPr lang="de-DE" sz="2250" b="1" dirty="0">
              <a:latin typeface="Fira Sans" panose="020B0503050000020004" pitchFamily="34" charset="0"/>
              <a:ea typeface="Fira Sans" panose="020B0503050000020004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Knowledge</a:t>
            </a:r>
          </a:p>
        </p:txBody>
      </p:sp>
      <p:sp>
        <p:nvSpPr>
          <p:cNvPr id="10" name="Textfeld 1">
            <a:extLst>
              <a:ext uri="{FF2B5EF4-FFF2-40B4-BE49-F238E27FC236}">
                <a16:creationId xmlns:a16="http://schemas.microsoft.com/office/drawing/2014/main" id="{3060FA5E-63A5-8E42-B718-3EBB82727150}"/>
              </a:ext>
            </a:extLst>
          </p:cNvPr>
          <p:cNvSpPr txBox="1"/>
          <p:nvPr/>
        </p:nvSpPr>
        <p:spPr>
          <a:xfrm rot="2585290">
            <a:off x="4835977" y="3263415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Traditional Research</a:t>
            </a:r>
          </a:p>
        </p:txBody>
      </p:sp>
    </p:spTree>
    <p:extLst>
      <p:ext uri="{BB962C8B-B14F-4D97-AF65-F5344CB8AC3E}">
        <p14:creationId xmlns:p14="http://schemas.microsoft.com/office/powerpoint/2010/main" val="316052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168396" y="2752644"/>
            <a:ext cx="2953512" cy="2992074"/>
          </a:xfrm>
          <a:prstGeom prst="ellipse">
            <a:avLst/>
          </a:prstGeom>
          <a:solidFill>
            <a:srgbClr val="546EDA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240280" y="1067862"/>
            <a:ext cx="2953512" cy="2992074"/>
          </a:xfrm>
          <a:prstGeom prst="ellipse">
            <a:avLst/>
          </a:prstGeom>
          <a:solidFill>
            <a:srgbClr val="FF6969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119058" y="1029000"/>
            <a:ext cx="2953512" cy="2992074"/>
          </a:xfrm>
          <a:prstGeom prst="ellipse">
            <a:avLst/>
          </a:prstGeom>
          <a:solidFill>
            <a:srgbClr val="68DE8D">
              <a:alpha val="4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b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770678" y="4216447"/>
            <a:ext cx="17489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Substantive</a:t>
            </a:r>
          </a:p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Expertise</a:t>
            </a:r>
          </a:p>
        </p:txBody>
      </p:sp>
      <p:sp>
        <p:nvSpPr>
          <p:cNvPr id="9" name="Textfeld 8"/>
          <p:cNvSpPr txBox="1"/>
          <p:nvPr/>
        </p:nvSpPr>
        <p:spPr>
          <a:xfrm rot="19138435">
            <a:off x="2230770" y="1982920"/>
            <a:ext cx="20856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Data Science Skills</a:t>
            </a:r>
          </a:p>
        </p:txBody>
      </p:sp>
      <p:sp>
        <p:nvSpPr>
          <p:cNvPr id="11" name="Textfeld 10"/>
          <p:cNvSpPr txBox="1"/>
          <p:nvPr/>
        </p:nvSpPr>
        <p:spPr>
          <a:xfrm rot="2642339">
            <a:off x="4638497" y="1982920"/>
            <a:ext cx="24978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Math</a:t>
            </a:r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 &amp; </a:t>
            </a:r>
            <a:r>
              <a:rPr lang="de-DE" sz="2250" b="1" dirty="0" err="1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Statistics</a:t>
            </a:r>
            <a:endParaRPr lang="de-DE" sz="2250" b="1" dirty="0">
              <a:latin typeface="Fira Sans" panose="020B0503050000020004" pitchFamily="34" charset="0"/>
              <a:ea typeface="Fira Sans" panose="020B0503050000020004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2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Knowledge</a:t>
            </a:r>
          </a:p>
        </p:txBody>
      </p:sp>
      <p:sp>
        <p:nvSpPr>
          <p:cNvPr id="8" name="Textfeld 1">
            <a:extLst>
              <a:ext uri="{FF2B5EF4-FFF2-40B4-BE49-F238E27FC236}">
                <a16:creationId xmlns:a16="http://schemas.microsoft.com/office/drawing/2014/main" id="{5C8DFC31-7C01-1743-9C3C-6CBCC1B9FE9F}"/>
              </a:ext>
            </a:extLst>
          </p:cNvPr>
          <p:cNvSpPr txBox="1"/>
          <p:nvPr/>
        </p:nvSpPr>
        <p:spPr>
          <a:xfrm rot="19272981">
            <a:off x="3313489" y="3202327"/>
            <a:ext cx="11434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Applied Data Science</a:t>
            </a:r>
          </a:p>
        </p:txBody>
      </p:sp>
      <p:sp>
        <p:nvSpPr>
          <p:cNvPr id="10" name="Textfeld 1">
            <a:extLst>
              <a:ext uri="{FF2B5EF4-FFF2-40B4-BE49-F238E27FC236}">
                <a16:creationId xmlns:a16="http://schemas.microsoft.com/office/drawing/2014/main" id="{3060FA5E-63A5-8E42-B718-3EBB82727150}"/>
              </a:ext>
            </a:extLst>
          </p:cNvPr>
          <p:cNvSpPr txBox="1"/>
          <p:nvPr/>
        </p:nvSpPr>
        <p:spPr>
          <a:xfrm rot="2585290">
            <a:off x="4835977" y="3263415"/>
            <a:ext cx="1143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b="1" dirty="0">
                <a:latin typeface="Fira Sans" panose="020B0503050000020004" pitchFamily="34" charset="0"/>
                <a:ea typeface="Fira Sans" panose="020B0503050000020004" pitchFamily="34" charset="0"/>
                <a:cs typeface="Aharoni" panose="02010803020104030203" pitchFamily="2" charset="-79"/>
              </a:rPr>
              <a:t>Traditional Research</a:t>
            </a:r>
          </a:p>
        </p:txBody>
      </p:sp>
    </p:spTree>
    <p:extLst>
      <p:ext uri="{BB962C8B-B14F-4D97-AF65-F5344CB8AC3E}">
        <p14:creationId xmlns:p14="http://schemas.microsoft.com/office/powerpoint/2010/main" val="371234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98</Words>
  <Application>Microsoft Macintosh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Munzert</dc:creator>
  <cp:lastModifiedBy>Simon Munzert</cp:lastModifiedBy>
  <cp:revision>12</cp:revision>
  <dcterms:created xsi:type="dcterms:W3CDTF">2014-05-18T17:49:42Z</dcterms:created>
  <dcterms:modified xsi:type="dcterms:W3CDTF">2021-08-26T10:05:37Z</dcterms:modified>
</cp:coreProperties>
</file>