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471295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23"/>
    <a:srgbClr val="3FAF76"/>
    <a:srgbClr val="40AE76"/>
    <a:srgbClr val="9AD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577"/>
  </p:normalViewPr>
  <p:slideViewPr>
    <p:cSldViewPr snapToGrid="0" snapToObjects="1">
      <p:cViewPr varScale="1">
        <p:scale>
          <a:sx n="116" d="100"/>
          <a:sy n="116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25A8A-D08F-724B-9824-AFCD09B42E79}" type="datetimeFigureOut">
              <a:rPr lang="de-DE" smtClean="0"/>
              <a:t>02.04.25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3" y="1143000"/>
            <a:ext cx="6619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08290-D87D-194A-BD91-06302AFFB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89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08290-D87D-194A-BD91-06302AFFB48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20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119" y="1122363"/>
            <a:ext cx="110347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3602038"/>
            <a:ext cx="110347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5" y="365125"/>
            <a:ext cx="31724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365125"/>
            <a:ext cx="933352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8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1709739"/>
            <a:ext cx="126899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4589464"/>
            <a:ext cx="126899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1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1825625"/>
            <a:ext cx="625300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1825625"/>
            <a:ext cx="625300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0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365126"/>
            <a:ext cx="1268991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2" y="1681163"/>
            <a:ext cx="62242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2" y="2505075"/>
            <a:ext cx="622426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1" y="1681163"/>
            <a:ext cx="625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1" y="2505075"/>
            <a:ext cx="625492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4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8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2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987426"/>
            <a:ext cx="74484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7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987426"/>
            <a:ext cx="74484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365126"/>
            <a:ext cx="12689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1825625"/>
            <a:ext cx="12689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6356351"/>
            <a:ext cx="4965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9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5974D41-D158-6841-BF45-CEA86936C8BA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11323807" y="4415784"/>
            <a:ext cx="850914" cy="193745"/>
          </a:xfrm>
          <a:prstGeom prst="straightConnector1">
            <a:avLst/>
          </a:prstGeom>
          <a:ln w="12700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>
            <a:extLst>
              <a:ext uri="{FF2B5EF4-FFF2-40B4-BE49-F238E27FC236}">
                <a16:creationId xmlns:a16="http://schemas.microsoft.com/office/drawing/2014/main" id="{0D88C612-B3E0-9645-B6BE-203AE49C161D}"/>
              </a:ext>
            </a:extLst>
          </p:cNvPr>
          <p:cNvSpPr/>
          <p:nvPr/>
        </p:nvSpPr>
        <p:spPr>
          <a:xfrm flipH="1" flipV="1">
            <a:off x="11322215" y="4508744"/>
            <a:ext cx="850915" cy="923815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headEnd type="triangle"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C9839DD-CD8A-E640-A674-3F0C1E187582}"/>
              </a:ext>
            </a:extLst>
          </p:cNvPr>
          <p:cNvCxnSpPr>
            <a:cxnSpLocks/>
          </p:cNvCxnSpPr>
          <p:nvPr/>
        </p:nvCxnSpPr>
        <p:spPr>
          <a:xfrm>
            <a:off x="9152292" y="4412446"/>
            <a:ext cx="691752" cy="2680"/>
          </a:xfrm>
          <a:prstGeom prst="straightConnector1">
            <a:avLst/>
          </a:prstGeom>
          <a:ln w="12700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D08E9C7-940F-8742-BC15-EAB16AE19D3E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90820" y="4475042"/>
            <a:ext cx="691752" cy="2680"/>
          </a:xfrm>
          <a:prstGeom prst="straightConnector1">
            <a:avLst/>
          </a:prstGeom>
          <a:ln w="12700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4672C7-83C9-AD49-87E6-FB96B2135D0B}"/>
              </a:ext>
            </a:extLst>
          </p:cNvPr>
          <p:cNvCxnSpPr>
            <a:cxnSpLocks/>
          </p:cNvCxnSpPr>
          <p:nvPr/>
        </p:nvCxnSpPr>
        <p:spPr>
          <a:xfrm flipV="1">
            <a:off x="3569811" y="4431905"/>
            <a:ext cx="875038" cy="5506"/>
          </a:xfrm>
          <a:prstGeom prst="straightConnector1">
            <a:avLst/>
          </a:prstGeom>
          <a:ln w="12700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>
            <a:extLst>
              <a:ext uri="{FF2B5EF4-FFF2-40B4-BE49-F238E27FC236}">
                <a16:creationId xmlns:a16="http://schemas.microsoft.com/office/drawing/2014/main" id="{A1B4C970-F42A-0443-965A-96A5C6122535}"/>
              </a:ext>
            </a:extLst>
          </p:cNvPr>
          <p:cNvSpPr/>
          <p:nvPr/>
        </p:nvSpPr>
        <p:spPr>
          <a:xfrm flipV="1">
            <a:off x="5727712" y="4412446"/>
            <a:ext cx="1276459" cy="1041740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054D0DE-FE22-0847-A131-2E3E927C7018}"/>
              </a:ext>
            </a:extLst>
          </p:cNvPr>
          <p:cNvSpPr/>
          <p:nvPr/>
        </p:nvSpPr>
        <p:spPr>
          <a:xfrm>
            <a:off x="5727709" y="3388915"/>
            <a:ext cx="1276458" cy="1023527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D6C156-BCD4-E647-88A0-C078F180287F}"/>
              </a:ext>
            </a:extLst>
          </p:cNvPr>
          <p:cNvCxnSpPr>
            <a:cxnSpLocks/>
          </p:cNvCxnSpPr>
          <p:nvPr/>
        </p:nvCxnSpPr>
        <p:spPr>
          <a:xfrm>
            <a:off x="5716611" y="4414049"/>
            <a:ext cx="1287556" cy="0"/>
          </a:xfrm>
          <a:prstGeom prst="straightConnector1">
            <a:avLst/>
          </a:prstGeom>
          <a:ln w="1270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AF523B00-D5DC-964D-89D5-E08C6F94995E}"/>
              </a:ext>
            </a:extLst>
          </p:cNvPr>
          <p:cNvSpPr/>
          <p:nvPr/>
        </p:nvSpPr>
        <p:spPr>
          <a:xfrm flipH="1" flipV="1">
            <a:off x="3389143" y="4564086"/>
            <a:ext cx="1029994" cy="890100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headEnd type="triangle"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D5E4811C-18B2-CC4E-887B-115C8A0DFCC9}"/>
              </a:ext>
            </a:extLst>
          </p:cNvPr>
          <p:cNvSpPr/>
          <p:nvPr/>
        </p:nvSpPr>
        <p:spPr>
          <a:xfrm flipH="1">
            <a:off x="3389143" y="3404088"/>
            <a:ext cx="1040869" cy="924147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headEnd type="triangle"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547D2-2661-8844-9F53-41B1252AE8C0}"/>
              </a:ext>
            </a:extLst>
          </p:cNvPr>
          <p:cNvSpPr txBox="1"/>
          <p:nvPr/>
        </p:nvSpPr>
        <p:spPr>
          <a:xfrm>
            <a:off x="24774" y="34801"/>
            <a:ext cx="191004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Participant recruitment</a:t>
            </a:r>
          </a:p>
          <a:p>
            <a:endParaRPr lang="en-US" sz="10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1400" dirty="0">
                <a:latin typeface="Fira Sans" panose="020B0503050000020004" pitchFamily="34" charset="0"/>
                <a:ea typeface="Fira Sans" panose="020B0503050000020004" pitchFamily="34" charset="0"/>
              </a:rPr>
              <a:t>Participants are recruited via ads on Facebook and Instagram in 11 countries to take part in study on speech on social media.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4BAEE-2AAB-724F-AD76-CB9EA039A619}"/>
              </a:ext>
            </a:extLst>
          </p:cNvPr>
          <p:cNvSpPr txBox="1"/>
          <p:nvPr/>
        </p:nvSpPr>
        <p:spPr>
          <a:xfrm>
            <a:off x="2141345" y="29370"/>
            <a:ext cx="202214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Pre-treatment measures</a:t>
            </a:r>
          </a:p>
          <a:p>
            <a:endParaRPr lang="en-US" sz="10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1400" dirty="0">
                <a:latin typeface="Fira Sans" panose="020B0503050000020004" pitchFamily="34" charset="0"/>
                <a:ea typeface="Fira Sans" panose="020B0503050000020004" pitchFamily="34" charset="0"/>
              </a:rPr>
              <a:t>Participants answer set of items on characteristics, attitudes, and behaviors. Some of them are used as covariates in the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3895-C332-3A47-BAD9-D1737B8ED48F}"/>
              </a:ext>
            </a:extLst>
          </p:cNvPr>
          <p:cNvSpPr txBox="1"/>
          <p:nvPr/>
        </p:nvSpPr>
        <p:spPr>
          <a:xfrm>
            <a:off x="7032200" y="39319"/>
            <a:ext cx="2198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Hate speech vignettes</a:t>
            </a:r>
          </a:p>
          <a:p>
            <a:endParaRPr lang="en-US" sz="10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1400" dirty="0">
                <a:latin typeface="Fira Sans" panose="020B0503050000020004" pitchFamily="34" charset="0"/>
                <a:ea typeface="Fira Sans" panose="020B0503050000020004" pitchFamily="34" charset="0"/>
              </a:rPr>
              <a:t>Participants are shown vignettes mimicking snapshots of short conversations on social media. Both content and context features were randomized.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87D85-F5C3-F14D-BF09-B202EBE83768}"/>
              </a:ext>
            </a:extLst>
          </p:cNvPr>
          <p:cNvSpPr txBox="1"/>
          <p:nvPr/>
        </p:nvSpPr>
        <p:spPr>
          <a:xfrm>
            <a:off x="4244586" y="29370"/>
            <a:ext cx="2328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Framing </a:t>
            </a:r>
          </a:p>
          <a:p>
            <a:r>
              <a:rPr 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experiment</a:t>
            </a:r>
          </a:p>
          <a:p>
            <a:endParaRPr lang="en-US" sz="10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1400" dirty="0">
                <a:latin typeface="Fira Sans" panose="020B0503050000020004" pitchFamily="34" charset="0"/>
                <a:ea typeface="Fira Sans" panose="020B0503050000020004" pitchFamily="34" charset="0"/>
              </a:rPr>
              <a:t>Participants are randomly assigned (with equal probability 1/3) to one of three frame conditions which are embedded in the task description of the vignette experiment.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22188CE-ECA6-3443-AE5C-A604CE7A1BCA}"/>
              </a:ext>
            </a:extLst>
          </p:cNvPr>
          <p:cNvSpPr/>
          <p:nvPr/>
        </p:nvSpPr>
        <p:spPr>
          <a:xfrm>
            <a:off x="4444359" y="3008087"/>
            <a:ext cx="1796018" cy="79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User protection frame</a:t>
            </a:r>
          </a:p>
          <a:p>
            <a:pPr algn="ctr"/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(n = 6,366)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31338A1-935B-4644-BAA4-A10E3324CCD6}"/>
              </a:ext>
            </a:extLst>
          </p:cNvPr>
          <p:cNvSpPr/>
          <p:nvPr/>
        </p:nvSpPr>
        <p:spPr>
          <a:xfrm>
            <a:off x="4439491" y="4027887"/>
            <a:ext cx="1797606" cy="79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Free speech </a:t>
            </a:r>
          </a:p>
          <a:p>
            <a:pPr algn="ctr"/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advocacy frame</a:t>
            </a:r>
          </a:p>
          <a:p>
            <a:pPr algn="ctr"/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(n = 6,328)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BED64E3-59DF-7543-BCE0-9F91DA58BFBC}"/>
              </a:ext>
            </a:extLst>
          </p:cNvPr>
          <p:cNvSpPr/>
          <p:nvPr/>
        </p:nvSpPr>
        <p:spPr>
          <a:xfrm>
            <a:off x="4444359" y="5060306"/>
            <a:ext cx="1796018" cy="7920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Neutral frame</a:t>
            </a:r>
          </a:p>
          <a:p>
            <a:pPr algn="ctr"/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(n = 6,478)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2ED79ED-8557-C74B-ABBC-082DBDA35FA4}"/>
              </a:ext>
            </a:extLst>
          </p:cNvPr>
          <p:cNvSpPr/>
          <p:nvPr/>
        </p:nvSpPr>
        <p:spPr>
          <a:xfrm>
            <a:off x="154784" y="2925303"/>
            <a:ext cx="1551449" cy="3099478"/>
          </a:xfrm>
          <a:prstGeom prst="roundRect">
            <a:avLst>
              <a:gd name="adj" fmla="val 9995"/>
            </a:avLst>
          </a:prstGeom>
          <a:solidFill>
            <a:schemeClr val="bg1"/>
          </a:solidFill>
          <a:ln w="38100">
            <a:solidFill>
              <a:schemeClr val="dk1">
                <a:shade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8D3024-721E-D446-8D5F-B1053E49160B}"/>
              </a:ext>
            </a:extLst>
          </p:cNvPr>
          <p:cNvSpPr/>
          <p:nvPr/>
        </p:nvSpPr>
        <p:spPr>
          <a:xfrm>
            <a:off x="265348" y="3045485"/>
            <a:ext cx="1308100" cy="1291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algn="ctr"/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n = 19,171 interviews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F001FC9-ED4C-6D4A-8417-16EB56D2F28F}"/>
              </a:ext>
            </a:extLst>
          </p:cNvPr>
          <p:cNvSpPr/>
          <p:nvPr/>
        </p:nvSpPr>
        <p:spPr>
          <a:xfrm>
            <a:off x="265348" y="4581604"/>
            <a:ext cx="1308100" cy="1308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algn="ctr"/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BRA, COL, GER, IND, IDN, NIG, PHL, POL, TUR, UKD, USA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63B04-9B8C-4A4E-9B99-421503DD7703}"/>
              </a:ext>
            </a:extLst>
          </p:cNvPr>
          <p:cNvSpPr txBox="1"/>
          <p:nvPr/>
        </p:nvSpPr>
        <p:spPr>
          <a:xfrm>
            <a:off x="9830301" y="29370"/>
            <a:ext cx="202214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Outcome measures</a:t>
            </a:r>
          </a:p>
          <a:p>
            <a:endParaRPr lang="en-US" sz="10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1400" dirty="0">
                <a:latin typeface="Fira Sans" panose="020B0503050000020004" pitchFamily="34" charset="0"/>
                <a:ea typeface="Fira Sans" panose="020B0503050000020004" pitchFamily="34" charset="0"/>
              </a:rPr>
              <a:t>Participants are asked to rate the key post in each vignette on offensiveness and hatefulness scales, and to indicate consequences the message sender should face.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DC34B5-9896-0C4B-AC90-3BAF414D0875}"/>
              </a:ext>
            </a:extLst>
          </p:cNvPr>
          <p:cNvSpPr txBox="1"/>
          <p:nvPr/>
        </p:nvSpPr>
        <p:spPr>
          <a:xfrm>
            <a:off x="11925722" y="28377"/>
            <a:ext cx="244059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Exposure </a:t>
            </a:r>
          </a:p>
          <a:p>
            <a:r>
              <a:rPr 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experiment</a:t>
            </a:r>
          </a:p>
          <a:p>
            <a:endParaRPr lang="en-US" sz="10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1400" dirty="0">
                <a:latin typeface="Fira Sans" panose="020B0503050000020004" pitchFamily="34" charset="0"/>
                <a:ea typeface="Fira Sans" panose="020B0503050000020004" pitchFamily="34" charset="0"/>
              </a:rPr>
              <a:t>Participants randomly (with equal probability 1/2) receive an item battery before the framing experiment or after the vignettes evaluation task to identify the effects of hate speech exposure on various attitudes.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D33E0CC-C3EC-4E4C-AABA-8D74554AA7B1}"/>
              </a:ext>
            </a:extLst>
          </p:cNvPr>
          <p:cNvSpPr/>
          <p:nvPr/>
        </p:nvSpPr>
        <p:spPr>
          <a:xfrm>
            <a:off x="274998" y="3051547"/>
            <a:ext cx="1288800" cy="288000"/>
          </a:xfrm>
          <a:prstGeom prst="roundRect">
            <a:avLst>
              <a:gd name="adj" fmla="val 50000"/>
            </a:avLst>
          </a:prstGeom>
          <a:ln w="28575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Fira Sans" panose="020B0503050000020004" pitchFamily="34" charset="0"/>
                <a:ea typeface="Fira Sans" panose="020B0503050000020004" pitchFamily="34" charset="0"/>
              </a:rPr>
              <a:t>Sample size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FB014201-9DC9-A048-8B3B-B58F6EFDE064}"/>
              </a:ext>
            </a:extLst>
          </p:cNvPr>
          <p:cNvSpPr/>
          <p:nvPr/>
        </p:nvSpPr>
        <p:spPr>
          <a:xfrm>
            <a:off x="274998" y="4594732"/>
            <a:ext cx="1288800" cy="288000"/>
          </a:xfrm>
          <a:prstGeom prst="roundRect">
            <a:avLst>
              <a:gd name="adj" fmla="val 50000"/>
            </a:avLst>
          </a:prstGeom>
          <a:ln w="28575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Fira Sans" panose="020B0503050000020004" pitchFamily="34" charset="0"/>
                <a:ea typeface="Fira Sans" panose="020B0503050000020004" pitchFamily="34" charset="0"/>
              </a:rPr>
              <a:t>Countries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E37D8F0-10F1-704C-95F8-242F6FCEBE32}"/>
              </a:ext>
            </a:extLst>
          </p:cNvPr>
          <p:cNvSpPr/>
          <p:nvPr/>
        </p:nvSpPr>
        <p:spPr>
          <a:xfrm>
            <a:off x="2182572" y="2927983"/>
            <a:ext cx="1551449" cy="3099477"/>
          </a:xfrm>
          <a:prstGeom prst="roundRect">
            <a:avLst>
              <a:gd name="adj" fmla="val 8883"/>
            </a:avLst>
          </a:prstGeom>
          <a:solidFill>
            <a:schemeClr val="bg1"/>
          </a:solidFill>
          <a:ln w="38100">
            <a:solidFill>
              <a:schemeClr val="dk1">
                <a:shade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75" indent="-142875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Gender</a:t>
            </a:r>
          </a:p>
          <a:p>
            <a:pPr marL="142875" indent="-142875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Age</a:t>
            </a:r>
          </a:p>
          <a:p>
            <a:pPr marL="142875" indent="-142875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Ethnicity</a:t>
            </a:r>
          </a:p>
          <a:p>
            <a:pPr marL="142875" indent="-142875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Education</a:t>
            </a:r>
          </a:p>
          <a:p>
            <a:pPr marL="142875" indent="-142875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Political interest</a:t>
            </a:r>
          </a:p>
          <a:p>
            <a:pPr marL="142875" indent="-142875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Political ideology</a:t>
            </a:r>
          </a:p>
          <a:p>
            <a:pPr marL="142875" indent="-142875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Partisanship</a:t>
            </a:r>
          </a:p>
          <a:p>
            <a:pPr marL="142875" indent="-142875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Hate speech experience</a:t>
            </a:r>
          </a:p>
          <a:p>
            <a:pPr marL="142875" indent="-142875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Online hostile engagement</a:t>
            </a:r>
          </a:p>
          <a:p>
            <a:pPr marL="142875" indent="-142875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Empathy</a:t>
            </a:r>
          </a:p>
          <a:p>
            <a:pPr marL="142875" indent="-142875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Speech regulation preferences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D4D0ABD-866B-F846-88BF-92A5F8B6D6F9}"/>
              </a:ext>
            </a:extLst>
          </p:cNvPr>
          <p:cNvSpPr/>
          <p:nvPr/>
        </p:nvSpPr>
        <p:spPr>
          <a:xfrm>
            <a:off x="6756958" y="2927984"/>
            <a:ext cx="2697308" cy="3099477"/>
          </a:xfrm>
          <a:prstGeom prst="roundRect">
            <a:avLst>
              <a:gd name="adj" fmla="val 8012"/>
            </a:avLst>
          </a:prstGeom>
          <a:solidFill>
            <a:schemeClr val="bg1"/>
          </a:solidFill>
          <a:ln w="38100">
            <a:solidFill>
              <a:schemeClr val="dk1">
                <a:shade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5F788B9C-0397-6A49-BEEB-8CB346228FFF}"/>
              </a:ext>
            </a:extLst>
          </p:cNvPr>
          <p:cNvSpPr/>
          <p:nvPr/>
        </p:nvSpPr>
        <p:spPr>
          <a:xfrm>
            <a:off x="6872176" y="3034026"/>
            <a:ext cx="2462679" cy="274775"/>
          </a:xfrm>
          <a:prstGeom prst="roundRect">
            <a:avLst>
              <a:gd name="adj" fmla="val 50000"/>
            </a:avLst>
          </a:prstGeom>
          <a:ln w="28575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Fira Sans" panose="020B0503050000020004" pitchFamily="34" charset="0"/>
                <a:ea typeface="Fira Sans" panose="020B0503050000020004" pitchFamily="34" charset="0"/>
              </a:rPr>
              <a:t>8 vignettes per respondent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F9C764C-8330-4B4E-A4F1-4DD4776E55BE}"/>
              </a:ext>
            </a:extLst>
          </p:cNvPr>
          <p:cNvSpPr/>
          <p:nvPr/>
        </p:nvSpPr>
        <p:spPr>
          <a:xfrm>
            <a:off x="9844044" y="2927983"/>
            <a:ext cx="1782276" cy="3099477"/>
          </a:xfrm>
          <a:prstGeom prst="roundRect">
            <a:avLst>
              <a:gd name="adj" fmla="val 9930"/>
            </a:avLst>
          </a:prstGeom>
          <a:solidFill>
            <a:schemeClr val="bg1"/>
          </a:solidFill>
          <a:ln w="38100">
            <a:solidFill>
              <a:schemeClr val="dk1">
                <a:shade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92088" indent="-173038">
              <a:buAutoNum type="arabicPeriod"/>
            </a:pPr>
            <a:endParaRPr lang="en-US" sz="1200" kern="6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192088" indent="-173038">
              <a:buAutoNum type="arabicPeriod"/>
            </a:pPr>
            <a:endParaRPr lang="en-US" sz="1200" kern="6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192088" indent="-173038">
              <a:buAutoNum type="arabicPeriod"/>
            </a:pPr>
            <a:r>
              <a:rPr lang="en-US" sz="1200" kern="6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Perceived </a:t>
            </a:r>
            <a:r>
              <a:rPr lang="en-US" sz="1200" b="1" kern="6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offensiveness/</a:t>
            </a:r>
            <a:r>
              <a:rPr lang="en-US" sz="1200" kern="6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1200" b="1" kern="6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hatefulness</a:t>
            </a:r>
          </a:p>
          <a:p>
            <a:pPr marL="192088" indent="-173038">
              <a:buAutoNum type="arabicPeriod"/>
            </a:pPr>
            <a:r>
              <a:rPr lang="en-US" sz="1200" kern="6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Preferred </a:t>
            </a:r>
            <a:r>
              <a:rPr lang="en-US" sz="1200" b="1" kern="6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actions/sanctions: </a:t>
            </a:r>
            <a:r>
              <a:rPr lang="en-US" sz="1200" kern="6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delete post, ban user, legal consequences, job loss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7F5ED30-92B2-A84C-82A0-84EA79651B19}"/>
              </a:ext>
            </a:extLst>
          </p:cNvPr>
          <p:cNvSpPr/>
          <p:nvPr/>
        </p:nvSpPr>
        <p:spPr>
          <a:xfrm>
            <a:off x="12174721" y="4213529"/>
            <a:ext cx="1796018" cy="792000"/>
          </a:xfrm>
          <a:prstGeom prst="roundRect">
            <a:avLst/>
          </a:prstGeom>
          <a:solidFill>
            <a:srgbClr val="3FAF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After vignettes evaluation task</a:t>
            </a:r>
          </a:p>
          <a:p>
            <a:pPr algn="ctr"/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(n = 9,186)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0F41797E-5351-A845-B785-A59591CE35E2}"/>
              </a:ext>
            </a:extLst>
          </p:cNvPr>
          <p:cNvSpPr/>
          <p:nvPr/>
        </p:nvSpPr>
        <p:spPr>
          <a:xfrm>
            <a:off x="12173133" y="5092970"/>
            <a:ext cx="1797606" cy="792000"/>
          </a:xfrm>
          <a:prstGeom prst="roundRect">
            <a:avLst/>
          </a:prstGeom>
          <a:solidFill>
            <a:srgbClr val="00572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Before framing experiment</a:t>
            </a:r>
          </a:p>
          <a:p>
            <a:pPr algn="ctr"/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(n = 9,986)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2428125-B4C3-2F44-8CA7-80D89967EDDC}"/>
              </a:ext>
            </a:extLst>
          </p:cNvPr>
          <p:cNvSpPr/>
          <p:nvPr/>
        </p:nvSpPr>
        <p:spPr>
          <a:xfrm>
            <a:off x="12181338" y="2927983"/>
            <a:ext cx="1789401" cy="1145187"/>
          </a:xfrm>
          <a:prstGeom prst="roundRect">
            <a:avLst>
              <a:gd name="adj" fmla="val 9986"/>
            </a:avLst>
          </a:prstGeom>
          <a:solidFill>
            <a:schemeClr val="bg1"/>
          </a:solidFill>
          <a:ln w="38100">
            <a:solidFill>
              <a:schemeClr val="dk1">
                <a:shade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Preferences on the governance of speech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3D66B0B-0402-4846-9EA2-3E4EAE4513BD}"/>
              </a:ext>
            </a:extLst>
          </p:cNvPr>
          <p:cNvSpPr/>
          <p:nvPr/>
        </p:nvSpPr>
        <p:spPr>
          <a:xfrm>
            <a:off x="9940736" y="3034025"/>
            <a:ext cx="1578572" cy="274775"/>
          </a:xfrm>
          <a:prstGeom prst="roundRect">
            <a:avLst>
              <a:gd name="adj" fmla="val 50000"/>
            </a:avLst>
          </a:prstGeom>
          <a:ln w="28575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Fira Sans" panose="020B0503050000020004" pitchFamily="34" charset="0"/>
                <a:ea typeface="Fira Sans" panose="020B0503050000020004" pitchFamily="34" charset="0"/>
              </a:rPr>
              <a:t>For each vignette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54FDD98-91CE-9A4D-B418-D6AD7D016969}"/>
              </a:ext>
            </a:extLst>
          </p:cNvPr>
          <p:cNvSpPr/>
          <p:nvPr/>
        </p:nvSpPr>
        <p:spPr>
          <a:xfrm>
            <a:off x="12272930" y="3008087"/>
            <a:ext cx="1578572" cy="274775"/>
          </a:xfrm>
          <a:prstGeom prst="roundRect">
            <a:avLst>
              <a:gd name="adj" fmla="val 50000"/>
            </a:avLst>
          </a:prstGeom>
          <a:ln w="28575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Fira Sans" panose="020B0503050000020004" pitchFamily="34" charset="0"/>
                <a:ea typeface="Fira Sans" panose="020B0503050000020004" pitchFamily="34" charset="0"/>
              </a:rPr>
              <a:t>Item battery</a:t>
            </a:r>
          </a:p>
        </p:txBody>
      </p:sp>
      <p:pic>
        <p:nvPicPr>
          <p:cNvPr id="14" name="Picture 13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FD069A44-31C7-3DF9-22D1-0B888A30C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83" y="5093193"/>
            <a:ext cx="2109290" cy="678732"/>
          </a:xfrm>
          <a:prstGeom prst="rect">
            <a:avLst/>
          </a:prstGeom>
        </p:spPr>
      </p:pic>
      <p:pic>
        <p:nvPicPr>
          <p:cNvPr id="16" name="Picture 15" descr="A screenshot of a chat&#10;&#10;AI-generated content may be incorrect.">
            <a:extLst>
              <a:ext uri="{FF2B5EF4-FFF2-40B4-BE49-F238E27FC236}">
                <a16:creationId xmlns:a16="http://schemas.microsoft.com/office/drawing/2014/main" id="{A5B30CD2-02F9-A8FC-9492-005D52DFD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567" y="4294565"/>
            <a:ext cx="2135790" cy="687259"/>
          </a:xfrm>
          <a:prstGeom prst="rect">
            <a:avLst/>
          </a:prstGeom>
        </p:spPr>
      </p:pic>
      <p:pic>
        <p:nvPicPr>
          <p:cNvPr id="23" name="Picture 22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79B35AF2-230F-2892-6F01-CE2510241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861" y="3395796"/>
            <a:ext cx="1995718" cy="642186"/>
          </a:xfrm>
          <a:prstGeom prst="rect">
            <a:avLst/>
          </a:prstGeom>
        </p:spPr>
      </p:pic>
      <p:pic>
        <p:nvPicPr>
          <p:cNvPr id="27" name="Picture 26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60F40C7D-B46B-880F-BDBB-9A475EB2A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2074" y="3965458"/>
            <a:ext cx="1860351" cy="598628"/>
          </a:xfrm>
          <a:prstGeom prst="rect">
            <a:avLst/>
          </a:prstGeom>
        </p:spPr>
      </p:pic>
      <p:pic>
        <p:nvPicPr>
          <p:cNvPr id="12" name="Picture 11" descr="A person smiling with her hand on her face&#10;&#10;AI-generated content may be incorrect.">
            <a:extLst>
              <a:ext uri="{FF2B5EF4-FFF2-40B4-BE49-F238E27FC236}">
                <a16:creationId xmlns:a16="http://schemas.microsoft.com/office/drawing/2014/main" id="{80389CA8-8CC4-2440-1C52-227AD13A8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2408" y="4897398"/>
            <a:ext cx="1453302" cy="9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9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10930</TotalTime>
  <Words>294</Words>
  <Application>Microsoft Macintosh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Munzert</dc:creator>
  <cp:lastModifiedBy>Simon Munzert</cp:lastModifiedBy>
  <cp:revision>36</cp:revision>
  <cp:lastPrinted>2020-10-02T21:19:20Z</cp:lastPrinted>
  <dcterms:created xsi:type="dcterms:W3CDTF">2020-07-15T13:19:00Z</dcterms:created>
  <dcterms:modified xsi:type="dcterms:W3CDTF">2025-04-02T10:32:13Z</dcterms:modified>
</cp:coreProperties>
</file>