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58"/>
    <p:restoredTop sz="94673"/>
  </p:normalViewPr>
  <p:slideViewPr>
    <p:cSldViewPr snapToGrid="0">
      <p:cViewPr varScale="1">
        <p:scale>
          <a:sx n="88" d="100"/>
          <a:sy n="88" d="100"/>
        </p:scale>
        <p:origin x="17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9829800" cy="2387600"/>
          </a:xfrm>
        </p:spPr>
        <p:txBody>
          <a:bodyPr anchor="b">
            <a:normAutofit/>
          </a:bodyPr>
          <a:lstStyle>
            <a:lvl1pPr algn="l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98298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9549D6DC-E1CB-4874-BF52-C3407230D20E}" type="datetime1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56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073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31520"/>
            <a:ext cx="2628900" cy="53780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31520"/>
            <a:ext cx="7734300" cy="53780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64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854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1/18/24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54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8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9131"/>
            <a:ext cx="5157787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10625"/>
            <a:ext cx="5157787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9131"/>
            <a:ext cx="5183188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10625"/>
            <a:ext cx="5183188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1/18/24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1/18/24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69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1/18/24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1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6326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31521"/>
            <a:ext cx="6172200" cy="512953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0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1564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7257"/>
            <a:ext cx="6172200" cy="51737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04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</a:extLst>
            </p:cNvPr>
            <p:cNvCxnSpPr>
              <a:cxnSpLocks/>
            </p:cNvCxnSpPr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</a:extLst>
            </p:cNvPr>
            <p:cNvCxnSpPr>
              <a:cxnSpLocks/>
            </p:cNvCxnSpPr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</a:extLst>
            </p:cNvPr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</a:extLst>
            </p:cNvPr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89408"/>
            <a:ext cx="10515600" cy="3821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1/18/24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67" y="3246434"/>
            <a:ext cx="628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779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8827F1-3359-44F6-9009-43AE2B17F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AFAD67-5350-4773-886F-D6DD7E66D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2EE70629-03EF-1944-95AE-04ECB037E2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3968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  <a:ln w="12700">
            <a:noFill/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54AC0FE-C43D-49AC-9730-284354DEC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8366" y="87"/>
            <a:ext cx="10933011" cy="6864297"/>
            <a:chOff x="628366" y="87"/>
            <a:chExt cx="10933011" cy="686429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46F6FE9-8F24-4E96-8FA6-DABE61A20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1282750" y="3429044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0C5E755-8FD9-4EBF-978B-015F9339F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6688336" y="3429043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C7F63B7-3E85-42EC-8447-F6699247EC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28366" y="3413532"/>
              <a:ext cx="2585819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Graphic 11">
              <a:extLst>
                <a:ext uri="{FF2B5EF4-FFF2-40B4-BE49-F238E27FC236}">
                  <a16:creationId xmlns:a16="http://schemas.microsoft.com/office/drawing/2014/main" id="{AFDFA9EA-AAC0-416F-A0E9-ACD410E9D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2063" y="702002"/>
              <a:ext cx="5759819" cy="6155995"/>
            </a:xfrm>
            <a:custGeom>
              <a:avLst/>
              <a:gdLst>
                <a:gd name="connsiteX0" fmla="*/ 0 w 4320540"/>
                <a:gd name="connsiteY0" fmla="*/ 4617720 h 4617719"/>
                <a:gd name="connsiteX1" fmla="*/ 0 w 4320540"/>
                <a:gd name="connsiteY1" fmla="*/ 4268439 h 4617719"/>
                <a:gd name="connsiteX2" fmla="*/ 0 w 4320540"/>
                <a:gd name="connsiteY2" fmla="*/ 2052352 h 4617719"/>
                <a:gd name="connsiteX3" fmla="*/ 2160270 w 4320540"/>
                <a:gd name="connsiteY3" fmla="*/ 0 h 4617719"/>
                <a:gd name="connsiteX4" fmla="*/ 2160270 w 4320540"/>
                <a:gd name="connsiteY4" fmla="*/ 0 h 4617719"/>
                <a:gd name="connsiteX5" fmla="*/ 4320540 w 4320540"/>
                <a:gd name="connsiteY5" fmla="*/ 2052352 h 4617719"/>
                <a:gd name="connsiteX6" fmla="*/ 4320540 w 4320540"/>
                <a:gd name="connsiteY6" fmla="*/ 2782443 h 4617719"/>
                <a:gd name="connsiteX7" fmla="*/ 4320540 w 4320540"/>
                <a:gd name="connsiteY7" fmla="*/ 4617720 h 461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20540" h="4617719">
                  <a:moveTo>
                    <a:pt x="0" y="4617720"/>
                  </a:moveTo>
                  <a:lnTo>
                    <a:pt x="0" y="4268439"/>
                  </a:lnTo>
                  <a:lnTo>
                    <a:pt x="0" y="2052352"/>
                  </a:lnTo>
                  <a:cubicBezTo>
                    <a:pt x="0" y="918877"/>
                    <a:pt x="967169" y="0"/>
                    <a:pt x="2160270" y="0"/>
                  </a:cubicBezTo>
                  <a:lnTo>
                    <a:pt x="2160270" y="0"/>
                  </a:lnTo>
                  <a:cubicBezTo>
                    <a:pt x="3353372" y="0"/>
                    <a:pt x="4320540" y="918877"/>
                    <a:pt x="4320540" y="2052352"/>
                  </a:cubicBezTo>
                  <a:lnTo>
                    <a:pt x="4320540" y="2782443"/>
                  </a:lnTo>
                  <a:lnTo>
                    <a:pt x="4320540" y="4617720"/>
                  </a:ln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4EF7E7E-9948-4D78-BE70-F624A62D8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74010" y="3413529"/>
              <a:ext cx="2587367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975AAAB-9AEC-496F-94E4-CE5330CB4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2421" y="3431507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5BF383-42C5-4FE4-894A-17B84AF22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6164" y="3435428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C51DE41-8C84-CC93-5FF5-BF88DD592A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31936" y="1842371"/>
            <a:ext cx="5248275" cy="2387600"/>
          </a:xfrm>
        </p:spPr>
        <p:txBody>
          <a:bodyPr anchor="t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Spotify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989BFA-5F15-16A2-EEBB-E530E7E678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24933" y="5015629"/>
            <a:ext cx="5248275" cy="132167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Presented By: Jennifer </a:t>
            </a:r>
            <a:r>
              <a:rPr lang="en-US" dirty="0" err="1">
                <a:solidFill>
                  <a:srgbClr val="FFFFFF"/>
                </a:solidFill>
              </a:rPr>
              <a:t>Noga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Davinroy</a:t>
            </a:r>
            <a:r>
              <a:rPr lang="en-US" dirty="0">
                <a:solidFill>
                  <a:srgbClr val="FFFFFF"/>
                </a:solidFill>
              </a:rPr>
              <a:t>, Micah Lewis, Simon Murray, Kelsey Traeger,</a:t>
            </a:r>
          </a:p>
        </p:txBody>
      </p:sp>
    </p:spTree>
    <p:extLst>
      <p:ext uri="{BB962C8B-B14F-4D97-AF65-F5344CB8AC3E}">
        <p14:creationId xmlns:p14="http://schemas.microsoft.com/office/powerpoint/2010/main" val="20093490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F10C978-51B5-420C-9A05-C8F194EAC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" y="-597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D34D1C-4E49-4D32-96F1-E49CEBBF8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E94C6EB-0BD0-4926-909B-CE0EFF459E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7" y="-1"/>
            <a:ext cx="12195239" cy="6857996"/>
            <a:chOff x="1667" y="-1"/>
            <a:chExt cx="12195239" cy="6857996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8D9AC5-1A8B-4F43-99E1-1D51CFFCF1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249B524-B22D-40A1-81F7-459441A7E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906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8CCE87E-3564-469A-9A46-F794A0F94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4C96A98-5EF6-4542-9FA4-86B1D2651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Graphic 33">
              <a:extLst>
                <a:ext uri="{FF2B5EF4-FFF2-40B4-BE49-F238E27FC236}">
                  <a16:creationId xmlns:a16="http://schemas.microsoft.com/office/drawing/2014/main" id="{3BF088B1-D6D6-4925-9B48-5098FF09D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Graphic 33">
              <a:extLst>
                <a:ext uri="{FF2B5EF4-FFF2-40B4-BE49-F238E27FC236}">
                  <a16:creationId xmlns:a16="http://schemas.microsoft.com/office/drawing/2014/main" id="{6FA7DFD7-863A-4016-A231-DCB28B20D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52A0193-D8E1-912C-B3C0-07B380006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7727"/>
            <a:ext cx="8648158" cy="1495887"/>
          </a:xfrm>
        </p:spPr>
        <p:txBody>
          <a:bodyPr>
            <a:normAutofit/>
          </a:bodyPr>
          <a:lstStyle/>
          <a:p>
            <a:r>
              <a:rPr lang="en-US" dirty="0"/>
              <a:t>Project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8D738-689C-5C22-F97E-5235246A9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196"/>
            <a:ext cx="8648158" cy="3430575"/>
          </a:xfrm>
        </p:spPr>
        <p:txBody>
          <a:bodyPr>
            <a:normAutofit/>
          </a:bodyPr>
          <a:lstStyle/>
          <a:p>
            <a:r>
              <a:rPr lang="en-US" dirty="0"/>
              <a:t>Using Spotify and Billboard Top 100 API data, we intend to show trends in music over time</a:t>
            </a:r>
          </a:p>
          <a:p>
            <a:r>
              <a:rPr lang="en-US" dirty="0"/>
              <a:t>We will visualize the top albums by year with a comparison for two different years – including bar charts for audio features (energy, danceability, tempo, duration)</a:t>
            </a:r>
          </a:p>
          <a:p>
            <a:r>
              <a:rPr lang="en-US" dirty="0"/>
              <a:t>We will also show a word cloud visualization based on playlist descriptions by Spotify playlist category and the top songs by chosen year with bubble charts of the lyric frequency of those songs</a:t>
            </a:r>
          </a:p>
        </p:txBody>
      </p:sp>
    </p:spTree>
    <p:extLst>
      <p:ext uri="{BB962C8B-B14F-4D97-AF65-F5344CB8AC3E}">
        <p14:creationId xmlns:p14="http://schemas.microsoft.com/office/powerpoint/2010/main" val="40215053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F10C978-51B5-420C-9A05-C8F194EAC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" y="-597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D34D1C-4E49-4D32-96F1-E49CEBBF8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E94C6EB-0BD0-4926-909B-CE0EFF459E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7" y="-1"/>
            <a:ext cx="12195239" cy="6857996"/>
            <a:chOff x="1667" y="-1"/>
            <a:chExt cx="12195239" cy="6857996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8D9AC5-1A8B-4F43-99E1-1D51CFFCF1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249B524-B22D-40A1-81F7-459441A7E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906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8CCE87E-3564-469A-9A46-F794A0F94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4C96A98-5EF6-4542-9FA4-86B1D2651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Graphic 33">
              <a:extLst>
                <a:ext uri="{FF2B5EF4-FFF2-40B4-BE49-F238E27FC236}">
                  <a16:creationId xmlns:a16="http://schemas.microsoft.com/office/drawing/2014/main" id="{3BF088B1-D6D6-4925-9B48-5098FF09D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Graphic 33">
              <a:extLst>
                <a:ext uri="{FF2B5EF4-FFF2-40B4-BE49-F238E27FC236}">
                  <a16:creationId xmlns:a16="http://schemas.microsoft.com/office/drawing/2014/main" id="{6FA7DFD7-863A-4016-A231-DCB28B20D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2EF4A52-AAE0-C748-3431-5EF498CBA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7727"/>
            <a:ext cx="8648158" cy="1495887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1AE45-5F70-431E-08DB-608D4F96C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196"/>
            <a:ext cx="8648158" cy="3430575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26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rchVTI">
  <a:themeElements>
    <a:clrScheme name="AnalogousFromDarkSeedLeftStep">
      <a:dk1>
        <a:srgbClr val="000000"/>
      </a:dk1>
      <a:lt1>
        <a:srgbClr val="FFFFFF"/>
      </a:lt1>
      <a:dk2>
        <a:srgbClr val="1D2433"/>
      </a:dk2>
      <a:lt2>
        <a:srgbClr val="E6E8E2"/>
      </a:lt2>
      <a:accent1>
        <a:srgbClr val="6643CD"/>
      </a:accent1>
      <a:accent2>
        <a:srgbClr val="3147BB"/>
      </a:accent2>
      <a:accent3>
        <a:srgbClr val="4393CD"/>
      </a:accent3>
      <a:accent4>
        <a:srgbClr val="2FB5B6"/>
      </a:accent4>
      <a:accent5>
        <a:srgbClr val="3BB684"/>
      </a:accent5>
      <a:accent6>
        <a:srgbClr val="31BB49"/>
      </a:accent6>
      <a:hlink>
        <a:srgbClr val="31937B"/>
      </a:hlink>
      <a:folHlink>
        <a:srgbClr val="7F7F7F"/>
      </a:folHlink>
    </a:clrScheme>
    <a:fontScheme name="Custom 16">
      <a:majorFont>
        <a:latin typeface="Footlight MT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VTI" id="{23FE938F-4DF0-4C94-8546-C2AC6D26660D}" vid="{62E62DA1-385F-4EE3-8841-58A87FAE206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102</Words>
  <Application>Microsoft Macintosh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Avenir Next LT Pro</vt:lpstr>
      <vt:lpstr>Footlight MT Light</vt:lpstr>
      <vt:lpstr>ArchVTI</vt:lpstr>
      <vt:lpstr>Spotify Project</vt:lpstr>
      <vt:lpstr>Project Background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Spotify Project</dc:title>
  <dc:creator>Micah Lewis</dc:creator>
  <cp:lastModifiedBy>Micah Lewis</cp:lastModifiedBy>
  <cp:revision>2</cp:revision>
  <dcterms:created xsi:type="dcterms:W3CDTF">2024-01-19T00:49:46Z</dcterms:created>
  <dcterms:modified xsi:type="dcterms:W3CDTF">2024-01-19T00:57:40Z</dcterms:modified>
</cp:coreProperties>
</file>