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7" r:id="rId4"/>
    <p:sldId id="264" r:id="rId5"/>
    <p:sldId id="258" r:id="rId6"/>
    <p:sldId id="259" r:id="rId7"/>
    <p:sldId id="260" r:id="rId8"/>
    <p:sldId id="261" r:id="rId9"/>
    <p:sldId id="262" r:id="rId10"/>
    <p:sldId id="263"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F0D47-6C15-4F88-BBE8-4E8039F3E648}" type="datetimeFigureOut">
              <a:rPr lang="en-US" smtClean="0"/>
              <a:t>5/7/2017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371B5-22C7-4F4E-9240-2612EE3390A1}" type="slidenum">
              <a:rPr lang="en-US" smtClean="0"/>
              <a:t>‹#›</a:t>
            </a:fld>
            <a:endParaRPr lang="en-US"/>
          </a:p>
        </p:txBody>
      </p:sp>
    </p:spTree>
    <p:extLst>
      <p:ext uri="{BB962C8B-B14F-4D97-AF65-F5344CB8AC3E}">
        <p14:creationId xmlns:p14="http://schemas.microsoft.com/office/powerpoint/2010/main" val="110728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9361D7-95A1-46CA-B9D1-0CD35165CFC2}"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195288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361D7-95A1-46CA-B9D1-0CD35165CFC2}"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377874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361D7-95A1-46CA-B9D1-0CD35165CFC2}"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224816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361D7-95A1-46CA-B9D1-0CD35165CFC2}"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349510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9361D7-95A1-46CA-B9D1-0CD35165CFC2}"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158648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9361D7-95A1-46CA-B9D1-0CD35165CFC2}"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153781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9361D7-95A1-46CA-B9D1-0CD35165CFC2}" type="datetimeFigureOut">
              <a:rPr lang="en-US" smtClean="0"/>
              <a:t>5/7/2017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3692250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361D7-95A1-46CA-B9D1-0CD35165CFC2}" type="datetimeFigureOut">
              <a:rPr lang="en-US" smtClean="0"/>
              <a:t>5/7/2017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272675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361D7-95A1-46CA-B9D1-0CD35165CFC2}" type="datetimeFigureOut">
              <a:rPr lang="en-US" smtClean="0"/>
              <a:t>5/7/2017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254887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9361D7-95A1-46CA-B9D1-0CD35165CFC2}"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209719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9361D7-95A1-46CA-B9D1-0CD35165CFC2}"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3178165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361D7-95A1-46CA-B9D1-0CD35165CFC2}" type="datetimeFigureOut">
              <a:rPr lang="en-US" smtClean="0"/>
              <a:t>5/7/2017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EF63D-BF76-44E5-BF16-C641EBD9637E}" type="slidenum">
              <a:rPr lang="en-US" smtClean="0"/>
              <a:t>‹#›</a:t>
            </a:fld>
            <a:endParaRPr lang="en-US"/>
          </a:p>
        </p:txBody>
      </p:sp>
    </p:spTree>
    <p:extLst>
      <p:ext uri="{BB962C8B-B14F-4D97-AF65-F5344CB8AC3E}">
        <p14:creationId xmlns:p14="http://schemas.microsoft.com/office/powerpoint/2010/main" val="3690507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9443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49530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895600" y="533400"/>
            <a:ext cx="3962400" cy="584775"/>
          </a:xfrm>
          <a:prstGeom prst="rect">
            <a:avLst/>
          </a:prstGeom>
          <a:noFill/>
        </p:spPr>
        <p:txBody>
          <a:bodyPr wrap="square" rtlCol="0">
            <a:spAutoFit/>
          </a:bodyPr>
          <a:lstStyle/>
          <a:p>
            <a:pPr algn="ctr"/>
            <a:r>
              <a:rPr lang="en-US" sz="3200" b="1" dirty="0"/>
              <a:t>Data Exploration </a:t>
            </a:r>
          </a:p>
        </p:txBody>
      </p:sp>
    </p:spTree>
    <p:extLst>
      <p:ext uri="{BB962C8B-B14F-4D97-AF65-F5344CB8AC3E}">
        <p14:creationId xmlns:p14="http://schemas.microsoft.com/office/powerpoint/2010/main" val="330308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5392" y="685800"/>
            <a:ext cx="3081677" cy="584775"/>
          </a:xfrm>
          <a:prstGeom prst="rect">
            <a:avLst/>
          </a:prstGeom>
        </p:spPr>
        <p:txBody>
          <a:bodyPr wrap="none">
            <a:spAutoFit/>
          </a:bodyPr>
          <a:lstStyle/>
          <a:p>
            <a:pPr algn="ctr"/>
            <a:r>
              <a:rPr lang="en-US" sz="3200" b="1" dirty="0"/>
              <a:t>Data Preparation</a:t>
            </a:r>
          </a:p>
        </p:txBody>
      </p:sp>
    </p:spTree>
    <p:extLst>
      <p:ext uri="{BB962C8B-B14F-4D97-AF65-F5344CB8AC3E}">
        <p14:creationId xmlns:p14="http://schemas.microsoft.com/office/powerpoint/2010/main" val="413641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0" y="685800"/>
            <a:ext cx="1807290" cy="584775"/>
          </a:xfrm>
          <a:prstGeom prst="rect">
            <a:avLst/>
          </a:prstGeom>
        </p:spPr>
        <p:txBody>
          <a:bodyPr wrap="none">
            <a:spAutoFit/>
          </a:bodyPr>
          <a:lstStyle/>
          <a:p>
            <a:pPr algn="ctr"/>
            <a:r>
              <a:rPr lang="en-US" sz="3200" b="1" dirty="0"/>
              <a:t>Methods </a:t>
            </a:r>
          </a:p>
        </p:txBody>
      </p:sp>
      <p:sp>
        <p:nvSpPr>
          <p:cNvPr id="4" name="TextBox 3"/>
          <p:cNvSpPr txBox="1"/>
          <p:nvPr/>
        </p:nvSpPr>
        <p:spPr>
          <a:xfrm>
            <a:off x="1066800" y="2590800"/>
            <a:ext cx="6553200" cy="2123658"/>
          </a:xfrm>
          <a:prstGeom prst="rect">
            <a:avLst/>
          </a:prstGeom>
          <a:noFill/>
        </p:spPr>
        <p:txBody>
          <a:bodyPr wrap="square" rtlCol="0">
            <a:spAutoFit/>
          </a:bodyPr>
          <a:lstStyle/>
          <a:p>
            <a:r>
              <a:rPr lang="en-US" sz="2400" dirty="0" smtClean="0"/>
              <a:t>- We used </a:t>
            </a:r>
            <a:r>
              <a:rPr lang="en-US" sz="2400" dirty="0" err="1" smtClean="0"/>
              <a:t>Sparklyr</a:t>
            </a:r>
            <a:r>
              <a:rPr lang="en-US" sz="2400" dirty="0" smtClean="0"/>
              <a:t> Package to interface with Spark </a:t>
            </a:r>
          </a:p>
          <a:p>
            <a:r>
              <a:rPr lang="en-US" sz="2400" dirty="0" smtClean="0"/>
              <a:t>- We </a:t>
            </a:r>
            <a:r>
              <a:rPr lang="en-US" sz="2400" dirty="0"/>
              <a:t>used </a:t>
            </a:r>
            <a:r>
              <a:rPr lang="en-US" sz="2400" dirty="0" smtClean="0"/>
              <a:t>the Alternating </a:t>
            </a:r>
            <a:r>
              <a:rPr lang="en-US" sz="2400" dirty="0"/>
              <a:t>Least Squares (ALS) matrix </a:t>
            </a:r>
            <a:r>
              <a:rPr lang="en-US" sz="2400" dirty="0" smtClean="0"/>
              <a:t>factorization to reduce our rating matrix.</a:t>
            </a:r>
          </a:p>
          <a:p>
            <a:r>
              <a:rPr lang="en-US" sz="2400" dirty="0" smtClean="0"/>
              <a:t>- We </a:t>
            </a:r>
            <a:r>
              <a:rPr lang="en-US" sz="2400" dirty="0"/>
              <a:t>used Collaborative Filtering.  </a:t>
            </a:r>
          </a:p>
          <a:p>
            <a:endParaRPr lang="en-US" dirty="0" smtClean="0"/>
          </a:p>
          <a:p>
            <a:endParaRPr lang="en-US" dirty="0" smtClean="0"/>
          </a:p>
        </p:txBody>
      </p:sp>
    </p:spTree>
    <p:extLst>
      <p:ext uri="{BB962C8B-B14F-4D97-AF65-F5344CB8AC3E}">
        <p14:creationId xmlns:p14="http://schemas.microsoft.com/office/powerpoint/2010/main" val="159255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005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Prediction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5750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35797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96219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3775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ln>
            <a:solidFill>
              <a:schemeClr val="accent1"/>
            </a:solidFill>
          </a:ln>
        </p:spPr>
        <p:txBody>
          <a:bodyPr>
            <a:normAutofit fontScale="92500" lnSpcReduction="20000"/>
          </a:bodyPr>
          <a:lstStyle/>
          <a:p>
            <a:r>
              <a:rPr lang="en-US" dirty="0" smtClean="0"/>
              <a:t>Introduction</a:t>
            </a:r>
          </a:p>
          <a:p>
            <a:r>
              <a:rPr lang="en-US" dirty="0" smtClean="0"/>
              <a:t>Data Exploration </a:t>
            </a:r>
          </a:p>
          <a:p>
            <a:r>
              <a:rPr lang="en-US" dirty="0" smtClean="0"/>
              <a:t>Data Preparation</a:t>
            </a:r>
          </a:p>
          <a:p>
            <a:r>
              <a:rPr lang="en-US" dirty="0" smtClean="0"/>
              <a:t>Methods </a:t>
            </a:r>
          </a:p>
          <a:p>
            <a:r>
              <a:rPr lang="en-US" dirty="0" smtClean="0"/>
              <a:t>Model Creation</a:t>
            </a:r>
          </a:p>
          <a:p>
            <a:r>
              <a:rPr lang="en-US" dirty="0" smtClean="0"/>
              <a:t>Model Prediction</a:t>
            </a:r>
          </a:p>
          <a:p>
            <a:r>
              <a:rPr lang="en-US" dirty="0" smtClean="0"/>
              <a:t>Model Evaluation </a:t>
            </a:r>
          </a:p>
          <a:p>
            <a:r>
              <a:rPr lang="en-US" dirty="0"/>
              <a:t>Challenges</a:t>
            </a:r>
          </a:p>
          <a:p>
            <a:r>
              <a:rPr lang="en-US" dirty="0" smtClean="0"/>
              <a:t>Conclusion </a:t>
            </a:r>
          </a:p>
          <a:p>
            <a:endParaRPr lang="en-US" dirty="0"/>
          </a:p>
        </p:txBody>
      </p:sp>
    </p:spTree>
    <p:extLst>
      <p:ext uri="{BB962C8B-B14F-4D97-AF65-F5344CB8AC3E}">
        <p14:creationId xmlns:p14="http://schemas.microsoft.com/office/powerpoint/2010/main" val="292178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1"/>
            <a:ext cx="5715000" cy="3477875"/>
          </a:xfrm>
          <a:prstGeom prst="rect">
            <a:avLst/>
          </a:prstGeom>
        </p:spPr>
        <p:txBody>
          <a:bodyPr wrap="square">
            <a:spAutoFit/>
          </a:bodyPr>
          <a:lstStyle/>
          <a:p>
            <a:endParaRPr lang="en-US" sz="2000" dirty="0" smtClean="0"/>
          </a:p>
          <a:p>
            <a:endParaRPr lang="en-US" sz="2000" dirty="0"/>
          </a:p>
          <a:p>
            <a:endParaRPr lang="en-US" sz="2000" dirty="0" smtClean="0"/>
          </a:p>
          <a:p>
            <a:r>
              <a:rPr lang="en-US" sz="2000" dirty="0" smtClean="0"/>
              <a:t>The </a:t>
            </a:r>
            <a:r>
              <a:rPr lang="en-US" sz="2000" dirty="0"/>
              <a:t>goal of the project is to build a recommendation system for books based on user ratings.  A user is asked to rate a fixed number of books from our dataset and based on the user’s rating for these selected books and ratings given to them by other individuals, our recommendation system recommends other books from our dataset that matches user’s interest based on ratings. </a:t>
            </a:r>
          </a:p>
        </p:txBody>
      </p:sp>
      <p:sp>
        <p:nvSpPr>
          <p:cNvPr id="3" name="TextBox 2"/>
          <p:cNvSpPr txBox="1"/>
          <p:nvPr/>
        </p:nvSpPr>
        <p:spPr>
          <a:xfrm>
            <a:off x="2971800" y="685799"/>
            <a:ext cx="4114800" cy="584775"/>
          </a:xfrm>
          <a:prstGeom prst="rect">
            <a:avLst/>
          </a:prstGeom>
          <a:noFill/>
        </p:spPr>
        <p:txBody>
          <a:bodyPr wrap="square" rtlCol="0">
            <a:spAutoFit/>
          </a:bodyPr>
          <a:lstStyle/>
          <a:p>
            <a:pPr algn="ctr"/>
            <a:r>
              <a:rPr lang="en-US" sz="3200" b="1" dirty="0" smtClean="0"/>
              <a:t>Introduction </a:t>
            </a:r>
            <a:endParaRPr lang="en-US" sz="3200" b="1" dirty="0"/>
          </a:p>
        </p:txBody>
      </p:sp>
    </p:spTree>
    <p:extLst>
      <p:ext uri="{BB962C8B-B14F-4D97-AF65-F5344CB8AC3E}">
        <p14:creationId xmlns:p14="http://schemas.microsoft.com/office/powerpoint/2010/main" val="223110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152400" y="1171600"/>
            <a:ext cx="6740492" cy="457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1800" b="1" dirty="0" smtClean="0"/>
              <a:t>When does a Recommendation System  do its job well?</a:t>
            </a:r>
            <a:endParaRPr lang="en-US" sz="1800" b="1" dirty="0"/>
          </a:p>
        </p:txBody>
      </p:sp>
      <p:pic>
        <p:nvPicPr>
          <p:cNvPr id="4" name="Grafik 3" descr="long_tail_graph.gif"/>
          <p:cNvPicPr>
            <a:picLocks noChangeAspect="1"/>
          </p:cNvPicPr>
          <p:nvPr/>
        </p:nvPicPr>
        <p:blipFill>
          <a:blip r:embed="rId2" cstate="print"/>
          <a:srcRect/>
          <a:stretch>
            <a:fillRect/>
          </a:stretch>
        </p:blipFill>
        <p:spPr bwMode="auto">
          <a:xfrm>
            <a:off x="579965" y="3212976"/>
            <a:ext cx="4959734" cy="2664296"/>
          </a:xfrm>
          <a:prstGeom prst="rect">
            <a:avLst/>
          </a:prstGeom>
          <a:noFill/>
          <a:ln w="9525">
            <a:noFill/>
            <a:miter lim="800000"/>
            <a:headEnd/>
            <a:tailEnd/>
          </a:ln>
        </p:spPr>
      </p:pic>
      <p:sp>
        <p:nvSpPr>
          <p:cNvPr id="5" name="Inhaltsplatzhalter 2"/>
          <p:cNvSpPr txBox="1">
            <a:spLocks/>
          </p:cNvSpPr>
          <p:nvPr/>
        </p:nvSpPr>
        <p:spPr bwMode="auto">
          <a:xfrm>
            <a:off x="5940152" y="1628800"/>
            <a:ext cx="2627784" cy="3747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r>
              <a:rPr lang="en-US" sz="1800" b="0" dirty="0" smtClean="0">
                <a:solidFill>
                  <a:schemeClr val="tx1"/>
                </a:solidFill>
              </a:rPr>
              <a:t>"Recommend widely unknown items that users might actually like!"</a:t>
            </a:r>
          </a:p>
          <a:p>
            <a:endParaRPr lang="en-US" sz="1800" b="0" dirty="0" smtClean="0">
              <a:solidFill>
                <a:schemeClr val="tx1"/>
              </a:solidFill>
            </a:endParaRPr>
          </a:p>
          <a:p>
            <a:r>
              <a:rPr lang="en-US" sz="1800" b="0" dirty="0" smtClean="0">
                <a:solidFill>
                  <a:schemeClr val="tx1"/>
                </a:solidFill>
              </a:rPr>
              <a:t>20% of items accumulate 74% of all positive ratings</a:t>
            </a:r>
          </a:p>
          <a:p>
            <a:endParaRPr lang="en-US" sz="1800" b="0" dirty="0" smtClean="0"/>
          </a:p>
        </p:txBody>
      </p:sp>
      <p:grpSp>
        <p:nvGrpSpPr>
          <p:cNvPr id="6" name="Gruppieren 5"/>
          <p:cNvGrpSpPr/>
          <p:nvPr/>
        </p:nvGrpSpPr>
        <p:grpSpPr>
          <a:xfrm>
            <a:off x="1705934" y="2924944"/>
            <a:ext cx="3658154" cy="1944216"/>
            <a:chOff x="1709936" y="1642999"/>
            <a:chExt cx="3995936" cy="3730217"/>
          </a:xfrm>
        </p:grpSpPr>
        <p:sp>
          <p:nvSpPr>
            <p:cNvPr id="7" name="Inhaltsplatzhalter 2"/>
            <p:cNvSpPr txBox="1">
              <a:spLocks/>
            </p:cNvSpPr>
            <p:nvPr/>
          </p:nvSpPr>
          <p:spPr bwMode="auto">
            <a:xfrm>
              <a:off x="1709936" y="1642999"/>
              <a:ext cx="3995936" cy="100811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R="0" lvl="0" defTabSz="914400" eaLnBrk="0" latinLnBrk="0" hangingPunct="0">
                <a:lnSpc>
                  <a:spcPct val="90000"/>
                </a:lnSpc>
                <a:spcBef>
                  <a:spcPts val="1200"/>
                </a:spcBef>
                <a:buClrTx/>
                <a:buSzTx/>
                <a:tabLst/>
                <a:defRPr/>
              </a:pPr>
              <a:r>
                <a:rPr lang="en-US" sz="2000" dirty="0" smtClean="0">
                  <a:solidFill>
                    <a:srgbClr val="003366"/>
                  </a:solidFill>
                  <a:latin typeface="Calibri" pitchFamily="34" charset="0"/>
                </a:rPr>
                <a:t>	</a:t>
              </a:r>
              <a:r>
                <a:rPr lang="en-US" sz="2000" dirty="0" smtClean="0">
                  <a:latin typeface="Calibri" pitchFamily="34" charset="0"/>
                </a:rPr>
                <a:t>Recommend </a:t>
              </a:r>
              <a:r>
                <a:rPr lang="en-US" sz="2000" dirty="0">
                  <a:latin typeface="Calibri" pitchFamily="34" charset="0"/>
                </a:rPr>
                <a:t>items </a:t>
              </a:r>
              <a:r>
                <a:rPr lang="en-US" sz="2000" dirty="0" smtClean="0">
                  <a:latin typeface="Calibri" pitchFamily="34" charset="0"/>
                </a:rPr>
                <a:t/>
              </a:r>
              <a:br>
                <a:rPr lang="en-US" sz="2000" dirty="0" smtClean="0">
                  <a:latin typeface="Calibri" pitchFamily="34" charset="0"/>
                </a:rPr>
              </a:br>
              <a:r>
                <a:rPr lang="en-US" sz="2000" dirty="0" smtClean="0">
                  <a:latin typeface="Calibri" pitchFamily="34" charset="0"/>
                </a:rPr>
                <a:t>	from </a:t>
              </a:r>
              <a:r>
                <a:rPr lang="en-US" sz="2000" dirty="0">
                  <a:latin typeface="Calibri" pitchFamily="34" charset="0"/>
                </a:rPr>
                <a:t>the long tail</a:t>
              </a:r>
            </a:p>
            <a:p>
              <a:pPr marL="381000" marR="0" lvl="0" indent="-381000" defTabSz="914400" eaLnBrk="0" latinLnBrk="0" hangingPunct="0">
                <a:lnSpc>
                  <a:spcPct val="90000"/>
                </a:lnSpc>
                <a:spcBef>
                  <a:spcPts val="1200"/>
                </a:spcBef>
                <a:buClrTx/>
                <a:buSzTx/>
                <a:buFont typeface="Wingdings" pitchFamily="2" charset="2"/>
                <a:buChar char="§"/>
                <a:tabLst/>
                <a:defRPr/>
              </a:pPr>
              <a:endParaRPr lang="en-US" sz="2000" dirty="0">
                <a:solidFill>
                  <a:srgbClr val="003366"/>
                </a:solidFill>
                <a:latin typeface="Calibri" pitchFamily="34" charset="0"/>
              </a:endParaRPr>
            </a:p>
          </p:txBody>
        </p:sp>
        <p:grpSp>
          <p:nvGrpSpPr>
            <p:cNvPr id="8" name="Gruppieren 7"/>
            <p:cNvGrpSpPr/>
            <p:nvPr/>
          </p:nvGrpSpPr>
          <p:grpSpPr>
            <a:xfrm>
              <a:off x="2987824" y="5085184"/>
              <a:ext cx="2160240" cy="288032"/>
              <a:chOff x="2987824" y="5085184"/>
              <a:chExt cx="2160240" cy="288032"/>
            </a:xfrm>
          </p:grpSpPr>
          <p:sp>
            <p:nvSpPr>
              <p:cNvPr id="9" name="Pfeil nach oben 8"/>
              <p:cNvSpPr/>
              <p:nvPr/>
            </p:nvSpPr>
            <p:spPr bwMode="auto">
              <a:xfrm>
                <a:off x="2987824" y="5085184"/>
                <a:ext cx="144016" cy="216024"/>
              </a:xfrm>
              <a:prstGeom prst="up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a typeface="ＭＳ Ｐゴシック" pitchFamily="-112" charset="-128"/>
                </a:endParaRPr>
              </a:p>
            </p:txBody>
          </p:sp>
          <p:sp>
            <p:nvSpPr>
              <p:cNvPr id="10" name="Pfeil nach oben 9"/>
              <p:cNvSpPr/>
              <p:nvPr/>
            </p:nvSpPr>
            <p:spPr bwMode="auto">
              <a:xfrm>
                <a:off x="3707904" y="5157192"/>
                <a:ext cx="144016" cy="216024"/>
              </a:xfrm>
              <a:prstGeom prst="up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a typeface="ＭＳ Ｐゴシック" pitchFamily="-112" charset="-128"/>
                </a:endParaRPr>
              </a:p>
            </p:txBody>
          </p:sp>
          <p:sp>
            <p:nvSpPr>
              <p:cNvPr id="11" name="Pfeil nach oben 10"/>
              <p:cNvSpPr/>
              <p:nvPr/>
            </p:nvSpPr>
            <p:spPr bwMode="auto">
              <a:xfrm>
                <a:off x="4427984" y="5157192"/>
                <a:ext cx="144016" cy="216024"/>
              </a:xfrm>
              <a:prstGeom prst="up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a typeface="ＭＳ Ｐゴシック" pitchFamily="-112" charset="-128"/>
                </a:endParaRPr>
              </a:p>
            </p:txBody>
          </p:sp>
          <p:sp>
            <p:nvSpPr>
              <p:cNvPr id="12" name="Pfeil nach oben 11"/>
              <p:cNvSpPr/>
              <p:nvPr/>
            </p:nvSpPr>
            <p:spPr bwMode="auto">
              <a:xfrm>
                <a:off x="5004048" y="5157192"/>
                <a:ext cx="144016" cy="216024"/>
              </a:xfrm>
              <a:prstGeom prst="up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a typeface="ＭＳ Ｐゴシック" pitchFamily="-112" charset="-128"/>
                </a:endParaRPr>
              </a:p>
            </p:txBody>
          </p:sp>
        </p:grpSp>
      </p:grpSp>
      <p:sp>
        <p:nvSpPr>
          <p:cNvPr id="13" name="TextBox 12"/>
          <p:cNvSpPr txBox="1"/>
          <p:nvPr/>
        </p:nvSpPr>
        <p:spPr>
          <a:xfrm>
            <a:off x="1295400" y="152400"/>
            <a:ext cx="4402263" cy="584775"/>
          </a:xfrm>
          <a:prstGeom prst="rect">
            <a:avLst/>
          </a:prstGeom>
          <a:noFill/>
        </p:spPr>
        <p:txBody>
          <a:bodyPr wrap="square" rtlCol="0">
            <a:spAutoFit/>
          </a:bodyPr>
          <a:lstStyle/>
          <a:p>
            <a:pPr algn="r"/>
            <a:r>
              <a:rPr lang="en-US" sz="3200" b="1" dirty="0" smtClean="0"/>
              <a:t>Introduction </a:t>
            </a:r>
            <a:endParaRPr lang="en-US" sz="3200" b="1" dirty="0"/>
          </a:p>
        </p:txBody>
      </p:sp>
    </p:spTree>
    <p:extLst>
      <p:ext uri="{BB962C8B-B14F-4D97-AF65-F5344CB8AC3E}">
        <p14:creationId xmlns:p14="http://schemas.microsoft.com/office/powerpoint/2010/main" val="201350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81200"/>
            <a:ext cx="4648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895600" y="533400"/>
            <a:ext cx="3962400" cy="584775"/>
          </a:xfrm>
          <a:prstGeom prst="rect">
            <a:avLst/>
          </a:prstGeom>
          <a:noFill/>
        </p:spPr>
        <p:txBody>
          <a:bodyPr wrap="square" rtlCol="0">
            <a:spAutoFit/>
          </a:bodyPr>
          <a:lstStyle/>
          <a:p>
            <a:pPr algn="ctr"/>
            <a:r>
              <a:rPr lang="en-US" sz="3200" b="1" dirty="0"/>
              <a:t>Data Exploration </a:t>
            </a:r>
          </a:p>
        </p:txBody>
      </p:sp>
    </p:spTree>
    <p:extLst>
      <p:ext uri="{BB962C8B-B14F-4D97-AF65-F5344CB8AC3E}">
        <p14:creationId xmlns:p14="http://schemas.microsoft.com/office/powerpoint/2010/main" val="152843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533400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895600" y="533400"/>
            <a:ext cx="3962400" cy="584775"/>
          </a:xfrm>
          <a:prstGeom prst="rect">
            <a:avLst/>
          </a:prstGeom>
          <a:noFill/>
        </p:spPr>
        <p:txBody>
          <a:bodyPr wrap="square" rtlCol="0">
            <a:spAutoFit/>
          </a:bodyPr>
          <a:lstStyle/>
          <a:p>
            <a:pPr algn="ctr"/>
            <a:r>
              <a:rPr lang="en-US" sz="3200" b="1" dirty="0"/>
              <a:t>Data Exploration </a:t>
            </a:r>
          </a:p>
        </p:txBody>
      </p:sp>
    </p:spTree>
    <p:extLst>
      <p:ext uri="{BB962C8B-B14F-4D97-AF65-F5344CB8AC3E}">
        <p14:creationId xmlns:p14="http://schemas.microsoft.com/office/powerpoint/2010/main" val="372770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81200"/>
            <a:ext cx="5029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895600" y="533400"/>
            <a:ext cx="3962400" cy="584775"/>
          </a:xfrm>
          <a:prstGeom prst="rect">
            <a:avLst/>
          </a:prstGeom>
          <a:noFill/>
        </p:spPr>
        <p:txBody>
          <a:bodyPr wrap="square" rtlCol="0">
            <a:spAutoFit/>
          </a:bodyPr>
          <a:lstStyle/>
          <a:p>
            <a:pPr algn="ctr"/>
            <a:r>
              <a:rPr lang="en-US" sz="3200" b="1" dirty="0"/>
              <a:t>Data Exploration </a:t>
            </a:r>
          </a:p>
        </p:txBody>
      </p:sp>
    </p:spTree>
    <p:extLst>
      <p:ext uri="{BB962C8B-B14F-4D97-AF65-F5344CB8AC3E}">
        <p14:creationId xmlns:p14="http://schemas.microsoft.com/office/powerpoint/2010/main" val="337964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54102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895600" y="533400"/>
            <a:ext cx="3962400" cy="584775"/>
          </a:xfrm>
          <a:prstGeom prst="rect">
            <a:avLst/>
          </a:prstGeom>
          <a:noFill/>
        </p:spPr>
        <p:txBody>
          <a:bodyPr wrap="square" rtlCol="0">
            <a:spAutoFit/>
          </a:bodyPr>
          <a:lstStyle/>
          <a:p>
            <a:pPr algn="ctr"/>
            <a:r>
              <a:rPr lang="en-US" sz="3200" b="1" dirty="0"/>
              <a:t>Data Exploration </a:t>
            </a:r>
          </a:p>
        </p:txBody>
      </p:sp>
    </p:spTree>
    <p:extLst>
      <p:ext uri="{BB962C8B-B14F-4D97-AF65-F5344CB8AC3E}">
        <p14:creationId xmlns:p14="http://schemas.microsoft.com/office/powerpoint/2010/main" val="345502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400"/>
            <a:ext cx="533400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895600" y="533400"/>
            <a:ext cx="3962400" cy="584775"/>
          </a:xfrm>
          <a:prstGeom prst="rect">
            <a:avLst/>
          </a:prstGeom>
          <a:noFill/>
        </p:spPr>
        <p:txBody>
          <a:bodyPr wrap="square" rtlCol="0">
            <a:spAutoFit/>
          </a:bodyPr>
          <a:lstStyle/>
          <a:p>
            <a:pPr algn="ctr"/>
            <a:r>
              <a:rPr lang="en-US" sz="3200" b="1" dirty="0"/>
              <a:t>Data Exploration </a:t>
            </a:r>
          </a:p>
        </p:txBody>
      </p:sp>
    </p:spTree>
    <p:extLst>
      <p:ext uri="{BB962C8B-B14F-4D97-AF65-F5344CB8AC3E}">
        <p14:creationId xmlns:p14="http://schemas.microsoft.com/office/powerpoint/2010/main" val="3191297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173</Words>
  <Application>Microsoft Office PowerPoint</Application>
  <PresentationFormat>On-screen Show (4:3)</PresentationFormat>
  <Paragraphs>37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Creation</vt:lpstr>
      <vt:lpstr>Model Prediction</vt:lpstr>
      <vt:lpstr>Model Evaluation </vt:lpstr>
      <vt:lpstr>Challenges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dc:creator>
  <cp:lastModifiedBy>Simon</cp:lastModifiedBy>
  <cp:revision>10</cp:revision>
  <dcterms:created xsi:type="dcterms:W3CDTF">2017-05-06T04:04:45Z</dcterms:created>
  <dcterms:modified xsi:type="dcterms:W3CDTF">2017-05-07T16:14:26Z</dcterms:modified>
</cp:coreProperties>
</file>