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7" r:id="rId4"/>
    <p:sldId id="275" r:id="rId5"/>
    <p:sldId id="264" r:id="rId6"/>
    <p:sldId id="277" r:id="rId7"/>
    <p:sldId id="258" r:id="rId8"/>
    <p:sldId id="259" r:id="rId9"/>
    <p:sldId id="268" r:id="rId10"/>
    <p:sldId id="273" r:id="rId11"/>
    <p:sldId id="279" r:id="rId12"/>
    <p:sldId id="269" r:id="rId13"/>
    <p:sldId id="270" r:id="rId14"/>
    <p:sldId id="272"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24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F0D47-6C15-4F88-BBE8-4E8039F3E648}" type="datetimeFigureOut">
              <a:rPr lang="en-US" smtClean="0"/>
              <a:t>5/8/2017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371B5-22C7-4F4E-9240-2612EE3390A1}" type="slidenum">
              <a:rPr lang="en-US" smtClean="0"/>
              <a:t>‹#›</a:t>
            </a:fld>
            <a:endParaRPr lang="en-US"/>
          </a:p>
        </p:txBody>
      </p:sp>
    </p:spTree>
    <p:extLst>
      <p:ext uri="{BB962C8B-B14F-4D97-AF65-F5344CB8AC3E}">
        <p14:creationId xmlns:p14="http://schemas.microsoft.com/office/powerpoint/2010/main" val="110728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9361D7-95A1-46CA-B9D1-0CD35165CFC2}"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EF63D-BF76-44E5-BF16-C641EBD9637E}" type="slidenum">
              <a:rPr lang="en-US" smtClean="0"/>
              <a:t>‹#›</a:t>
            </a:fld>
            <a:endParaRPr lang="en-US"/>
          </a:p>
        </p:txBody>
      </p:sp>
    </p:spTree>
    <p:extLst>
      <p:ext uri="{BB962C8B-B14F-4D97-AF65-F5344CB8AC3E}">
        <p14:creationId xmlns:p14="http://schemas.microsoft.com/office/powerpoint/2010/main" val="1952880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9361D7-95A1-46CA-B9D1-0CD35165CFC2}"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EF63D-BF76-44E5-BF16-C641EBD9637E}" type="slidenum">
              <a:rPr lang="en-US" smtClean="0"/>
              <a:t>‹#›</a:t>
            </a:fld>
            <a:endParaRPr lang="en-US"/>
          </a:p>
        </p:txBody>
      </p:sp>
    </p:spTree>
    <p:extLst>
      <p:ext uri="{BB962C8B-B14F-4D97-AF65-F5344CB8AC3E}">
        <p14:creationId xmlns:p14="http://schemas.microsoft.com/office/powerpoint/2010/main" val="3778743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9361D7-95A1-46CA-B9D1-0CD35165CFC2}"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EF63D-BF76-44E5-BF16-C641EBD9637E}" type="slidenum">
              <a:rPr lang="en-US" smtClean="0"/>
              <a:t>‹#›</a:t>
            </a:fld>
            <a:endParaRPr lang="en-US"/>
          </a:p>
        </p:txBody>
      </p:sp>
    </p:spTree>
    <p:extLst>
      <p:ext uri="{BB962C8B-B14F-4D97-AF65-F5344CB8AC3E}">
        <p14:creationId xmlns:p14="http://schemas.microsoft.com/office/powerpoint/2010/main" val="224816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9361D7-95A1-46CA-B9D1-0CD35165CFC2}"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EF63D-BF76-44E5-BF16-C641EBD9637E}" type="slidenum">
              <a:rPr lang="en-US" smtClean="0"/>
              <a:t>‹#›</a:t>
            </a:fld>
            <a:endParaRPr lang="en-US"/>
          </a:p>
        </p:txBody>
      </p:sp>
    </p:spTree>
    <p:extLst>
      <p:ext uri="{BB962C8B-B14F-4D97-AF65-F5344CB8AC3E}">
        <p14:creationId xmlns:p14="http://schemas.microsoft.com/office/powerpoint/2010/main" val="3495104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9361D7-95A1-46CA-B9D1-0CD35165CFC2}" type="datetimeFigureOut">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EF63D-BF76-44E5-BF16-C641EBD9637E}" type="slidenum">
              <a:rPr lang="en-US" smtClean="0"/>
              <a:t>‹#›</a:t>
            </a:fld>
            <a:endParaRPr lang="en-US"/>
          </a:p>
        </p:txBody>
      </p:sp>
    </p:spTree>
    <p:extLst>
      <p:ext uri="{BB962C8B-B14F-4D97-AF65-F5344CB8AC3E}">
        <p14:creationId xmlns:p14="http://schemas.microsoft.com/office/powerpoint/2010/main" val="1586482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9361D7-95A1-46CA-B9D1-0CD35165CFC2}" type="datetimeFigureOut">
              <a:rPr lang="en-US" smtClean="0"/>
              <a:t>5/8/2017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EF63D-BF76-44E5-BF16-C641EBD9637E}" type="slidenum">
              <a:rPr lang="en-US" smtClean="0"/>
              <a:t>‹#›</a:t>
            </a:fld>
            <a:endParaRPr lang="en-US"/>
          </a:p>
        </p:txBody>
      </p:sp>
    </p:spTree>
    <p:extLst>
      <p:ext uri="{BB962C8B-B14F-4D97-AF65-F5344CB8AC3E}">
        <p14:creationId xmlns:p14="http://schemas.microsoft.com/office/powerpoint/2010/main" val="1537816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9361D7-95A1-46CA-B9D1-0CD35165CFC2}" type="datetimeFigureOut">
              <a:rPr lang="en-US" smtClean="0"/>
              <a:t>5/8/2017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5EF63D-BF76-44E5-BF16-C641EBD9637E}" type="slidenum">
              <a:rPr lang="en-US" smtClean="0"/>
              <a:t>‹#›</a:t>
            </a:fld>
            <a:endParaRPr lang="en-US"/>
          </a:p>
        </p:txBody>
      </p:sp>
    </p:spTree>
    <p:extLst>
      <p:ext uri="{BB962C8B-B14F-4D97-AF65-F5344CB8AC3E}">
        <p14:creationId xmlns:p14="http://schemas.microsoft.com/office/powerpoint/2010/main" val="3692250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9361D7-95A1-46CA-B9D1-0CD35165CFC2}" type="datetimeFigureOut">
              <a:rPr lang="en-US" smtClean="0"/>
              <a:t>5/8/2017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5EF63D-BF76-44E5-BF16-C641EBD9637E}" type="slidenum">
              <a:rPr lang="en-US" smtClean="0"/>
              <a:t>‹#›</a:t>
            </a:fld>
            <a:endParaRPr lang="en-US"/>
          </a:p>
        </p:txBody>
      </p:sp>
    </p:spTree>
    <p:extLst>
      <p:ext uri="{BB962C8B-B14F-4D97-AF65-F5344CB8AC3E}">
        <p14:creationId xmlns:p14="http://schemas.microsoft.com/office/powerpoint/2010/main" val="2726759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9361D7-95A1-46CA-B9D1-0CD35165CFC2}" type="datetimeFigureOut">
              <a:rPr lang="en-US" smtClean="0"/>
              <a:t>5/8/2017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5EF63D-BF76-44E5-BF16-C641EBD9637E}" type="slidenum">
              <a:rPr lang="en-US" smtClean="0"/>
              <a:t>‹#›</a:t>
            </a:fld>
            <a:endParaRPr lang="en-US"/>
          </a:p>
        </p:txBody>
      </p:sp>
    </p:spTree>
    <p:extLst>
      <p:ext uri="{BB962C8B-B14F-4D97-AF65-F5344CB8AC3E}">
        <p14:creationId xmlns:p14="http://schemas.microsoft.com/office/powerpoint/2010/main" val="2548871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9361D7-95A1-46CA-B9D1-0CD35165CFC2}" type="datetimeFigureOut">
              <a:rPr lang="en-US" smtClean="0"/>
              <a:t>5/8/2017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EF63D-BF76-44E5-BF16-C641EBD9637E}" type="slidenum">
              <a:rPr lang="en-US" smtClean="0"/>
              <a:t>‹#›</a:t>
            </a:fld>
            <a:endParaRPr lang="en-US"/>
          </a:p>
        </p:txBody>
      </p:sp>
    </p:spTree>
    <p:extLst>
      <p:ext uri="{BB962C8B-B14F-4D97-AF65-F5344CB8AC3E}">
        <p14:creationId xmlns:p14="http://schemas.microsoft.com/office/powerpoint/2010/main" val="209719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9361D7-95A1-46CA-B9D1-0CD35165CFC2}" type="datetimeFigureOut">
              <a:rPr lang="en-US" smtClean="0"/>
              <a:t>5/8/2017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EF63D-BF76-44E5-BF16-C641EBD9637E}" type="slidenum">
              <a:rPr lang="en-US" smtClean="0"/>
              <a:t>‹#›</a:t>
            </a:fld>
            <a:endParaRPr lang="en-US"/>
          </a:p>
        </p:txBody>
      </p:sp>
    </p:spTree>
    <p:extLst>
      <p:ext uri="{BB962C8B-B14F-4D97-AF65-F5344CB8AC3E}">
        <p14:creationId xmlns:p14="http://schemas.microsoft.com/office/powerpoint/2010/main" val="3178165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361D7-95A1-46CA-B9D1-0CD35165CFC2}" type="datetimeFigureOut">
              <a:rPr lang="en-US" smtClean="0"/>
              <a:t>5/8/2017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5EF63D-BF76-44E5-BF16-C641EBD9637E}" type="slidenum">
              <a:rPr lang="en-US" smtClean="0"/>
              <a:t>‹#›</a:t>
            </a:fld>
            <a:endParaRPr lang="en-US"/>
          </a:p>
        </p:txBody>
      </p:sp>
    </p:spTree>
    <p:extLst>
      <p:ext uri="{BB962C8B-B14F-4D97-AF65-F5344CB8AC3E}">
        <p14:creationId xmlns:p14="http://schemas.microsoft.com/office/powerpoint/2010/main" val="3690507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19443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 Challenges</a:t>
            </a:r>
            <a:endParaRPr lang="en-US" dirty="0"/>
          </a:p>
        </p:txBody>
      </p:sp>
      <p:sp>
        <p:nvSpPr>
          <p:cNvPr id="3" name="Content Placeholder 2"/>
          <p:cNvSpPr>
            <a:spLocks noGrp="1"/>
          </p:cNvSpPr>
          <p:nvPr>
            <p:ph idx="1"/>
          </p:nvPr>
        </p:nvSpPr>
        <p:spPr/>
        <p:txBody>
          <a:bodyPr/>
          <a:lstStyle/>
          <a:p>
            <a:r>
              <a:rPr lang="en-US" dirty="0" smtClean="0"/>
              <a:t>Data load challenges</a:t>
            </a:r>
          </a:p>
          <a:p>
            <a:r>
              <a:rPr lang="en-US" dirty="0" smtClean="0"/>
              <a:t>Data size challenges (data imports, etc..)</a:t>
            </a:r>
            <a:endParaRPr lang="en-US" dirty="0" smtClean="0"/>
          </a:p>
          <a:p>
            <a:r>
              <a:rPr lang="en-US" dirty="0" smtClean="0"/>
              <a:t>Bad delimiter, missing Newline </a:t>
            </a:r>
            <a:r>
              <a:rPr lang="en-US" dirty="0"/>
              <a:t>feed  </a:t>
            </a:r>
            <a:endParaRPr lang="en-US" dirty="0" smtClean="0"/>
          </a:p>
          <a:p>
            <a:r>
              <a:rPr lang="en-US" dirty="0"/>
              <a:t>ISBN </a:t>
            </a:r>
            <a:r>
              <a:rPr lang="en-US" dirty="0" smtClean="0"/>
              <a:t>datatype issue</a:t>
            </a:r>
            <a:endParaRPr lang="en-US" dirty="0"/>
          </a:p>
          <a:p>
            <a:endParaRPr lang="en-US" dirty="0"/>
          </a:p>
        </p:txBody>
      </p:sp>
    </p:spTree>
    <p:extLst>
      <p:ext uri="{BB962C8B-B14F-4D97-AF65-F5344CB8AC3E}">
        <p14:creationId xmlns:p14="http://schemas.microsoft.com/office/powerpoint/2010/main" val="496219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3200" y="685800"/>
            <a:ext cx="3547125" cy="369332"/>
          </a:xfrm>
          <a:prstGeom prst="rect">
            <a:avLst/>
          </a:prstGeom>
          <a:noFill/>
        </p:spPr>
        <p:txBody>
          <a:bodyPr wrap="none" rtlCol="0">
            <a:spAutoFit/>
          </a:bodyPr>
          <a:lstStyle/>
          <a:p>
            <a:r>
              <a:rPr lang="en-US" dirty="0" smtClean="0"/>
              <a:t>Data Import and Cleansing  Process</a:t>
            </a:r>
            <a:endParaRPr lang="en-US" dirty="0"/>
          </a:p>
        </p:txBody>
      </p:sp>
      <p:sp>
        <p:nvSpPr>
          <p:cNvPr id="4" name="AutoShape 5" descr="https://files.slack.com/files-pri/T434L9VJ9-F5AETJV99/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299" y="1676400"/>
            <a:ext cx="6638925" cy="431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3057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600" y="685800"/>
            <a:ext cx="1807290" cy="584775"/>
          </a:xfrm>
          <a:prstGeom prst="rect">
            <a:avLst/>
          </a:prstGeom>
        </p:spPr>
        <p:txBody>
          <a:bodyPr wrap="none">
            <a:spAutoFit/>
          </a:bodyPr>
          <a:lstStyle/>
          <a:p>
            <a:pPr algn="ctr"/>
            <a:r>
              <a:rPr lang="en-US" sz="3200" b="1" dirty="0"/>
              <a:t>Methods </a:t>
            </a:r>
          </a:p>
        </p:txBody>
      </p:sp>
      <p:sp>
        <p:nvSpPr>
          <p:cNvPr id="4" name="TextBox 3"/>
          <p:cNvSpPr txBox="1"/>
          <p:nvPr/>
        </p:nvSpPr>
        <p:spPr>
          <a:xfrm>
            <a:off x="1066800" y="2590800"/>
            <a:ext cx="6553200" cy="2123658"/>
          </a:xfrm>
          <a:prstGeom prst="rect">
            <a:avLst/>
          </a:prstGeom>
          <a:noFill/>
        </p:spPr>
        <p:txBody>
          <a:bodyPr wrap="square" rtlCol="0">
            <a:spAutoFit/>
          </a:bodyPr>
          <a:lstStyle/>
          <a:p>
            <a:r>
              <a:rPr lang="en-US" sz="2400" dirty="0" smtClean="0"/>
              <a:t>- We used </a:t>
            </a:r>
            <a:r>
              <a:rPr lang="en-US" sz="2400" dirty="0" err="1" smtClean="0"/>
              <a:t>Sparklyr</a:t>
            </a:r>
            <a:r>
              <a:rPr lang="en-US" sz="2400" dirty="0" smtClean="0"/>
              <a:t> Package to interface with Spark </a:t>
            </a:r>
          </a:p>
          <a:p>
            <a:r>
              <a:rPr lang="en-US" sz="2400" dirty="0" smtClean="0"/>
              <a:t>- We </a:t>
            </a:r>
            <a:r>
              <a:rPr lang="en-US" sz="2400" dirty="0"/>
              <a:t>used </a:t>
            </a:r>
            <a:r>
              <a:rPr lang="en-US" sz="2400" dirty="0" smtClean="0"/>
              <a:t>the Alternating </a:t>
            </a:r>
            <a:r>
              <a:rPr lang="en-US" sz="2400" dirty="0"/>
              <a:t>Least Squares (ALS) matrix </a:t>
            </a:r>
            <a:r>
              <a:rPr lang="en-US" sz="2400" dirty="0" smtClean="0"/>
              <a:t>factorization to reduce our rating matrix.</a:t>
            </a:r>
          </a:p>
          <a:p>
            <a:r>
              <a:rPr lang="en-US" sz="2400" dirty="0" smtClean="0"/>
              <a:t>- We </a:t>
            </a:r>
            <a:r>
              <a:rPr lang="en-US" sz="2400" dirty="0"/>
              <a:t>used Collaborative Filtering.  </a:t>
            </a:r>
          </a:p>
          <a:p>
            <a:endParaRPr lang="en-US" dirty="0" smtClean="0"/>
          </a:p>
          <a:p>
            <a:endParaRPr lang="en-US" dirty="0" smtClean="0"/>
          </a:p>
        </p:txBody>
      </p:sp>
    </p:spTree>
    <p:extLst>
      <p:ext uri="{BB962C8B-B14F-4D97-AF65-F5344CB8AC3E}">
        <p14:creationId xmlns:p14="http://schemas.microsoft.com/office/powerpoint/2010/main" val="1592559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Creation</a:t>
            </a:r>
          </a:p>
        </p:txBody>
      </p:sp>
      <p:sp>
        <p:nvSpPr>
          <p:cNvPr id="3" name="Content Placeholder 2"/>
          <p:cNvSpPr>
            <a:spLocks noGrp="1"/>
          </p:cNvSpPr>
          <p:nvPr>
            <p:ph idx="1"/>
          </p:nvPr>
        </p:nvSpPr>
        <p:spPr/>
        <p:txBody>
          <a:bodyPr/>
          <a:lstStyle/>
          <a:p>
            <a:r>
              <a:rPr lang="en-US" dirty="0" smtClean="0"/>
              <a:t>Since our real rating matrix is a </a:t>
            </a:r>
            <a:r>
              <a:rPr lang="en-US" dirty="0"/>
              <a:t>sparse matrix as it has </a:t>
            </a:r>
            <a:r>
              <a:rPr lang="en-US" dirty="0" smtClean="0"/>
              <a:t>89890 rows and 212931 columns   </a:t>
            </a:r>
            <a:r>
              <a:rPr lang="en-US" dirty="0"/>
              <a:t>with </a:t>
            </a:r>
            <a:r>
              <a:rPr lang="en-US" dirty="0" smtClean="0"/>
              <a:t>only 965290 ratings; which </a:t>
            </a:r>
            <a:r>
              <a:rPr lang="en-US" dirty="0"/>
              <a:t>is about </a:t>
            </a:r>
            <a:r>
              <a:rPr lang="en-US" dirty="0" smtClean="0"/>
              <a:t>0.00522 %, we chose to use collaborative filtering along with ALS for matrix factorization.  </a:t>
            </a:r>
            <a:endParaRPr lang="en-US" dirty="0"/>
          </a:p>
        </p:txBody>
      </p:sp>
    </p:spTree>
    <p:extLst>
      <p:ext uri="{BB962C8B-B14F-4D97-AF65-F5344CB8AC3E}">
        <p14:creationId xmlns:p14="http://schemas.microsoft.com/office/powerpoint/2010/main" val="340059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 </a:t>
            </a:r>
          </a:p>
        </p:txBody>
      </p:sp>
      <p:sp>
        <p:nvSpPr>
          <p:cNvPr id="3" name="Content Placeholder 2"/>
          <p:cNvSpPr>
            <a:spLocks noGrp="1"/>
          </p:cNvSpPr>
          <p:nvPr>
            <p:ph idx="1"/>
          </p:nvPr>
        </p:nvSpPr>
        <p:spPr/>
        <p:txBody>
          <a:bodyPr/>
          <a:lstStyle/>
          <a:p>
            <a:r>
              <a:rPr lang="en-US" dirty="0" smtClean="0"/>
              <a:t>We use RMSE (root mean square error) to evaluate our model against </a:t>
            </a:r>
            <a:r>
              <a:rPr lang="en-US" dirty="0" smtClean="0"/>
              <a:t>regularization </a:t>
            </a:r>
          </a:p>
          <a:p>
            <a:r>
              <a:rPr lang="en-US" dirty="0" smtClean="0"/>
              <a:t>And with </a:t>
            </a:r>
            <a:r>
              <a:rPr lang="en-US" dirty="0"/>
              <a:t>regularization </a:t>
            </a:r>
            <a:r>
              <a:rPr lang="en-US" dirty="0" smtClean="0"/>
              <a:t>learning rate of 0.1, our RMSE is  1.348361; however, with .2, our RMSE is 1.459424</a:t>
            </a:r>
            <a:endParaRPr lang="en-US" dirty="0"/>
          </a:p>
        </p:txBody>
      </p:sp>
    </p:spTree>
    <p:extLst>
      <p:ext uri="{BB962C8B-B14F-4D97-AF65-F5344CB8AC3E}">
        <p14:creationId xmlns:p14="http://schemas.microsoft.com/office/powerpoint/2010/main" val="2835797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p>
        </p:txBody>
      </p:sp>
      <p:sp>
        <p:nvSpPr>
          <p:cNvPr id="3" name="Content Placeholder 2"/>
          <p:cNvSpPr>
            <a:spLocks noGrp="1"/>
          </p:cNvSpPr>
          <p:nvPr>
            <p:ph idx="1"/>
          </p:nvPr>
        </p:nvSpPr>
        <p:spPr/>
        <p:txBody>
          <a:bodyPr/>
          <a:lstStyle/>
          <a:p>
            <a:r>
              <a:rPr lang="en-US" dirty="0" smtClean="0"/>
              <a:t>Our recommendation </a:t>
            </a:r>
            <a:endParaRPr lang="en-US" dirty="0"/>
          </a:p>
        </p:txBody>
      </p:sp>
    </p:spTree>
    <p:extLst>
      <p:ext uri="{BB962C8B-B14F-4D97-AF65-F5344CB8AC3E}">
        <p14:creationId xmlns:p14="http://schemas.microsoft.com/office/powerpoint/2010/main" val="2337752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ln>
            <a:solidFill>
              <a:schemeClr val="accent1"/>
            </a:solidFill>
          </a:ln>
        </p:spPr>
        <p:txBody>
          <a:bodyPr>
            <a:normAutofit lnSpcReduction="10000"/>
          </a:bodyPr>
          <a:lstStyle/>
          <a:p>
            <a:r>
              <a:rPr lang="en-US" dirty="0" smtClean="0"/>
              <a:t>Introduction</a:t>
            </a:r>
          </a:p>
          <a:p>
            <a:r>
              <a:rPr lang="en-US" dirty="0" smtClean="0"/>
              <a:t>Data Exploration </a:t>
            </a:r>
          </a:p>
          <a:p>
            <a:r>
              <a:rPr lang="en-US" dirty="0" smtClean="0"/>
              <a:t>Data Preparation</a:t>
            </a:r>
          </a:p>
          <a:p>
            <a:r>
              <a:rPr lang="en-US" dirty="0" smtClean="0"/>
              <a:t>Methods </a:t>
            </a:r>
          </a:p>
          <a:p>
            <a:r>
              <a:rPr lang="en-US" dirty="0" smtClean="0"/>
              <a:t>Model Creation</a:t>
            </a:r>
          </a:p>
          <a:p>
            <a:r>
              <a:rPr lang="en-US" dirty="0" smtClean="0"/>
              <a:t>Model </a:t>
            </a:r>
            <a:r>
              <a:rPr lang="en-US" dirty="0" smtClean="0"/>
              <a:t>Evaluation </a:t>
            </a:r>
          </a:p>
          <a:p>
            <a:r>
              <a:rPr lang="en-US" dirty="0"/>
              <a:t>Challenges</a:t>
            </a:r>
          </a:p>
          <a:p>
            <a:r>
              <a:rPr lang="en-US" dirty="0" smtClean="0"/>
              <a:t>Conclusion </a:t>
            </a:r>
          </a:p>
          <a:p>
            <a:endParaRPr lang="en-US" dirty="0"/>
          </a:p>
        </p:txBody>
      </p:sp>
    </p:spTree>
    <p:extLst>
      <p:ext uri="{BB962C8B-B14F-4D97-AF65-F5344CB8AC3E}">
        <p14:creationId xmlns:p14="http://schemas.microsoft.com/office/powerpoint/2010/main" val="2921783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676401"/>
            <a:ext cx="5715000" cy="3477875"/>
          </a:xfrm>
          <a:prstGeom prst="rect">
            <a:avLst/>
          </a:prstGeom>
        </p:spPr>
        <p:txBody>
          <a:bodyPr wrap="square">
            <a:spAutoFit/>
          </a:bodyPr>
          <a:lstStyle/>
          <a:p>
            <a:endParaRPr lang="en-US" sz="2000" dirty="0" smtClean="0"/>
          </a:p>
          <a:p>
            <a:endParaRPr lang="en-US" sz="2000" dirty="0"/>
          </a:p>
          <a:p>
            <a:endParaRPr lang="en-US" sz="2000" dirty="0" smtClean="0"/>
          </a:p>
          <a:p>
            <a:r>
              <a:rPr lang="en-US" sz="2000" dirty="0" smtClean="0"/>
              <a:t>The </a:t>
            </a:r>
            <a:r>
              <a:rPr lang="en-US" sz="2000" dirty="0"/>
              <a:t>goal of the project is to build a recommendation system for books based on user ratings.  A user is asked to rate a fixed number of books from our dataset and based on the user’s rating for these selected books and ratings given to them by other individuals, our recommendation system recommends other books from our dataset that matches user’s interest based on ratings. </a:t>
            </a:r>
          </a:p>
        </p:txBody>
      </p:sp>
      <p:sp>
        <p:nvSpPr>
          <p:cNvPr id="3" name="TextBox 2"/>
          <p:cNvSpPr txBox="1"/>
          <p:nvPr/>
        </p:nvSpPr>
        <p:spPr>
          <a:xfrm>
            <a:off x="2971800" y="685799"/>
            <a:ext cx="4114800" cy="584775"/>
          </a:xfrm>
          <a:prstGeom prst="rect">
            <a:avLst/>
          </a:prstGeom>
          <a:noFill/>
        </p:spPr>
        <p:txBody>
          <a:bodyPr wrap="square" rtlCol="0">
            <a:spAutoFit/>
          </a:bodyPr>
          <a:lstStyle/>
          <a:p>
            <a:pPr algn="ctr"/>
            <a:r>
              <a:rPr lang="en-US" sz="3200" b="1" dirty="0" smtClean="0"/>
              <a:t>Introduction </a:t>
            </a:r>
            <a:endParaRPr lang="en-US" sz="3200" b="1" dirty="0"/>
          </a:p>
        </p:txBody>
      </p:sp>
    </p:spTree>
    <p:extLst>
      <p:ext uri="{BB962C8B-B14F-4D97-AF65-F5344CB8AC3E}">
        <p14:creationId xmlns:p14="http://schemas.microsoft.com/office/powerpoint/2010/main" val="2231101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71494035"/>
              </p:ext>
            </p:extLst>
          </p:nvPr>
        </p:nvGraphicFramePr>
        <p:xfrm>
          <a:off x="801303" y="2743200"/>
          <a:ext cx="1524000" cy="1483360"/>
        </p:xfrm>
        <a:graphic>
          <a:graphicData uri="http://schemas.openxmlformats.org/drawingml/2006/table">
            <a:tbl>
              <a:tblPr firstRow="1" bandRow="1">
                <a:tableStyleId>{5C22544A-7EE6-4342-B048-85BDC9FD1C3A}</a:tableStyleId>
              </a:tblPr>
              <a:tblGrid>
                <a:gridCol w="1524000"/>
              </a:tblGrid>
              <a:tr h="370840">
                <a:tc>
                  <a:txBody>
                    <a:bodyPr/>
                    <a:lstStyle/>
                    <a:p>
                      <a:r>
                        <a:rPr lang="en-US" dirty="0" smtClean="0"/>
                        <a:t>users</a:t>
                      </a:r>
                      <a:endParaRPr lang="en-US" dirty="0"/>
                    </a:p>
                  </a:txBody>
                  <a:tcPr/>
                </a:tc>
              </a:tr>
              <a:tr h="370840">
                <a:tc>
                  <a:txBody>
                    <a:bodyPr/>
                    <a:lstStyle/>
                    <a:p>
                      <a:r>
                        <a:rPr lang="en-US" dirty="0" smtClean="0"/>
                        <a:t>User.ID</a:t>
                      </a:r>
                      <a:endParaRPr lang="en-US" dirty="0"/>
                    </a:p>
                  </a:txBody>
                  <a:tcPr/>
                </a:tc>
              </a:tr>
              <a:tr h="370840">
                <a:tc>
                  <a:txBody>
                    <a:bodyPr/>
                    <a:lstStyle/>
                    <a:p>
                      <a:r>
                        <a:rPr lang="en-US" dirty="0" smtClean="0"/>
                        <a:t>Location</a:t>
                      </a:r>
                      <a:endParaRPr lang="en-US" dirty="0"/>
                    </a:p>
                  </a:txBody>
                  <a:tcPr/>
                </a:tc>
              </a:tr>
              <a:tr h="370840">
                <a:tc>
                  <a:txBody>
                    <a:bodyPr/>
                    <a:lstStyle/>
                    <a:p>
                      <a:r>
                        <a:rPr lang="en-US" dirty="0" smtClean="0"/>
                        <a:t>Age</a:t>
                      </a:r>
                      <a:endParaRPr lang="en-US"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114881706"/>
              </p:ext>
            </p:extLst>
          </p:nvPr>
        </p:nvGraphicFramePr>
        <p:xfrm>
          <a:off x="2477703" y="2743200"/>
          <a:ext cx="1524000" cy="1508760"/>
        </p:xfrm>
        <a:graphic>
          <a:graphicData uri="http://schemas.openxmlformats.org/drawingml/2006/table">
            <a:tbl>
              <a:tblPr firstRow="1" bandRow="1">
                <a:tableStyleId>{5C22544A-7EE6-4342-B048-85BDC9FD1C3A}</a:tableStyleId>
              </a:tblPr>
              <a:tblGrid>
                <a:gridCol w="1524000"/>
              </a:tblGrid>
              <a:tr h="396240">
                <a:tc>
                  <a:txBody>
                    <a:bodyPr/>
                    <a:lstStyle/>
                    <a:p>
                      <a:r>
                        <a:rPr lang="en-US" dirty="0" smtClean="0"/>
                        <a:t>Rating</a:t>
                      </a:r>
                      <a:endParaRPr lang="en-US" dirty="0"/>
                    </a:p>
                  </a:txBody>
                  <a:tcPr/>
                </a:tc>
              </a:tr>
              <a:tr h="370840">
                <a:tc>
                  <a:txBody>
                    <a:bodyPr/>
                    <a:lstStyle/>
                    <a:p>
                      <a:r>
                        <a:rPr lang="en-US" dirty="0" smtClean="0"/>
                        <a:t>User.ID</a:t>
                      </a:r>
                      <a:endParaRPr lang="en-US" dirty="0"/>
                    </a:p>
                  </a:txBody>
                  <a:tcPr/>
                </a:tc>
              </a:tr>
              <a:tr h="370840">
                <a:tc>
                  <a:txBody>
                    <a:bodyPr/>
                    <a:lstStyle/>
                    <a:p>
                      <a:r>
                        <a:rPr lang="en-US" dirty="0" smtClean="0"/>
                        <a:t>ISBN</a:t>
                      </a:r>
                      <a:endParaRPr lang="en-US" dirty="0"/>
                    </a:p>
                  </a:txBody>
                  <a:tcPr/>
                </a:tc>
              </a:tr>
              <a:tr h="370840">
                <a:tc>
                  <a:txBody>
                    <a:bodyPr/>
                    <a:lstStyle/>
                    <a:p>
                      <a:r>
                        <a:rPr lang="en-US" dirty="0" err="1" smtClean="0"/>
                        <a:t>Book.Rating</a:t>
                      </a:r>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538254855"/>
              </p:ext>
            </p:extLst>
          </p:nvPr>
        </p:nvGraphicFramePr>
        <p:xfrm>
          <a:off x="4230303" y="2743200"/>
          <a:ext cx="2590800" cy="3337560"/>
        </p:xfrm>
        <a:graphic>
          <a:graphicData uri="http://schemas.openxmlformats.org/drawingml/2006/table">
            <a:tbl>
              <a:tblPr firstRow="1" bandRow="1">
                <a:tableStyleId>{5C22544A-7EE6-4342-B048-85BDC9FD1C3A}</a:tableStyleId>
              </a:tblPr>
              <a:tblGrid>
                <a:gridCol w="2590800"/>
              </a:tblGrid>
              <a:tr h="370840">
                <a:tc>
                  <a:txBody>
                    <a:bodyPr/>
                    <a:lstStyle/>
                    <a:p>
                      <a:r>
                        <a:rPr lang="en-US" dirty="0" smtClean="0"/>
                        <a:t>Books</a:t>
                      </a:r>
                      <a:endParaRPr lang="en-US" dirty="0"/>
                    </a:p>
                  </a:txBody>
                  <a:tcPr/>
                </a:tc>
              </a:tr>
              <a:tr h="370840">
                <a:tc>
                  <a:txBody>
                    <a:bodyPr/>
                    <a:lstStyle/>
                    <a:p>
                      <a:r>
                        <a:rPr lang="en-US" dirty="0" smtClean="0"/>
                        <a:t>ISBN</a:t>
                      </a:r>
                      <a:endParaRPr lang="en-US" dirty="0"/>
                    </a:p>
                  </a:txBody>
                  <a:tcPr/>
                </a:tc>
              </a:tr>
              <a:tr h="370840">
                <a:tc>
                  <a:txBody>
                    <a:bodyPr/>
                    <a:lstStyle/>
                    <a:p>
                      <a:r>
                        <a:rPr lang="en-US" dirty="0" err="1" smtClean="0"/>
                        <a:t>Book.Title</a:t>
                      </a:r>
                      <a:endParaRPr lang="en-US" dirty="0"/>
                    </a:p>
                  </a:txBody>
                  <a:tcPr/>
                </a:tc>
              </a:tr>
              <a:tr h="370840">
                <a:tc>
                  <a:txBody>
                    <a:bodyPr/>
                    <a:lstStyle/>
                    <a:p>
                      <a:r>
                        <a:rPr lang="en-US" dirty="0" err="1" smtClean="0"/>
                        <a:t>Book.Author</a:t>
                      </a:r>
                      <a:endParaRPr lang="en-US" dirty="0"/>
                    </a:p>
                  </a:txBody>
                  <a:tcPr/>
                </a:tc>
              </a:tr>
              <a:tr h="370840">
                <a:tc>
                  <a:txBody>
                    <a:bodyPr/>
                    <a:lstStyle/>
                    <a:p>
                      <a:r>
                        <a:rPr lang="en-US" dirty="0" err="1" smtClean="0"/>
                        <a:t>Year.Of.Publication</a:t>
                      </a:r>
                      <a:endParaRPr lang="en-US" dirty="0"/>
                    </a:p>
                  </a:txBody>
                  <a:tcPr/>
                </a:tc>
              </a:tr>
              <a:tr h="370840">
                <a:tc>
                  <a:txBody>
                    <a:bodyPr/>
                    <a:lstStyle/>
                    <a:p>
                      <a:r>
                        <a:rPr lang="en-US" dirty="0" smtClean="0"/>
                        <a:t>Publisher</a:t>
                      </a:r>
                      <a:endParaRPr lang="en-US" dirty="0"/>
                    </a:p>
                  </a:txBody>
                  <a:tcPr/>
                </a:tc>
              </a:tr>
              <a:tr h="370840">
                <a:tc>
                  <a:txBody>
                    <a:bodyPr/>
                    <a:lstStyle/>
                    <a:p>
                      <a:r>
                        <a:rPr lang="en-US" dirty="0" err="1" smtClean="0"/>
                        <a:t>Image.URL.S</a:t>
                      </a:r>
                      <a:endParaRPr lang="en-US" dirty="0"/>
                    </a:p>
                  </a:txBody>
                  <a:tcPr/>
                </a:tc>
              </a:tr>
              <a:tr h="370840">
                <a:tc>
                  <a:txBody>
                    <a:bodyPr/>
                    <a:lstStyle/>
                    <a:p>
                      <a:r>
                        <a:rPr lang="en-US" dirty="0" err="1" smtClean="0"/>
                        <a:t>Image.URL.M</a:t>
                      </a:r>
                      <a:endParaRPr lang="en-US" dirty="0"/>
                    </a:p>
                  </a:txBody>
                  <a:tcPr/>
                </a:tc>
              </a:tr>
              <a:tr h="370840">
                <a:tc>
                  <a:txBody>
                    <a:bodyPr/>
                    <a:lstStyle/>
                    <a:p>
                      <a:r>
                        <a:rPr lang="en-US" dirty="0" err="1" smtClean="0"/>
                        <a:t>Image.URL.L</a:t>
                      </a:r>
                      <a:endParaRPr lang="en-US" dirty="0"/>
                    </a:p>
                  </a:txBody>
                  <a:tcPr/>
                </a:tc>
              </a:tr>
            </a:tbl>
          </a:graphicData>
        </a:graphic>
      </p:graphicFrame>
      <p:sp>
        <p:nvSpPr>
          <p:cNvPr id="6" name="Rectangle 5"/>
          <p:cNvSpPr/>
          <p:nvPr/>
        </p:nvSpPr>
        <p:spPr>
          <a:xfrm>
            <a:off x="762000" y="1600200"/>
            <a:ext cx="2514600" cy="923330"/>
          </a:xfrm>
          <a:prstGeom prst="rect">
            <a:avLst/>
          </a:prstGeom>
        </p:spPr>
        <p:txBody>
          <a:bodyPr wrap="square">
            <a:spAutoFit/>
          </a:bodyPr>
          <a:lstStyle/>
          <a:p>
            <a:r>
              <a:rPr lang="en-US" dirty="0" smtClean="0"/>
              <a:t>Users = 278,860 </a:t>
            </a:r>
            <a:r>
              <a:rPr lang="en-US" dirty="0" smtClean="0"/>
              <a:t>rows</a:t>
            </a:r>
            <a:endParaRPr lang="en-US" dirty="0"/>
          </a:p>
          <a:p>
            <a:r>
              <a:rPr lang="en-US" dirty="0" smtClean="0"/>
              <a:t>Books = </a:t>
            </a:r>
            <a:r>
              <a:rPr lang="en-US" dirty="0" smtClean="0"/>
              <a:t>271,380 </a:t>
            </a:r>
            <a:r>
              <a:rPr lang="en-US" dirty="0"/>
              <a:t>rows</a:t>
            </a:r>
          </a:p>
          <a:p>
            <a:r>
              <a:rPr lang="en-US" dirty="0" smtClean="0"/>
              <a:t>Rating </a:t>
            </a:r>
            <a:r>
              <a:rPr lang="en-US" dirty="0"/>
              <a:t>= </a:t>
            </a:r>
            <a:r>
              <a:rPr lang="en-US" dirty="0" smtClean="0"/>
              <a:t>1,149,781 </a:t>
            </a:r>
            <a:r>
              <a:rPr lang="en-US" dirty="0" smtClean="0"/>
              <a:t>rows</a:t>
            </a:r>
            <a:endParaRPr lang="en-US" dirty="0"/>
          </a:p>
        </p:txBody>
      </p:sp>
      <p:sp>
        <p:nvSpPr>
          <p:cNvPr id="9" name="TextBox 8"/>
          <p:cNvSpPr txBox="1"/>
          <p:nvPr/>
        </p:nvSpPr>
        <p:spPr>
          <a:xfrm>
            <a:off x="2895600" y="533400"/>
            <a:ext cx="3962400" cy="584775"/>
          </a:xfrm>
          <a:prstGeom prst="rect">
            <a:avLst/>
          </a:prstGeom>
          <a:noFill/>
        </p:spPr>
        <p:txBody>
          <a:bodyPr wrap="square" rtlCol="0">
            <a:spAutoFit/>
          </a:bodyPr>
          <a:lstStyle/>
          <a:p>
            <a:pPr algn="ctr"/>
            <a:r>
              <a:rPr lang="en-US" sz="3200" b="1" dirty="0"/>
              <a:t>Data Exploration </a:t>
            </a:r>
          </a:p>
        </p:txBody>
      </p:sp>
      <p:sp>
        <p:nvSpPr>
          <p:cNvPr id="5" name="TextBox 4"/>
          <p:cNvSpPr txBox="1"/>
          <p:nvPr/>
        </p:nvSpPr>
        <p:spPr>
          <a:xfrm>
            <a:off x="762000" y="1295400"/>
            <a:ext cx="2362200" cy="369332"/>
          </a:xfrm>
          <a:prstGeom prst="rect">
            <a:avLst/>
          </a:prstGeom>
          <a:noFill/>
        </p:spPr>
        <p:txBody>
          <a:bodyPr wrap="square" rtlCol="0">
            <a:spAutoFit/>
          </a:bodyPr>
          <a:lstStyle/>
          <a:p>
            <a:r>
              <a:rPr lang="en-US" b="1" dirty="0" smtClean="0"/>
              <a:t>Book Crossing Dataset:</a:t>
            </a:r>
            <a:endParaRPr lang="en-US" b="1" dirty="0"/>
          </a:p>
        </p:txBody>
      </p:sp>
    </p:spTree>
    <p:extLst>
      <p:ext uri="{BB962C8B-B14F-4D97-AF65-F5344CB8AC3E}">
        <p14:creationId xmlns:p14="http://schemas.microsoft.com/office/powerpoint/2010/main" val="3210158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152400" y="1171600"/>
            <a:ext cx="6740492" cy="4572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1800" b="1" dirty="0" smtClean="0"/>
              <a:t>When does a Recommendation System  do its job well?</a:t>
            </a:r>
            <a:endParaRPr lang="en-US" sz="1800" b="1" dirty="0"/>
          </a:p>
        </p:txBody>
      </p:sp>
      <p:pic>
        <p:nvPicPr>
          <p:cNvPr id="4" name="Grafik 3" descr="long_tail_graph.gif"/>
          <p:cNvPicPr>
            <a:picLocks noChangeAspect="1"/>
          </p:cNvPicPr>
          <p:nvPr/>
        </p:nvPicPr>
        <p:blipFill>
          <a:blip r:embed="rId2" cstate="print"/>
          <a:srcRect/>
          <a:stretch>
            <a:fillRect/>
          </a:stretch>
        </p:blipFill>
        <p:spPr bwMode="auto">
          <a:xfrm>
            <a:off x="579965" y="3212976"/>
            <a:ext cx="4959734" cy="2664296"/>
          </a:xfrm>
          <a:prstGeom prst="rect">
            <a:avLst/>
          </a:prstGeom>
          <a:noFill/>
          <a:ln w="9525">
            <a:noFill/>
            <a:miter lim="800000"/>
            <a:headEnd/>
            <a:tailEnd/>
          </a:ln>
        </p:spPr>
      </p:pic>
      <p:sp>
        <p:nvSpPr>
          <p:cNvPr id="5" name="Inhaltsplatzhalter 2"/>
          <p:cNvSpPr txBox="1">
            <a:spLocks/>
          </p:cNvSpPr>
          <p:nvPr/>
        </p:nvSpPr>
        <p:spPr bwMode="auto">
          <a:xfrm>
            <a:off x="5940152" y="1628800"/>
            <a:ext cx="2627784" cy="3747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1200"/>
              </a:spcBef>
              <a:spcAft>
                <a:spcPct val="0"/>
              </a:spcAft>
              <a:buFont typeface="Wingdings" pitchFamily="2" charset="2"/>
              <a:buChar char="§"/>
              <a:defRPr sz="2000" b="1">
                <a:solidFill>
                  <a:srgbClr val="003366"/>
                </a:solidFill>
                <a:latin typeface="Calibri" pitchFamily="34" charset="0"/>
                <a:ea typeface="+mn-ea"/>
                <a:cs typeface="+mn-cs"/>
              </a:defRPr>
            </a:lvl1pPr>
            <a:lvl2pPr marL="742950" indent="-285750" algn="l" rtl="0" eaLnBrk="0" fontAlgn="base" hangingPunct="0">
              <a:spcBef>
                <a:spcPct val="20000"/>
              </a:spcBef>
              <a:spcAft>
                <a:spcPct val="0"/>
              </a:spcAft>
              <a:buChar char="–"/>
              <a:defRPr>
                <a:solidFill>
                  <a:srgbClr val="003366"/>
                </a:solidFill>
                <a:latin typeface="Calibri" pitchFamily="34" charset="0"/>
              </a:defRPr>
            </a:lvl2pPr>
            <a:lvl3pPr marL="1143000" indent="-228600" algn="l" rtl="0" eaLnBrk="0" fontAlgn="base" hangingPunct="0">
              <a:spcBef>
                <a:spcPct val="20000"/>
              </a:spcBef>
              <a:spcAft>
                <a:spcPct val="0"/>
              </a:spcAft>
              <a:buFont typeface="Wingdings" pitchFamily="2" charset="2"/>
              <a:buChar char="§"/>
              <a:defRPr sz="1700">
                <a:solidFill>
                  <a:srgbClr val="003366"/>
                </a:solidFill>
                <a:latin typeface="Calibri" pitchFamily="34" charset="0"/>
              </a:defRPr>
            </a:lvl3pPr>
            <a:lvl4pPr marL="16002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a:lstStyle>
          <a:p>
            <a:r>
              <a:rPr lang="en-US" sz="1800" b="0" dirty="0" smtClean="0">
                <a:solidFill>
                  <a:schemeClr val="tx1"/>
                </a:solidFill>
              </a:rPr>
              <a:t>"Recommend widely unknown items that users might actually like!"</a:t>
            </a:r>
          </a:p>
          <a:p>
            <a:endParaRPr lang="en-US" sz="1800" b="0" dirty="0" smtClean="0">
              <a:solidFill>
                <a:schemeClr val="tx1"/>
              </a:solidFill>
            </a:endParaRPr>
          </a:p>
          <a:p>
            <a:r>
              <a:rPr lang="en-US" sz="1800" b="0" dirty="0" smtClean="0">
                <a:solidFill>
                  <a:schemeClr val="tx1"/>
                </a:solidFill>
              </a:rPr>
              <a:t>20% of items accumulate 74% of all positive ratings</a:t>
            </a:r>
          </a:p>
          <a:p>
            <a:endParaRPr lang="en-US" sz="1800" b="0" dirty="0" smtClean="0"/>
          </a:p>
        </p:txBody>
      </p:sp>
      <p:grpSp>
        <p:nvGrpSpPr>
          <p:cNvPr id="6" name="Gruppieren 5"/>
          <p:cNvGrpSpPr/>
          <p:nvPr/>
        </p:nvGrpSpPr>
        <p:grpSpPr>
          <a:xfrm>
            <a:off x="1705934" y="2924944"/>
            <a:ext cx="3658154" cy="2028056"/>
            <a:chOff x="1709936" y="1642999"/>
            <a:chExt cx="3995936" cy="3730217"/>
          </a:xfrm>
        </p:grpSpPr>
        <p:sp>
          <p:nvSpPr>
            <p:cNvPr id="7" name="Inhaltsplatzhalter 2"/>
            <p:cNvSpPr txBox="1">
              <a:spLocks/>
            </p:cNvSpPr>
            <p:nvPr/>
          </p:nvSpPr>
          <p:spPr bwMode="auto">
            <a:xfrm>
              <a:off x="1709936" y="1642999"/>
              <a:ext cx="3995936" cy="1008112"/>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marR="0" lvl="0" defTabSz="914400" eaLnBrk="0" latinLnBrk="0" hangingPunct="0">
                <a:lnSpc>
                  <a:spcPct val="90000"/>
                </a:lnSpc>
                <a:spcBef>
                  <a:spcPts val="1200"/>
                </a:spcBef>
                <a:buClrTx/>
                <a:buSzTx/>
                <a:tabLst/>
                <a:defRPr/>
              </a:pPr>
              <a:r>
                <a:rPr lang="en-US" sz="2000" dirty="0" smtClean="0">
                  <a:solidFill>
                    <a:srgbClr val="003366"/>
                  </a:solidFill>
                  <a:latin typeface="Calibri" pitchFamily="34" charset="0"/>
                </a:rPr>
                <a:t>	</a:t>
              </a:r>
              <a:r>
                <a:rPr lang="en-US" sz="2000" dirty="0" smtClean="0">
                  <a:latin typeface="Calibri" pitchFamily="34" charset="0"/>
                </a:rPr>
                <a:t>Recommend </a:t>
              </a:r>
              <a:r>
                <a:rPr lang="en-US" sz="2000" dirty="0">
                  <a:latin typeface="Calibri" pitchFamily="34" charset="0"/>
                </a:rPr>
                <a:t>items </a:t>
              </a:r>
              <a:r>
                <a:rPr lang="en-US" sz="2000" dirty="0" smtClean="0">
                  <a:latin typeface="Calibri" pitchFamily="34" charset="0"/>
                </a:rPr>
                <a:t/>
              </a:r>
              <a:br>
                <a:rPr lang="en-US" sz="2000" dirty="0" smtClean="0">
                  <a:latin typeface="Calibri" pitchFamily="34" charset="0"/>
                </a:rPr>
              </a:br>
              <a:r>
                <a:rPr lang="en-US" sz="2000" dirty="0" smtClean="0">
                  <a:latin typeface="Calibri" pitchFamily="34" charset="0"/>
                </a:rPr>
                <a:t>	from </a:t>
              </a:r>
              <a:r>
                <a:rPr lang="en-US" sz="2000" dirty="0">
                  <a:latin typeface="Calibri" pitchFamily="34" charset="0"/>
                </a:rPr>
                <a:t>the long tail</a:t>
              </a:r>
            </a:p>
            <a:p>
              <a:pPr marL="381000" marR="0" lvl="0" indent="-381000" defTabSz="914400" eaLnBrk="0" latinLnBrk="0" hangingPunct="0">
                <a:lnSpc>
                  <a:spcPct val="90000"/>
                </a:lnSpc>
                <a:spcBef>
                  <a:spcPts val="1200"/>
                </a:spcBef>
                <a:buClrTx/>
                <a:buSzTx/>
                <a:buFont typeface="Wingdings" pitchFamily="2" charset="2"/>
                <a:buChar char="§"/>
                <a:tabLst/>
                <a:defRPr/>
              </a:pPr>
              <a:endParaRPr lang="en-US" sz="2000" dirty="0">
                <a:solidFill>
                  <a:srgbClr val="003366"/>
                </a:solidFill>
                <a:latin typeface="Calibri" pitchFamily="34" charset="0"/>
              </a:endParaRPr>
            </a:p>
          </p:txBody>
        </p:sp>
        <p:grpSp>
          <p:nvGrpSpPr>
            <p:cNvPr id="8" name="Gruppieren 7"/>
            <p:cNvGrpSpPr/>
            <p:nvPr/>
          </p:nvGrpSpPr>
          <p:grpSpPr>
            <a:xfrm>
              <a:off x="2987824" y="5085184"/>
              <a:ext cx="2160240" cy="288032"/>
              <a:chOff x="2987824" y="5085184"/>
              <a:chExt cx="2160240" cy="288032"/>
            </a:xfrm>
          </p:grpSpPr>
          <p:sp>
            <p:nvSpPr>
              <p:cNvPr id="9" name="Pfeil nach oben 8"/>
              <p:cNvSpPr/>
              <p:nvPr/>
            </p:nvSpPr>
            <p:spPr bwMode="auto">
              <a:xfrm>
                <a:off x="2987824" y="5085184"/>
                <a:ext cx="144016" cy="216024"/>
              </a:xfrm>
              <a:prstGeom prst="up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smtClean="0">
                  <a:ln>
                    <a:noFill/>
                  </a:ln>
                  <a:solidFill>
                    <a:schemeClr val="tx1"/>
                  </a:solidFill>
                  <a:effectLst/>
                  <a:latin typeface="Arial" charset="0"/>
                  <a:ea typeface="ＭＳ Ｐゴシック" pitchFamily="-112" charset="-128"/>
                </a:endParaRPr>
              </a:p>
            </p:txBody>
          </p:sp>
          <p:sp>
            <p:nvSpPr>
              <p:cNvPr id="10" name="Pfeil nach oben 9"/>
              <p:cNvSpPr/>
              <p:nvPr/>
            </p:nvSpPr>
            <p:spPr bwMode="auto">
              <a:xfrm>
                <a:off x="3707904" y="5157192"/>
                <a:ext cx="144016" cy="216024"/>
              </a:xfrm>
              <a:prstGeom prst="up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smtClean="0">
                  <a:ln>
                    <a:noFill/>
                  </a:ln>
                  <a:solidFill>
                    <a:schemeClr val="tx1"/>
                  </a:solidFill>
                  <a:effectLst/>
                  <a:latin typeface="Arial" charset="0"/>
                  <a:ea typeface="ＭＳ Ｐゴシック" pitchFamily="-112" charset="-128"/>
                </a:endParaRPr>
              </a:p>
            </p:txBody>
          </p:sp>
          <p:sp>
            <p:nvSpPr>
              <p:cNvPr id="11" name="Pfeil nach oben 10"/>
              <p:cNvSpPr/>
              <p:nvPr/>
            </p:nvSpPr>
            <p:spPr bwMode="auto">
              <a:xfrm>
                <a:off x="4427984" y="5157192"/>
                <a:ext cx="144016" cy="216024"/>
              </a:xfrm>
              <a:prstGeom prst="up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smtClean="0">
                  <a:ln>
                    <a:noFill/>
                  </a:ln>
                  <a:solidFill>
                    <a:schemeClr val="tx1"/>
                  </a:solidFill>
                  <a:effectLst/>
                  <a:latin typeface="Arial" charset="0"/>
                  <a:ea typeface="ＭＳ Ｐゴシック" pitchFamily="-112" charset="-128"/>
                </a:endParaRPr>
              </a:p>
            </p:txBody>
          </p:sp>
          <p:sp>
            <p:nvSpPr>
              <p:cNvPr id="12" name="Pfeil nach oben 11"/>
              <p:cNvSpPr/>
              <p:nvPr/>
            </p:nvSpPr>
            <p:spPr bwMode="auto">
              <a:xfrm>
                <a:off x="5004048" y="5157192"/>
                <a:ext cx="144016" cy="216024"/>
              </a:xfrm>
              <a:prstGeom prst="up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smtClean="0">
                  <a:ln>
                    <a:noFill/>
                  </a:ln>
                  <a:solidFill>
                    <a:schemeClr val="tx1"/>
                  </a:solidFill>
                  <a:effectLst/>
                  <a:latin typeface="Arial" charset="0"/>
                  <a:ea typeface="ＭＳ Ｐゴシック" pitchFamily="-112" charset="-128"/>
                </a:endParaRPr>
              </a:p>
            </p:txBody>
          </p:sp>
        </p:grpSp>
      </p:grpSp>
      <p:sp>
        <p:nvSpPr>
          <p:cNvPr id="14" name="TextBox 13"/>
          <p:cNvSpPr txBox="1"/>
          <p:nvPr/>
        </p:nvSpPr>
        <p:spPr>
          <a:xfrm>
            <a:off x="2872232" y="381000"/>
            <a:ext cx="3962400" cy="584775"/>
          </a:xfrm>
          <a:prstGeom prst="rect">
            <a:avLst/>
          </a:prstGeom>
          <a:noFill/>
        </p:spPr>
        <p:txBody>
          <a:bodyPr wrap="square" rtlCol="0">
            <a:spAutoFit/>
          </a:bodyPr>
          <a:lstStyle/>
          <a:p>
            <a:pPr algn="ctr"/>
            <a:r>
              <a:rPr lang="en-US" sz="3200" b="1" dirty="0"/>
              <a:t>Data Exploration </a:t>
            </a:r>
          </a:p>
        </p:txBody>
      </p:sp>
    </p:spTree>
    <p:extLst>
      <p:ext uri="{BB962C8B-B14F-4D97-AF65-F5344CB8AC3E}">
        <p14:creationId xmlns:p14="http://schemas.microsoft.com/office/powerpoint/2010/main" val="2013505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188" y="1193398"/>
            <a:ext cx="50292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uppieren 5"/>
          <p:cNvGrpSpPr/>
          <p:nvPr/>
        </p:nvGrpSpPr>
        <p:grpSpPr>
          <a:xfrm>
            <a:off x="2819400" y="3008925"/>
            <a:ext cx="3658154" cy="1735346"/>
            <a:chOff x="1709936" y="2181382"/>
            <a:chExt cx="3995936" cy="3191834"/>
          </a:xfrm>
        </p:grpSpPr>
        <p:sp>
          <p:nvSpPr>
            <p:cNvPr id="6" name="Inhaltsplatzhalter 2"/>
            <p:cNvSpPr txBox="1">
              <a:spLocks/>
            </p:cNvSpPr>
            <p:nvPr/>
          </p:nvSpPr>
          <p:spPr bwMode="auto">
            <a:xfrm>
              <a:off x="1709936" y="2181382"/>
              <a:ext cx="3995936" cy="1008111"/>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marR="0" lvl="0" defTabSz="914400" eaLnBrk="0" latinLnBrk="0" hangingPunct="0">
                <a:lnSpc>
                  <a:spcPct val="90000"/>
                </a:lnSpc>
                <a:spcBef>
                  <a:spcPts val="1200"/>
                </a:spcBef>
                <a:buClrTx/>
                <a:buSzTx/>
                <a:tabLst/>
                <a:defRPr/>
              </a:pPr>
              <a:r>
                <a:rPr lang="en-US" sz="2000" dirty="0">
                  <a:solidFill>
                    <a:srgbClr val="003366"/>
                  </a:solidFill>
                  <a:latin typeface="Calibri" pitchFamily="34" charset="0"/>
                </a:rPr>
                <a:t> </a:t>
              </a:r>
              <a:r>
                <a:rPr lang="en-US" sz="2000" dirty="0" smtClean="0">
                  <a:solidFill>
                    <a:srgbClr val="003366"/>
                  </a:solidFill>
                  <a:latin typeface="Calibri" pitchFamily="34" charset="0"/>
                </a:rPr>
                <a:t>          </a:t>
              </a:r>
              <a:r>
                <a:rPr lang="en-US" sz="1400" dirty="0" smtClean="0">
                  <a:latin typeface="Calibri" pitchFamily="34" charset="0"/>
                </a:rPr>
                <a:t>Recommend items from </a:t>
              </a:r>
              <a:r>
                <a:rPr lang="en-US" sz="1400" dirty="0">
                  <a:latin typeface="Calibri" pitchFamily="34" charset="0"/>
                </a:rPr>
                <a:t>the long tail</a:t>
              </a:r>
            </a:p>
            <a:p>
              <a:pPr marL="381000" marR="0" lvl="0" indent="-381000" defTabSz="914400" eaLnBrk="0" latinLnBrk="0" hangingPunct="0">
                <a:lnSpc>
                  <a:spcPct val="90000"/>
                </a:lnSpc>
                <a:spcBef>
                  <a:spcPts val="1200"/>
                </a:spcBef>
                <a:buClrTx/>
                <a:buSzTx/>
                <a:buFont typeface="Wingdings" pitchFamily="2" charset="2"/>
                <a:buChar char="§"/>
                <a:tabLst/>
                <a:defRPr/>
              </a:pPr>
              <a:endParaRPr lang="en-US" sz="2000" dirty="0">
                <a:solidFill>
                  <a:srgbClr val="003366"/>
                </a:solidFill>
                <a:latin typeface="Calibri" pitchFamily="34" charset="0"/>
              </a:endParaRPr>
            </a:p>
          </p:txBody>
        </p:sp>
        <p:grpSp>
          <p:nvGrpSpPr>
            <p:cNvPr id="7" name="Gruppieren 7"/>
            <p:cNvGrpSpPr/>
            <p:nvPr/>
          </p:nvGrpSpPr>
          <p:grpSpPr>
            <a:xfrm>
              <a:off x="2987824" y="5085184"/>
              <a:ext cx="2160240" cy="288032"/>
              <a:chOff x="2987824" y="5085184"/>
              <a:chExt cx="2160240" cy="288032"/>
            </a:xfrm>
          </p:grpSpPr>
          <p:sp>
            <p:nvSpPr>
              <p:cNvPr id="8" name="Pfeil nach oben 8"/>
              <p:cNvSpPr/>
              <p:nvPr/>
            </p:nvSpPr>
            <p:spPr bwMode="auto">
              <a:xfrm>
                <a:off x="2987824" y="5085184"/>
                <a:ext cx="144016" cy="216024"/>
              </a:xfrm>
              <a:prstGeom prst="up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smtClean="0">
                  <a:ln>
                    <a:noFill/>
                  </a:ln>
                  <a:solidFill>
                    <a:schemeClr val="tx1"/>
                  </a:solidFill>
                  <a:effectLst/>
                  <a:latin typeface="Arial" charset="0"/>
                  <a:ea typeface="ＭＳ Ｐゴシック" pitchFamily="-112" charset="-128"/>
                </a:endParaRPr>
              </a:p>
            </p:txBody>
          </p:sp>
          <p:sp>
            <p:nvSpPr>
              <p:cNvPr id="9" name="Pfeil nach oben 9"/>
              <p:cNvSpPr/>
              <p:nvPr/>
            </p:nvSpPr>
            <p:spPr bwMode="auto">
              <a:xfrm>
                <a:off x="3707904" y="5157192"/>
                <a:ext cx="144016" cy="216024"/>
              </a:xfrm>
              <a:prstGeom prst="up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smtClean="0">
                  <a:ln>
                    <a:noFill/>
                  </a:ln>
                  <a:solidFill>
                    <a:schemeClr val="tx1"/>
                  </a:solidFill>
                  <a:effectLst/>
                  <a:latin typeface="Arial" charset="0"/>
                  <a:ea typeface="ＭＳ Ｐゴシック" pitchFamily="-112" charset="-128"/>
                </a:endParaRPr>
              </a:p>
            </p:txBody>
          </p:sp>
          <p:sp>
            <p:nvSpPr>
              <p:cNvPr id="10" name="Pfeil nach oben 10"/>
              <p:cNvSpPr/>
              <p:nvPr/>
            </p:nvSpPr>
            <p:spPr bwMode="auto">
              <a:xfrm>
                <a:off x="4427984" y="5157192"/>
                <a:ext cx="144016" cy="216024"/>
              </a:xfrm>
              <a:prstGeom prst="up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smtClean="0">
                  <a:ln>
                    <a:noFill/>
                  </a:ln>
                  <a:solidFill>
                    <a:schemeClr val="tx1"/>
                  </a:solidFill>
                  <a:effectLst/>
                  <a:latin typeface="Arial" charset="0"/>
                  <a:ea typeface="ＭＳ Ｐゴシック" pitchFamily="-112" charset="-128"/>
                </a:endParaRPr>
              </a:p>
            </p:txBody>
          </p:sp>
          <p:sp>
            <p:nvSpPr>
              <p:cNvPr id="11" name="Pfeil nach oben 11"/>
              <p:cNvSpPr/>
              <p:nvPr/>
            </p:nvSpPr>
            <p:spPr bwMode="auto">
              <a:xfrm>
                <a:off x="5004048" y="5157192"/>
                <a:ext cx="144016" cy="216024"/>
              </a:xfrm>
              <a:prstGeom prst="upArrow">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smtClean="0">
                  <a:ln>
                    <a:noFill/>
                  </a:ln>
                  <a:solidFill>
                    <a:schemeClr val="tx1"/>
                  </a:solidFill>
                  <a:effectLst/>
                  <a:latin typeface="Arial" charset="0"/>
                  <a:ea typeface="ＭＳ Ｐゴシック" pitchFamily="-112" charset="-128"/>
                </a:endParaRPr>
              </a:p>
            </p:txBody>
          </p:sp>
        </p:grpSp>
      </p:grpSp>
      <p:sp>
        <p:nvSpPr>
          <p:cNvPr id="12" name="TextBox 11"/>
          <p:cNvSpPr txBox="1"/>
          <p:nvPr/>
        </p:nvSpPr>
        <p:spPr>
          <a:xfrm>
            <a:off x="2872232" y="381000"/>
            <a:ext cx="3962400" cy="584775"/>
          </a:xfrm>
          <a:prstGeom prst="rect">
            <a:avLst/>
          </a:prstGeom>
          <a:noFill/>
        </p:spPr>
        <p:txBody>
          <a:bodyPr wrap="square" rtlCol="0">
            <a:spAutoFit/>
          </a:bodyPr>
          <a:lstStyle/>
          <a:p>
            <a:pPr algn="ctr"/>
            <a:r>
              <a:rPr lang="en-US" sz="3200" b="1" dirty="0"/>
              <a:t>Data Exploration </a:t>
            </a:r>
          </a:p>
        </p:txBody>
      </p:sp>
    </p:spTree>
    <p:extLst>
      <p:ext uri="{BB962C8B-B14F-4D97-AF65-F5344CB8AC3E}">
        <p14:creationId xmlns:p14="http://schemas.microsoft.com/office/powerpoint/2010/main" val="1687285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533400"/>
            <a:ext cx="3962400" cy="584775"/>
          </a:xfrm>
          <a:prstGeom prst="rect">
            <a:avLst/>
          </a:prstGeom>
          <a:noFill/>
        </p:spPr>
        <p:txBody>
          <a:bodyPr wrap="square" rtlCol="0">
            <a:spAutoFit/>
          </a:bodyPr>
          <a:lstStyle/>
          <a:p>
            <a:pPr algn="ctr"/>
            <a:r>
              <a:rPr lang="en-US" sz="3200" b="1" dirty="0"/>
              <a:t>Data Exploration </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524000"/>
            <a:ext cx="5827594"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8435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5600" y="533400"/>
            <a:ext cx="3962400" cy="584775"/>
          </a:xfrm>
          <a:prstGeom prst="rect">
            <a:avLst/>
          </a:prstGeom>
          <a:noFill/>
        </p:spPr>
        <p:txBody>
          <a:bodyPr wrap="square" rtlCol="0">
            <a:spAutoFit/>
          </a:bodyPr>
          <a:lstStyle/>
          <a:p>
            <a:pPr algn="ctr"/>
            <a:r>
              <a:rPr lang="en-US" sz="3200" b="1" dirty="0"/>
              <a:t>Data Exploration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676400"/>
            <a:ext cx="618744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7703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5392" y="685800"/>
            <a:ext cx="3081677" cy="584775"/>
          </a:xfrm>
          <a:prstGeom prst="rect">
            <a:avLst/>
          </a:prstGeom>
        </p:spPr>
        <p:txBody>
          <a:bodyPr wrap="none">
            <a:spAutoFit/>
          </a:bodyPr>
          <a:lstStyle/>
          <a:p>
            <a:pPr algn="ctr"/>
            <a:r>
              <a:rPr lang="en-US" sz="3200" b="1" dirty="0"/>
              <a:t>Data Preparation</a:t>
            </a:r>
          </a:p>
        </p:txBody>
      </p:sp>
      <p:sp>
        <p:nvSpPr>
          <p:cNvPr id="4" name="TextBox 3"/>
          <p:cNvSpPr txBox="1"/>
          <p:nvPr/>
        </p:nvSpPr>
        <p:spPr>
          <a:xfrm>
            <a:off x="990600" y="2362200"/>
            <a:ext cx="5715000" cy="646331"/>
          </a:xfrm>
          <a:prstGeom prst="rect">
            <a:avLst/>
          </a:prstGeom>
          <a:noFill/>
        </p:spPr>
        <p:txBody>
          <a:bodyPr wrap="square" rtlCol="0">
            <a:spAutoFit/>
          </a:bodyPr>
          <a:lstStyle/>
          <a:p>
            <a:r>
              <a:rPr lang="en-US" dirty="0"/>
              <a:t>	</a:t>
            </a:r>
            <a:endParaRPr lang="en-US" dirty="0" smtClean="0"/>
          </a:p>
          <a:p>
            <a:endParaRPr lang="en-US" dirty="0"/>
          </a:p>
        </p:txBody>
      </p:sp>
      <p:sp>
        <p:nvSpPr>
          <p:cNvPr id="5" name="AutoShape 2" descr="https://files.slack.com/files-pri/T434L9VJ9-F5BAT0J06/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files.slack.com/files-pri/T434L9VJ9-F5BAT0J06/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839" y="3352800"/>
            <a:ext cx="4573496" cy="2043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990600" y="1828800"/>
            <a:ext cx="5410200" cy="923330"/>
          </a:xfrm>
          <a:prstGeom prst="rect">
            <a:avLst/>
          </a:prstGeom>
          <a:noFill/>
        </p:spPr>
        <p:txBody>
          <a:bodyPr wrap="square" rtlCol="0">
            <a:spAutoFit/>
          </a:bodyPr>
          <a:lstStyle/>
          <a:p>
            <a:r>
              <a:rPr lang="en-US" dirty="0" smtClean="0"/>
              <a:t>Our data preparation methodology follows the  below approach:</a:t>
            </a:r>
          </a:p>
          <a:p>
            <a:r>
              <a:rPr lang="en-US" dirty="0" smtClean="0"/>
              <a:t> </a:t>
            </a:r>
            <a:endParaRPr lang="en-US" dirty="0"/>
          </a:p>
        </p:txBody>
      </p:sp>
    </p:spTree>
    <p:extLst>
      <p:ext uri="{BB962C8B-B14F-4D97-AF65-F5344CB8AC3E}">
        <p14:creationId xmlns:p14="http://schemas.microsoft.com/office/powerpoint/2010/main" val="4136410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TotalTime>
  <Words>324</Words>
  <Application>Microsoft Office PowerPoint</Application>
  <PresentationFormat>On-screen Show (4:3)</PresentationFormat>
  <Paragraphs>67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preparation Challenges</vt:lpstr>
      <vt:lpstr>PowerPoint Presentation</vt:lpstr>
      <vt:lpstr>PowerPoint Presentation</vt:lpstr>
      <vt:lpstr>Model Creation</vt:lpstr>
      <vt:lpstr>Model Evaluation </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dc:creator>
  <cp:lastModifiedBy>Simon</cp:lastModifiedBy>
  <cp:revision>27</cp:revision>
  <dcterms:created xsi:type="dcterms:W3CDTF">2017-05-06T04:04:45Z</dcterms:created>
  <dcterms:modified xsi:type="dcterms:W3CDTF">2017-05-09T04:37:03Z</dcterms:modified>
</cp:coreProperties>
</file>