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3" r:id="rId4"/>
    <p:sldId id="281" r:id="rId5"/>
    <p:sldId id="259" r:id="rId6"/>
    <p:sldId id="264" r:id="rId7"/>
    <p:sldId id="271" r:id="rId8"/>
    <p:sldId id="272" r:id="rId9"/>
    <p:sldId id="274" r:id="rId10"/>
    <p:sldId id="275" r:id="rId11"/>
    <p:sldId id="267" r:id="rId12"/>
    <p:sldId id="285" r:id="rId13"/>
    <p:sldId id="286" r:id="rId14"/>
    <p:sldId id="287" r:id="rId15"/>
    <p:sldId id="268" r:id="rId16"/>
    <p:sldId id="269" r:id="rId17"/>
    <p:sldId id="277" r:id="rId18"/>
    <p:sldId id="279" r:id="rId19"/>
    <p:sldId id="280" r:id="rId20"/>
    <p:sldId id="288" r:id="rId21"/>
    <p:sldId id="282" r:id="rId22"/>
    <p:sldId id="283" r:id="rId23"/>
    <p:sldId id="284" r:id="rId24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11476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822952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234427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64590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057379" algn="l" defTabSz="822952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468856" algn="l" defTabSz="822952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2880331" algn="l" defTabSz="822952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291807" algn="l" defTabSz="822952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9" autoAdjust="0"/>
    <p:restoredTop sz="95709" autoAdjust="0"/>
  </p:normalViewPr>
  <p:slideViewPr>
    <p:cSldViewPr>
      <p:cViewPr>
        <p:scale>
          <a:sx n="71" d="100"/>
          <a:sy n="71" d="100"/>
        </p:scale>
        <p:origin x="-1290" y="-120"/>
      </p:cViewPr>
      <p:guideLst>
        <p:guide orient="horz" pos="1944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A6754-97D2-4CD2-A265-973D285EDD10}" type="datetimeFigureOut">
              <a:rPr lang="es-ES" smtClean="0"/>
              <a:pPr/>
              <a:t>16/07/2014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F9CE8-5408-47E4-9379-287EE46EAF0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72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1476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2952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4427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5904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7379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56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31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07" algn="l" defTabSz="8229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F9CE8-5408-47E4-9379-287EE46EAF0D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47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928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3001"/>
            <a:ext cx="6858000" cy="238744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1879"/>
            <a:ext cx="6858000" cy="1655921"/>
          </a:xfrm>
        </p:spPr>
        <p:txBody>
          <a:bodyPr/>
          <a:lstStyle>
            <a:lvl1pPr marL="0" indent="0" algn="ctr">
              <a:buNone/>
              <a:defRPr sz="2200"/>
            </a:lvl1pPr>
            <a:lvl2pPr marL="411476" indent="0" algn="ctr">
              <a:buNone/>
              <a:defRPr sz="1800"/>
            </a:lvl2pPr>
            <a:lvl3pPr marL="822952" indent="0" algn="ctr">
              <a:buNone/>
              <a:defRPr sz="1600"/>
            </a:lvl3pPr>
            <a:lvl4pPr marL="1234427" indent="0" algn="ctr">
              <a:buNone/>
              <a:defRPr sz="1400"/>
            </a:lvl4pPr>
            <a:lvl5pPr marL="1645904" indent="0" algn="ctr">
              <a:buNone/>
              <a:defRPr sz="1400"/>
            </a:lvl5pPr>
            <a:lvl6pPr marL="2057379" indent="0" algn="ctr">
              <a:buNone/>
              <a:defRPr sz="1400"/>
            </a:lvl6pPr>
            <a:lvl7pPr marL="2468856" indent="0" algn="ctr">
              <a:buNone/>
              <a:defRPr sz="1400"/>
            </a:lvl7pPr>
            <a:lvl8pPr marL="2880331" indent="0" algn="ctr">
              <a:buNone/>
              <a:defRPr sz="1400"/>
            </a:lvl8pPr>
            <a:lvl9pPr marL="3291807" indent="0" algn="ctr">
              <a:buNone/>
              <a:defRPr sz="14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62FB4-B2EB-4801-8F65-95BEB592B63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193B5-A714-45FF-948E-20E8A91AB30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9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8649"/>
            <a:ext cx="1943100" cy="548782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8649"/>
            <a:ext cx="5692140" cy="54878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1A445-3C3C-4860-8DCE-336744D2F0B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4369A-B7F0-4D22-98AF-0DB5FF583CB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4365" y="1710217"/>
            <a:ext cx="7886700" cy="285178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4365" y="4589146"/>
            <a:ext cx="7886700" cy="1500188"/>
          </a:xfrm>
        </p:spPr>
        <p:txBody>
          <a:bodyPr/>
          <a:lstStyle>
            <a:lvl1pPr marL="0" indent="0">
              <a:buNone/>
              <a:defRPr sz="2200"/>
            </a:lvl1pPr>
            <a:lvl2pPr marL="411476" indent="0">
              <a:buNone/>
              <a:defRPr sz="1800"/>
            </a:lvl2pPr>
            <a:lvl3pPr marL="822952" indent="0">
              <a:buNone/>
              <a:defRPr sz="1600"/>
            </a:lvl3pPr>
            <a:lvl4pPr marL="1234427" indent="0">
              <a:buNone/>
              <a:defRPr sz="1400"/>
            </a:lvl4pPr>
            <a:lvl5pPr marL="1645904" indent="0">
              <a:buNone/>
              <a:defRPr sz="1400"/>
            </a:lvl5pPr>
            <a:lvl6pPr marL="2057379" indent="0">
              <a:buNone/>
              <a:defRPr sz="1400"/>
            </a:lvl6pPr>
            <a:lvl7pPr marL="2468856" indent="0">
              <a:buNone/>
              <a:defRPr sz="1400"/>
            </a:lvl7pPr>
            <a:lvl8pPr marL="2880331" indent="0">
              <a:buNone/>
              <a:defRPr sz="1400"/>
            </a:lvl8pPr>
            <a:lvl9pPr marL="3291807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2443B-37E3-4EE2-B9E5-EA34A35E4FF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2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980249"/>
            <a:ext cx="3817620" cy="41162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0580" y="1980249"/>
            <a:ext cx="3817620" cy="41162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6414E-3537-4132-A588-F5A96795AD8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365762"/>
            <a:ext cx="7886700" cy="132445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081" y="1681639"/>
            <a:ext cx="3867627" cy="82296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081" y="2504599"/>
            <a:ext cx="3867627" cy="368474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3" y="1681639"/>
            <a:ext cx="3887629" cy="82296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3" y="2504599"/>
            <a:ext cx="3887629" cy="368474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07AE4-18FC-4C0B-BD78-CEF751560EF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63D9-D419-43F5-91ED-EFF9DB8D3EA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AE39F-8B57-44DF-AF1D-1BFFD0A7795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457200"/>
            <a:ext cx="2948940" cy="1600200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631" y="987268"/>
            <a:ext cx="4629150" cy="487346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079" y="2057402"/>
            <a:ext cx="2948940" cy="3811905"/>
          </a:xfrm>
        </p:spPr>
        <p:txBody>
          <a:bodyPr/>
          <a:lstStyle>
            <a:lvl1pPr marL="0" indent="0">
              <a:buNone/>
              <a:defRPr sz="1400"/>
            </a:lvl1pPr>
            <a:lvl2pPr marL="411476" indent="0">
              <a:buNone/>
              <a:defRPr sz="1300"/>
            </a:lvl2pPr>
            <a:lvl3pPr marL="822952" indent="0">
              <a:buNone/>
              <a:defRPr sz="1100"/>
            </a:lvl3pPr>
            <a:lvl4pPr marL="1234427" indent="0">
              <a:buNone/>
              <a:defRPr sz="900"/>
            </a:lvl4pPr>
            <a:lvl5pPr marL="1645904" indent="0">
              <a:buNone/>
              <a:defRPr sz="900"/>
            </a:lvl5pPr>
            <a:lvl6pPr marL="2057379" indent="0">
              <a:buNone/>
              <a:defRPr sz="900"/>
            </a:lvl6pPr>
            <a:lvl7pPr marL="2468856" indent="0">
              <a:buNone/>
              <a:defRPr sz="900"/>
            </a:lvl7pPr>
            <a:lvl8pPr marL="2880331" indent="0">
              <a:buNone/>
              <a:defRPr sz="900"/>
            </a:lvl8pPr>
            <a:lvl9pPr marL="3291807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0C071-98F8-4246-AE00-0A6C573EB1E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457200"/>
            <a:ext cx="2948940" cy="1600200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631" y="987268"/>
            <a:ext cx="4629150" cy="4873466"/>
          </a:xfrm>
        </p:spPr>
        <p:txBody>
          <a:bodyPr/>
          <a:lstStyle>
            <a:lvl1pPr marL="0" indent="0">
              <a:buNone/>
              <a:defRPr sz="2900"/>
            </a:lvl1pPr>
            <a:lvl2pPr marL="411476" indent="0">
              <a:buNone/>
              <a:defRPr sz="2500"/>
            </a:lvl2pPr>
            <a:lvl3pPr marL="822952" indent="0">
              <a:buNone/>
              <a:defRPr sz="2200"/>
            </a:lvl3pPr>
            <a:lvl4pPr marL="1234427" indent="0">
              <a:buNone/>
              <a:defRPr sz="1800"/>
            </a:lvl4pPr>
            <a:lvl5pPr marL="1645904" indent="0">
              <a:buNone/>
              <a:defRPr sz="1800"/>
            </a:lvl5pPr>
            <a:lvl6pPr marL="2057379" indent="0">
              <a:buNone/>
              <a:defRPr sz="1800"/>
            </a:lvl6pPr>
            <a:lvl7pPr marL="2468856" indent="0">
              <a:buNone/>
              <a:defRPr sz="1800"/>
            </a:lvl7pPr>
            <a:lvl8pPr marL="2880331" indent="0">
              <a:buNone/>
              <a:defRPr sz="1800"/>
            </a:lvl8pPr>
            <a:lvl9pPr marL="3291807" indent="0">
              <a:buNone/>
              <a:defRPr sz="18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079" y="2057402"/>
            <a:ext cx="2948940" cy="3811905"/>
          </a:xfrm>
        </p:spPr>
        <p:txBody>
          <a:bodyPr/>
          <a:lstStyle>
            <a:lvl1pPr marL="0" indent="0">
              <a:buNone/>
              <a:defRPr sz="1400"/>
            </a:lvl1pPr>
            <a:lvl2pPr marL="411476" indent="0">
              <a:buNone/>
              <a:defRPr sz="1300"/>
            </a:lvl2pPr>
            <a:lvl3pPr marL="822952" indent="0">
              <a:buNone/>
              <a:defRPr sz="1100"/>
            </a:lvl3pPr>
            <a:lvl4pPr marL="1234427" indent="0">
              <a:buNone/>
              <a:defRPr sz="900"/>
            </a:lvl4pPr>
            <a:lvl5pPr marL="1645904" indent="0">
              <a:buNone/>
              <a:defRPr sz="900"/>
            </a:lvl5pPr>
            <a:lvl6pPr marL="2057379" indent="0">
              <a:buNone/>
              <a:defRPr sz="900"/>
            </a:lvl6pPr>
            <a:lvl7pPr marL="2468856" indent="0">
              <a:buNone/>
              <a:defRPr sz="900"/>
            </a:lvl7pPr>
            <a:lvl8pPr marL="2880331" indent="0">
              <a:buNone/>
              <a:defRPr sz="900"/>
            </a:lvl8pPr>
            <a:lvl9pPr marL="3291807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61DB4-9E3B-452A-90FD-44DEE7AF686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649"/>
            <a:ext cx="7772400" cy="114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295" tIns="41148" rIns="82295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0249"/>
            <a:ext cx="7772400" cy="411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295" tIns="41148" rIns="82295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7928"/>
            <a:ext cx="1905953" cy="45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295" tIns="41148" rIns="82295" bIns="4114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250" y="6247928"/>
            <a:ext cx="2897506" cy="45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295" tIns="41148" rIns="82295" bIns="4114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r>
              <a:rPr lang="en-US" smtClean="0"/>
              <a:t>0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251" y="6247928"/>
            <a:ext cx="1907382" cy="45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295" tIns="41148" rIns="82295" bIns="4114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57973E0-42A3-4DBB-BB38-C63C16DCC938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5pPr>
      <a:lvl6pPr marL="411476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6pPr>
      <a:lvl7pPr marL="822952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7pPr>
      <a:lvl8pPr marL="1234427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8pPr>
      <a:lvl9pPr marL="1645904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08607" indent="-308607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rtl="0" fontAlgn="base">
        <a:spcBef>
          <a:spcPct val="20000"/>
        </a:spcBef>
        <a:spcAft>
          <a:spcPct val="0"/>
        </a:spcAft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rtl="0" fontAlgn="base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rtl="0" fontAlgn="base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8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sp>
        <p:nvSpPr>
          <p:cNvPr id="17" name="1 Título"/>
          <p:cNvSpPr>
            <a:spLocks noGrp="1"/>
          </p:cNvSpPr>
          <p:nvPr>
            <p:ph type="ctrTitle"/>
          </p:nvPr>
        </p:nvSpPr>
        <p:spPr>
          <a:xfrm>
            <a:off x="404169" y="2780931"/>
            <a:ext cx="8435509" cy="132302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MANUAL DE USUARIO DEL </a:t>
            </a:r>
            <a:b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PASANTÍAS DE LA LICENCIATURA EN COMPUTACIÓN DE LA FEC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3 CuadroTexto"/>
          <p:cNvSpPr txBox="1">
            <a:spLocks noChangeArrowheads="1"/>
          </p:cNvSpPr>
          <p:nvPr/>
        </p:nvSpPr>
        <p:spPr bwMode="auto">
          <a:xfrm>
            <a:off x="6072167" y="4636816"/>
            <a:ext cx="2647497" cy="157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5" tIns="41148" rIns="82295" bIns="4114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sz="1600" dirty="0">
                <a:latin typeface="Calibri" panose="020F0502020204030204" pitchFamily="34" charset="0"/>
              </a:rPr>
              <a:t>Autores: </a:t>
            </a:r>
          </a:p>
          <a:p>
            <a:pPr algn="r" eaLnBrk="1" hangingPunct="1"/>
            <a:r>
              <a:rPr lang="es-ES" sz="1600" dirty="0">
                <a:latin typeface="Calibri" panose="020F0502020204030204" pitchFamily="34" charset="0"/>
              </a:rPr>
              <a:t>José Espinoza</a:t>
            </a:r>
          </a:p>
          <a:p>
            <a:pPr algn="r" eaLnBrk="1" hangingPunct="1"/>
            <a:r>
              <a:rPr lang="es-VE" sz="1600" dirty="0">
                <a:latin typeface="Calibri" panose="020F0502020204030204" pitchFamily="34" charset="0"/>
              </a:rPr>
              <a:t>Leandro Mayor</a:t>
            </a:r>
          </a:p>
          <a:p>
            <a:pPr algn="r" eaLnBrk="1" hangingPunct="1"/>
            <a:r>
              <a:rPr lang="es-VE" sz="1600" dirty="0">
                <a:latin typeface="Calibri" panose="020F0502020204030204" pitchFamily="34" charset="0"/>
              </a:rPr>
              <a:t>Simón Oroño</a:t>
            </a:r>
          </a:p>
          <a:p>
            <a:pPr algn="r" eaLnBrk="1" hangingPunct="1"/>
            <a:endParaRPr lang="es-VE" sz="1600" dirty="0">
              <a:latin typeface="Calibri" panose="020F0502020204030204" pitchFamily="34" charset="0"/>
            </a:endParaRPr>
          </a:p>
          <a:p>
            <a:pPr algn="r" eaLnBrk="1" hangingPunct="1"/>
            <a:r>
              <a:rPr lang="es-VE" sz="1600" dirty="0">
                <a:latin typeface="Calibri" panose="020F0502020204030204" pitchFamily="34" charset="0"/>
              </a:rPr>
              <a:t>Año: 2014</a:t>
            </a:r>
            <a:endParaRPr lang="es-ES" sz="1600" dirty="0">
              <a:latin typeface="Calibri" panose="020F0502020204030204" pitchFamily="34" charset="0"/>
            </a:endParaRPr>
          </a:p>
        </p:txBody>
      </p:sp>
      <p:pic>
        <p:nvPicPr>
          <p:cNvPr id="8" name="Picture 2" descr="cabecer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7" y="2521702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REGISTRO DE PASANTÍA (Continuación). 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6022934" y="3262933"/>
            <a:ext cx="2682179" cy="4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s-VE" sz="1100" dirty="0">
                <a:latin typeface="Arial" panose="020B0604020202020204" pitchFamily="34" charset="0"/>
              </a:rPr>
              <a:t> Para el formato de Fecha de inicio y Fecha de finalización se ha implementado un calendario. </a:t>
            </a: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96638" y="1911545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Efectuar el registro de pasantía de un estudiante ya registrado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b="1153"/>
          <a:stretch/>
        </p:blipFill>
        <p:spPr>
          <a:xfrm>
            <a:off x="211001" y="2373797"/>
            <a:ext cx="3077528" cy="4406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395660" y="6134710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14981" t="2536" r="13020" b="2510"/>
          <a:stretch/>
        </p:blipFill>
        <p:spPr>
          <a:xfrm>
            <a:off x="3859121" y="3040158"/>
            <a:ext cx="1814602" cy="2425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861467" y="6372311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6022934" y="4145139"/>
            <a:ext cx="2682179" cy="6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s-VE" sz="1100" dirty="0">
                <a:latin typeface="Arial" panose="020B0604020202020204" pitchFamily="34" charset="0"/>
              </a:rPr>
              <a:t> Para elegir si es tiempo completo o medio basta con marcar la casilla. Si está marcada, es tiempo completo. Si no, es medio tiempo. </a:t>
            </a: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517859" y="3974622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7" name="Elipse 26"/>
          <p:cNvSpPr/>
          <p:nvPr/>
        </p:nvSpPr>
        <p:spPr>
          <a:xfrm>
            <a:off x="3412438" y="3845357"/>
            <a:ext cx="425084" cy="407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036873" y="5083515"/>
            <a:ext cx="2682179" cy="80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s-VE" sz="1100" dirty="0">
                <a:latin typeface="Arial" panose="020B0604020202020204" pitchFamily="34" charset="0"/>
              </a:rPr>
              <a:t> En el calendario se puede elegir la fecha de inicio y de finalización. También se puede hacer la búsqueda de una fecha especifica. El día sombreado en un cuadro gris representa el día actual. </a:t>
            </a: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21" name="Picture 2" descr="cabecer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23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12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7" y="2521702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PÁGINA DE ADMINISTRADOR (LICOM)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6037485" y="2640772"/>
            <a:ext cx="2682179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s-VE" sz="1000" dirty="0">
                <a:latin typeface="Arial" panose="020B0604020202020204" pitchFamily="34" charset="0"/>
              </a:rPr>
              <a:t>En este módulo solo puede acceder el coordinador de Pasantías de Licom (administrador).  </a:t>
            </a:r>
            <a:endParaRPr lang="es-VE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96638" y="1911545"/>
            <a:ext cx="7423026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Está es la pantalla del usuario administrador. 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50769" y="3171826"/>
            <a:ext cx="2682179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VE" sz="10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000" dirty="0">
                <a:latin typeface="Arial" panose="020B0604020202020204" pitchFamily="34" charset="0"/>
              </a:rPr>
              <a:t> </a:t>
            </a:r>
            <a:r>
              <a:rPr lang="es-VE" sz="1000" dirty="0">
                <a:latin typeface="Arial" panose="020B0604020202020204" pitchFamily="34" charset="0"/>
              </a:rPr>
              <a:t>En este menú se muestran las opciones de consulta</a:t>
            </a:r>
          </a:p>
          <a:p>
            <a:pPr algn="just">
              <a:lnSpc>
                <a:spcPct val="95000"/>
              </a:lnSpc>
            </a:pPr>
            <a:r>
              <a:rPr lang="es-VE" sz="1000" dirty="0">
                <a:solidFill>
                  <a:srgbClr val="000000"/>
                </a:solidFill>
                <a:latin typeface="Arial" panose="020B0604020202020204" pitchFamily="34" charset="0"/>
              </a:rPr>
              <a:t>- Pasantías: Cuando se registran las pasantías, aparecerá una lista con los usuarios que hayan registrado. Aquí se valida la pasantía.</a:t>
            </a:r>
          </a:p>
          <a:p>
            <a:pPr algn="just">
              <a:lnSpc>
                <a:spcPct val="95000"/>
              </a:lnSpc>
            </a:pPr>
            <a:r>
              <a:rPr lang="es-VE" sz="1000" dirty="0">
                <a:solidFill>
                  <a:srgbClr val="000000"/>
                </a:solidFill>
                <a:latin typeface="Arial" panose="020B0604020202020204" pitchFamily="34" charset="0"/>
              </a:rPr>
              <a:t>- Estado pasantías: Muestra en una tabla el estado actual de la pasantía de un alumno.</a:t>
            </a:r>
          </a:p>
          <a:p>
            <a:pPr algn="just">
              <a:lnSpc>
                <a:spcPct val="95000"/>
              </a:lnSpc>
            </a:pPr>
            <a:endParaRPr lang="es-VE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VE" sz="10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s-VE" sz="1000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s-VE" sz="1000" dirty="0">
                <a:latin typeface="Arial" panose="020B0604020202020204" pitchFamily="34" charset="0"/>
              </a:rPr>
              <a:t>En este menú se muestran las opciones para la administración de los periodos</a:t>
            </a:r>
            <a:endParaRPr lang="es-VE" sz="1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VE" sz="1000" dirty="0">
                <a:latin typeface="Arial" panose="020B0604020202020204" pitchFamily="34" charset="0"/>
              </a:rPr>
              <a:t>- Agregar periodo: Agrega un periodo para poder registrar pasantías.</a:t>
            </a:r>
          </a:p>
          <a:p>
            <a:pPr algn="just">
              <a:lnSpc>
                <a:spcPct val="95000"/>
              </a:lnSpc>
            </a:pPr>
            <a:r>
              <a:rPr lang="es-VE" sz="1000" dirty="0">
                <a:solidFill>
                  <a:srgbClr val="000000"/>
                </a:solidFill>
                <a:latin typeface="Arial" panose="020B0604020202020204" pitchFamily="34" charset="0"/>
              </a:rPr>
              <a:t>- Administrar periodos: Una vez agregado uno o más periodos, puede elegir cual de ellos habilitar.</a:t>
            </a:r>
          </a:p>
          <a:p>
            <a:pPr algn="just">
              <a:lnSpc>
                <a:spcPct val="95000"/>
              </a:lnSpc>
            </a:pPr>
            <a:endParaRPr lang="es-VE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VE" sz="1000" b="1" dirty="0">
                <a:solidFill>
                  <a:srgbClr val="C00000"/>
                </a:solidFill>
                <a:latin typeface="Arial" panose="020B0604020202020204" pitchFamily="34" charset="0"/>
              </a:rPr>
              <a:t>3. </a:t>
            </a:r>
            <a:r>
              <a:rPr lang="es-VE" sz="1000" dirty="0">
                <a:latin typeface="Arial" panose="020B0604020202020204" pitchFamily="34" charset="0"/>
              </a:rPr>
              <a:t>en este menú están las opciones referentes a los reportes:</a:t>
            </a:r>
          </a:p>
          <a:p>
            <a:pPr algn="just">
              <a:lnSpc>
                <a:spcPct val="95000"/>
              </a:lnSpc>
            </a:pPr>
            <a:endParaRPr lang="es-VE" sz="1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VE" sz="1000" dirty="0">
                <a:solidFill>
                  <a:srgbClr val="000000"/>
                </a:solidFill>
                <a:latin typeface="Arial" panose="020B0604020202020204" pitchFamily="34" charset="0"/>
              </a:rPr>
              <a:t>- Generar carta de lapsos: Genera un PDF con las fechas para la carta de lapsos.</a:t>
            </a:r>
          </a:p>
          <a:p>
            <a:pPr algn="just">
              <a:lnSpc>
                <a:spcPct val="95000"/>
              </a:lnSpc>
            </a:pPr>
            <a:endParaRPr lang="es-VE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VE" sz="1000" dirty="0">
                <a:solidFill>
                  <a:srgbClr val="000000"/>
                </a:solidFill>
                <a:latin typeface="Arial" panose="020B0604020202020204" pitchFamily="34" charset="0"/>
              </a:rPr>
              <a:t>- Reportes: Muestra una lista para descargar reportes de salida.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/>
          <a:srcRect l="18490"/>
          <a:stretch/>
        </p:blipFill>
        <p:spPr bwMode="auto">
          <a:xfrm>
            <a:off x="1202026" y="2371110"/>
            <a:ext cx="4559384" cy="398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25" name="Picture 2" descr="cabecer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627" y="3752010"/>
            <a:ext cx="1584905" cy="2798662"/>
          </a:xfrm>
          <a:prstGeom prst="rect">
            <a:avLst/>
          </a:prstGeom>
        </p:spPr>
      </p:pic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935940" y="5612811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" name="Elipse 17"/>
          <p:cNvSpPr/>
          <p:nvPr/>
        </p:nvSpPr>
        <p:spPr>
          <a:xfrm>
            <a:off x="1871644" y="5486415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04" y="2475180"/>
            <a:ext cx="1051878" cy="3857245"/>
          </a:xfrm>
          <a:prstGeom prst="rect">
            <a:avLst/>
          </a:prstGeom>
        </p:spPr>
      </p:pic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729486" y="3819533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Elipse 30"/>
          <p:cNvSpPr/>
          <p:nvPr/>
        </p:nvSpPr>
        <p:spPr>
          <a:xfrm>
            <a:off x="665192" y="3693137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1475" y="3752011"/>
            <a:ext cx="1569995" cy="2725275"/>
          </a:xfrm>
          <a:prstGeom prst="rect">
            <a:avLst/>
          </a:prstGeom>
        </p:spPr>
      </p:pic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4420022" y="5614503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" name="Elipse 17"/>
          <p:cNvSpPr/>
          <p:nvPr/>
        </p:nvSpPr>
        <p:spPr>
          <a:xfrm>
            <a:off x="4343124" y="5488107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22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545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9987" t="22705" r="6185" b="45801"/>
          <a:stretch>
            <a:fillRect/>
          </a:stretch>
        </p:blipFill>
        <p:spPr bwMode="auto">
          <a:xfrm>
            <a:off x="135701" y="2651314"/>
            <a:ext cx="5657890" cy="21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7" y="2521702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ESTADO PASANTÍAS.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37485" y="3263517"/>
            <a:ext cx="2682179" cy="1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Muestra el periodo que este activo. 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61115" y="1912683"/>
            <a:ext cx="70048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Mostrar cada uno de los hitos, con sus fechas correspondientes.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037485" y="3753036"/>
            <a:ext cx="2682179" cy="6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Se implementa esta barra de búsqueda, para que sea más fácil cuando hayan muchos usuarios con pasantías registradas.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408419" y="2542882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Elipse 23"/>
          <p:cNvSpPr/>
          <p:nvPr/>
        </p:nvSpPr>
        <p:spPr>
          <a:xfrm>
            <a:off x="3340663" y="2457197"/>
            <a:ext cx="388397" cy="296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988223" y="2898514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358299" y="3123130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037483" y="4515459"/>
            <a:ext cx="2682179" cy="192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Por cada página se muestran 10 usuarios. Al llegar al límite, el administrador puede cambiar de página para mostrar los siguientes.</a:t>
            </a:r>
          </a:p>
          <a:p>
            <a:pPr algn="just">
              <a:lnSpc>
                <a:spcPct val="95000"/>
              </a:lnSpc>
            </a:pPr>
            <a:endParaRPr lang="es-VE" sz="1100" dirty="0"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ES" sz="1100" b="1" dirty="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s-ES" sz="1100" dirty="0">
                <a:solidFill>
                  <a:srgbClr val="FF0000"/>
                </a:solidFill>
                <a:latin typeface="Arial" charset="0"/>
              </a:rPr>
              <a:t>.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 Si el administrador busca a los pasantes por cedula, y existen mas de 10 pasantes en los resultados, el administrador dispondrá de la opción de pagina siguiente o anterior para moverse entre los resultados</a:t>
            </a:r>
            <a:r>
              <a:rPr lang="es-ES" sz="1100" b="1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just">
              <a:lnSpc>
                <a:spcPct val="95000"/>
              </a:lnSpc>
            </a:pP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19" name="Elipse 23"/>
          <p:cNvSpPr/>
          <p:nvPr/>
        </p:nvSpPr>
        <p:spPr>
          <a:xfrm>
            <a:off x="294005" y="2996734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20" name="Elipse 23"/>
          <p:cNvSpPr/>
          <p:nvPr/>
        </p:nvSpPr>
        <p:spPr>
          <a:xfrm>
            <a:off x="3923929" y="2836414"/>
            <a:ext cx="388397" cy="321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171" y="5100650"/>
            <a:ext cx="5349240" cy="153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31" name="Picture 2" descr="cabecer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32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12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7" y="2521702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PASANTÍAS.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43480" y="3234581"/>
            <a:ext cx="2682179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Si ningún usuario ha registrado su pasantía, se muestra este mensaje. 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6037485" y="3400025"/>
            <a:ext cx="2682179" cy="1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61115" y="1912683"/>
            <a:ext cx="70048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Ver lista de pasantías disponibles para validarlas o no.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b="38784"/>
          <a:stretch/>
        </p:blipFill>
        <p:spPr>
          <a:xfrm>
            <a:off x="167812" y="2481072"/>
            <a:ext cx="5692921" cy="1142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894604" y="3287407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Elipse 17"/>
          <p:cNvSpPr/>
          <p:nvPr/>
        </p:nvSpPr>
        <p:spPr>
          <a:xfrm>
            <a:off x="2822206" y="3147056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5"/>
          <a:srcRect l="4286" r="4318"/>
          <a:stretch/>
        </p:blipFill>
        <p:spPr>
          <a:xfrm>
            <a:off x="1526063" y="4237716"/>
            <a:ext cx="2981131" cy="2253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519888" y="4759528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995198" y="5769010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050992" y="3919952"/>
            <a:ext cx="2682179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De lo contrario, se mostrará una lista disponible con las pasantías registradas. 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037485" y="4614026"/>
            <a:ext cx="2682179" cy="4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Se pueden buscar por número de cédula, en caso de que haya gran cantidad de pasantías disponibles.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6037485" y="5418710"/>
            <a:ext cx="2682179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Se selecciona al alumno registrado dándole clic a su número de cédula. 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598460" y="4378066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" name="Elipse 32"/>
          <p:cNvSpPr/>
          <p:nvPr/>
        </p:nvSpPr>
        <p:spPr>
          <a:xfrm>
            <a:off x="1526062" y="4237716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34" name="Picture 2" descr="cabecer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35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191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92" y="2531057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PASANTÍAS (Continuación).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37485" y="3263516"/>
            <a:ext cx="2682179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Se muestra toda la información del estudiante que registró su pasantía. 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61115" y="1912683"/>
            <a:ext cx="70048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Mostrar cada uno de las pasantías registradas disponibles para validarlas o no.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037485" y="4046490"/>
            <a:ext cx="2682179" cy="4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El administrador puede Validar la pasantía o Eliminarla, dando clic a una de estas opciones.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845" y="3623421"/>
            <a:ext cx="2243170" cy="141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4634013" y="4606266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4" name="Elipse 33"/>
          <p:cNvSpPr/>
          <p:nvPr/>
        </p:nvSpPr>
        <p:spPr>
          <a:xfrm>
            <a:off x="4561614" y="4465915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6050992" y="4914049"/>
            <a:ext cx="2682179" cy="6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Una vez validada, aparece un mensaje de confirmación. Al hacer clic en </a:t>
            </a:r>
            <a:r>
              <a:rPr lang="es-VE" sz="1100" b="1" dirty="0">
                <a:latin typeface="Arial" panose="020B0604020202020204" pitchFamily="34" charset="0"/>
              </a:rPr>
              <a:t>aquí</a:t>
            </a:r>
            <a:r>
              <a:rPr lang="es-VE" sz="1100" dirty="0">
                <a:latin typeface="Arial" panose="020B0604020202020204" pitchFamily="34" charset="0"/>
              </a:rPr>
              <a:t>, se redirecciona a la pantalla principal Pasantías. 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78763" y="5743591"/>
            <a:ext cx="907301" cy="12961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674049" y="5925839"/>
            <a:ext cx="907301" cy="12961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>
              <a:noFill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015" y="2400293"/>
            <a:ext cx="3540443" cy="421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91161" y="2561414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016448" y="6333168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5" name="Elipse 24"/>
          <p:cNvSpPr/>
          <p:nvPr/>
        </p:nvSpPr>
        <p:spPr>
          <a:xfrm>
            <a:off x="618762" y="2421063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944050" y="6192817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26" name="Picture 2" descr="cabecer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28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624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7" y="2521702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AGREGAR PERÍODO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96638" y="1911545"/>
            <a:ext cx="7423026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Agregar un periodo para poder registrar pasantías en ese u otro periodo activo. 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50992" y="3823204"/>
            <a:ext cx="2682179" cy="4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El periodo académico tiene que estar entre 2000 y 2999, una fecha válida. Por ejemplo: </a:t>
            </a:r>
            <a:r>
              <a:rPr lang="es-VE" sz="1100" b="1" dirty="0">
                <a:latin typeface="Arial" panose="020B0604020202020204" pitchFamily="34" charset="0"/>
              </a:rPr>
              <a:t>2014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6984"/>
          <a:stretch/>
        </p:blipFill>
        <p:spPr>
          <a:xfrm>
            <a:off x="167813" y="2510231"/>
            <a:ext cx="3479302" cy="2061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516380" y="3002174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r="18051"/>
          <a:stretch/>
        </p:blipFill>
        <p:spPr>
          <a:xfrm>
            <a:off x="2433364" y="4720110"/>
            <a:ext cx="3347760" cy="1956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525314" y="5448760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" name="Elipse 22"/>
          <p:cNvSpPr/>
          <p:nvPr/>
        </p:nvSpPr>
        <p:spPr>
          <a:xfrm>
            <a:off x="3452915" y="5308409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6037485" y="4571911"/>
            <a:ext cx="2682179" cy="4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Una vez introducida una fecha válida, se procede a elegir el tipo de período. Por ejemplo: </a:t>
            </a:r>
            <a:r>
              <a:rPr lang="es-VE" sz="1100" b="1" dirty="0">
                <a:latin typeface="Arial" panose="020B0604020202020204" pitchFamily="34" charset="0"/>
              </a:rPr>
              <a:t>Segundo 2014,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22" name="Picture 2" descr="cabecer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18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346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7" y="2521702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ADMINISTRAR PERÍODOS.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72232" y="3557914"/>
            <a:ext cx="2682179" cy="95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VE" sz="13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300" dirty="0">
                <a:latin typeface="Arial" panose="020B0604020202020204" pitchFamily="34" charset="0"/>
              </a:rPr>
              <a:t> </a:t>
            </a:r>
            <a:r>
              <a:rPr lang="es-VE" sz="1300" dirty="0">
                <a:latin typeface="Arial" panose="020B0604020202020204" pitchFamily="34" charset="0"/>
              </a:rPr>
              <a:t>El administrador podrá habilitar un periodo seleccionado con la opción Activar o borrarlo, con la opción Eliminar. Sólo se puede habilitar un periodo. </a:t>
            </a:r>
            <a:endParaRPr lang="es-VE" sz="1300" b="1" dirty="0">
              <a:latin typeface="Arial" panose="020B0604020202020204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6037485" y="3400025"/>
            <a:ext cx="2682179" cy="1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endParaRPr lang="es-VE" sz="1100" b="1" dirty="0"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3" y="3061027"/>
            <a:ext cx="5675879" cy="2286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2829797" y="4930302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" name="Elipse 27"/>
          <p:cNvSpPr/>
          <p:nvPr/>
        </p:nvSpPr>
        <p:spPr>
          <a:xfrm>
            <a:off x="2757398" y="4789951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61115" y="1912683"/>
            <a:ext cx="70048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Elegir y habilitar un período ya agregado para aceptar registros de pasantías.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18" name="Picture 2" descr="cabecer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16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7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7" y="2521702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GENERAR CARTA DE LAPSOS.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37485" y="3263515"/>
            <a:ext cx="2682179" cy="4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Nuevamente, con ayuda del calendario, se proceden a elegir las fechas para la salida del documento. 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61115" y="1912683"/>
            <a:ext cx="70048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Generar la carta de lapsos en formato PDF. 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037485" y="4217118"/>
            <a:ext cx="2682179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Una vez elegidas las fechas, se procede a descargar la carta. 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037485" y="5008737"/>
            <a:ext cx="2682179" cy="4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Éste es el PDF que se generará, el usuario podrá descargarlo a su computadora.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3" y="2851775"/>
            <a:ext cx="2743200" cy="2487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5564" y="3833828"/>
            <a:ext cx="331570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Elipse 24"/>
          <p:cNvSpPr/>
          <p:nvPr/>
        </p:nvSpPr>
        <p:spPr>
          <a:xfrm>
            <a:off x="100305" y="3623425"/>
            <a:ext cx="509238" cy="5669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117899" y="4989400"/>
            <a:ext cx="331570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9260" t="5520" r="11482" b="11963"/>
          <a:stretch/>
        </p:blipFill>
        <p:spPr>
          <a:xfrm>
            <a:off x="2920659" y="2432091"/>
            <a:ext cx="2991511" cy="4149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5485257" y="2642496"/>
            <a:ext cx="331570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Elipse 32"/>
          <p:cNvSpPr/>
          <p:nvPr/>
        </p:nvSpPr>
        <p:spPr>
          <a:xfrm>
            <a:off x="5389995" y="2432089"/>
            <a:ext cx="509238" cy="5669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24" name="Picture 2" descr="cabecer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26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791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92" y="2531057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REPORTES. 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37485" y="3496017"/>
            <a:ext cx="2682179" cy="80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Se puede elegir cada uno de los reportes mostrados en la lista. Se descargará al computador en formato PDF. Todos estos reportes se filtran por el período que esté activo. 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037485" y="4579558"/>
            <a:ext cx="2682179" cy="96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Este es un reporte ya descargado, Reporte general, en el cual se muestra un ejemplo con 7 inscritos, 4 reprobados y 3 reprobados. Se genera una tabla y a su vez una gráfica con aprobados y reprobados. 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261115" y="1912683"/>
            <a:ext cx="70048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Generar en un PDF con los estados de pasantía de los pasantes.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3479" r="11603" b="24484"/>
          <a:stretch/>
        </p:blipFill>
        <p:spPr>
          <a:xfrm>
            <a:off x="586113" y="3882650"/>
            <a:ext cx="1879409" cy="1083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97718" y="4014743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Elipse 25"/>
          <p:cNvSpPr/>
          <p:nvPr/>
        </p:nvSpPr>
        <p:spPr>
          <a:xfrm>
            <a:off x="125320" y="3874392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t="2081" r="6309"/>
          <a:stretch/>
        </p:blipFill>
        <p:spPr>
          <a:xfrm>
            <a:off x="2733855" y="2456893"/>
            <a:ext cx="3036272" cy="4245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3089027" y="4250574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" name="Elipse 29"/>
          <p:cNvSpPr/>
          <p:nvPr/>
        </p:nvSpPr>
        <p:spPr>
          <a:xfrm>
            <a:off x="3016627" y="4110225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20" name="Picture 2" descr="cabecer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2" name="Rectángulo 1"/>
          <p:cNvSpPr/>
          <p:nvPr/>
        </p:nvSpPr>
        <p:spPr>
          <a:xfrm>
            <a:off x="4377580" y="3334255"/>
            <a:ext cx="633635" cy="180050"/>
          </a:xfrm>
          <a:prstGeom prst="rect">
            <a:avLst/>
          </a:prstGeom>
        </p:spPr>
        <p:txBody>
          <a:bodyPr wrap="none" lIns="82295" tIns="41148" rIns="82295" bIns="41148">
            <a:spAutoFit/>
          </a:bodyPr>
          <a:lstStyle/>
          <a:p>
            <a:r>
              <a:rPr lang="es-ES" sz="600" b="1" dirty="0">
                <a:latin typeface="Arial" panose="020B0604020202020204" pitchFamily="34" charset="0"/>
              </a:rPr>
              <a:t>único - 2014</a:t>
            </a:r>
            <a:endParaRPr lang="es-ES" sz="600" dirty="0"/>
          </a:p>
        </p:txBody>
      </p:sp>
      <p:sp>
        <p:nvSpPr>
          <p:cNvPr id="21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695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92" y="2531057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REPORTES (Continuación). 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37485" y="3496016"/>
            <a:ext cx="2682179" cy="96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3.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Este es otro reporte ya descargado que muestra las estadísticas de cuantas personas han superado los hitos y en donde quedaron. En este ejemplo, 1 persona solo ha registrado su pasantía y 2 de ellas fueron aceptadas. 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261115" y="1912683"/>
            <a:ext cx="70048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Generar en un PDF con los estados de pasantía de los pasantes. 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13" name="Picture 2" descr="cabecer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/>
          <a:srcRect b="10393"/>
          <a:stretch/>
        </p:blipFill>
        <p:spPr>
          <a:xfrm>
            <a:off x="1072411" y="2371441"/>
            <a:ext cx="4212468" cy="43652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390666" y="4476652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7" name="Elipse 16"/>
          <p:cNvSpPr/>
          <p:nvPr/>
        </p:nvSpPr>
        <p:spPr>
          <a:xfrm>
            <a:off x="1318266" y="4336301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18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44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4" y="2132856"/>
            <a:ext cx="8611077" cy="5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5" tIns="41148" rIns="82295" bIns="4114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1600" dirty="0">
                <a:cs typeface="Arial" panose="020B0604020202020204" pitchFamily="34" charset="0"/>
              </a:rPr>
              <a:t>La siguiente guía es una ayuda explicativa que se le ofrece a los usuarios del Sistema de Pasantías, en la cual se explicará paso a paso de la utilización del sistema desarrollado.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76680" y="3239731"/>
            <a:ext cx="8582502" cy="5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5" tIns="41148" rIns="82295" bIns="4114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VE" sz="1600" dirty="0">
                <a:latin typeface="Tahoma" panose="020B0604030504040204" pitchFamily="34" charset="0"/>
                <a:cs typeface="Tahoma" panose="020B0604030504040204" pitchFamily="34" charset="0"/>
              </a:rPr>
              <a:t>En esta guía se explicarán cada uno de los módulos a través de imágenes y comentarios, y así mismo, el funcionamiento de cada proceso que se realiza en el sistema desarrollado.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12" name="Picture 2" descr="cabecer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19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92" y="2531057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REPORTES (Continuación). 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37485" y="3496016"/>
            <a:ext cx="2682179" cy="80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4.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Uno de los reportes más importantes, también descargado en PDF, el reporte Pasantes, donde se muestran las fechas exactas de cuando se realizó cada uno de los hitos.</a:t>
            </a:r>
            <a:endParaRPr lang="es-VE" sz="1100" b="1" dirty="0">
              <a:latin typeface="Arial" panose="020B0604020202020204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261115" y="1912683"/>
            <a:ext cx="70048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Generar en un PDF con los estados de pasantía de los pasantes. 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13" name="Picture 2" descr="cabecer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7"/>
          <a:srcRect l="2258" t="3022" r="1208" b="35162"/>
          <a:stretch/>
        </p:blipFill>
        <p:spPr>
          <a:xfrm>
            <a:off x="114283" y="2740562"/>
            <a:ext cx="5746451" cy="3378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449978" y="3424030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" name="Elipse 17"/>
          <p:cNvSpPr/>
          <p:nvPr/>
        </p:nvSpPr>
        <p:spPr>
          <a:xfrm>
            <a:off x="4377578" y="3283680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19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344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177" y="1247300"/>
            <a:ext cx="8565357" cy="1105853"/>
          </a:xfrm>
          <a:prstGeom prst="rect">
            <a:avLst/>
          </a:prstGeom>
          <a:noFill/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2" y="1493049"/>
            <a:ext cx="8006742" cy="84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s-ES" sz="1400" b="1" dirty="0">
                <a:solidFill>
                  <a:srgbClr val="000000"/>
                </a:solidFill>
                <a:latin typeface="Arial" charset="0"/>
              </a:rPr>
              <a:t>Módulo o Pantalla: </a:t>
            </a:r>
            <a:r>
              <a:rPr lang="es-ES" sz="1400" dirty="0">
                <a:solidFill>
                  <a:srgbClr val="000000"/>
                </a:solidFill>
                <a:latin typeface="Arial" charset="0"/>
              </a:rPr>
              <a:t>PÁGINA DE ADMINISTRADOR (DPE)</a:t>
            </a:r>
          </a:p>
          <a:p>
            <a:pPr>
              <a:lnSpc>
                <a:spcPct val="95000"/>
              </a:lnSpc>
            </a:pPr>
            <a:endParaRPr lang="es-ES" sz="1400" b="1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r>
              <a:rPr lang="es-ES" sz="1400" b="1" dirty="0">
                <a:solidFill>
                  <a:srgbClr val="000000"/>
                </a:solidFill>
                <a:latin typeface="Arial" charset="0"/>
              </a:rPr>
              <a:t>Objetivo: </a:t>
            </a:r>
            <a:r>
              <a:rPr lang="es-ES" sz="1400" dirty="0">
                <a:solidFill>
                  <a:srgbClr val="000000"/>
                </a:solidFill>
                <a:latin typeface="Arial" charset="0"/>
              </a:rPr>
              <a:t>Pantalla del usuario DPE (División de Programas Especiales) </a:t>
            </a:r>
          </a:p>
          <a:p>
            <a:pPr>
              <a:lnSpc>
                <a:spcPct val="95000"/>
              </a:lnSpc>
            </a:pPr>
            <a:endParaRPr lang="es-E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2" y="2447450"/>
            <a:ext cx="5563554" cy="4191953"/>
          </a:xfrm>
          <a:prstGeom prst="rect">
            <a:avLst/>
          </a:prstGeom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3600" y="2494598"/>
            <a:ext cx="2858929" cy="4154805"/>
          </a:xfrm>
          <a:prstGeom prst="rect">
            <a:avLst/>
          </a:prstGeom>
          <a:noFill/>
        </p:spPr>
      </p:pic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6000761" y="2564607"/>
            <a:ext cx="2571768" cy="107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es-VE" sz="1400" dirty="0">
                <a:latin typeface="Arial" panose="020B0604020202020204" pitchFamily="34" charset="0"/>
              </a:rPr>
              <a:t>En este módulo solo puede acceder el/la administrador la División de Programas Especiales  </a:t>
            </a:r>
            <a:endParaRPr lang="es-VE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s-ES" sz="1600" b="1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064422" y="3493297"/>
            <a:ext cx="228742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 err="1">
                <a:solidFill>
                  <a:srgbClr val="000000"/>
                </a:solidFill>
                <a:latin typeface="Arial" charset="0"/>
              </a:rPr>
              <a:t>Imagen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de la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pantalla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000764" y="3603259"/>
            <a:ext cx="2714644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VE" sz="12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s-VE" sz="1200" dirty="0">
                <a:latin typeface="Arial" panose="020B0604020202020204" pitchFamily="34" charset="0"/>
              </a:rPr>
              <a:t>En este menú se muestra lo que puede hacer el administrador:</a:t>
            </a:r>
          </a:p>
          <a:p>
            <a:pPr algn="just">
              <a:lnSpc>
                <a:spcPct val="95000"/>
              </a:lnSpc>
            </a:pPr>
            <a:endParaRPr lang="es-VE" sz="1200" dirty="0"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VE" sz="1200" dirty="0">
                <a:latin typeface="Arial" panose="020B0604020202020204" pitchFamily="34" charset="0"/>
              </a:rPr>
              <a:t>- Estado pasantías: muestra una tabla indexada con la información de los pasantes según el periodo activo, desde aquí se pueden establecer los hitos de cada pasante</a:t>
            </a:r>
            <a:endParaRPr lang="es-VE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endParaRPr lang="es-VE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VE" sz="1200" dirty="0">
                <a:solidFill>
                  <a:srgbClr val="000000"/>
                </a:solidFill>
                <a:latin typeface="Arial" panose="020B0604020202020204" pitchFamily="34" charset="0"/>
              </a:rPr>
              <a:t>- Pasantías: Cuando se registran las pasantías, aparecerá una lista con los usuarios que hayan registrado. Aquí se asigna el número para la carta de postulación 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2" y="2428870"/>
            <a:ext cx="557216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18" name="Picture 2" descr="cabecer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04" y="2494599"/>
            <a:ext cx="1296143" cy="4045147"/>
          </a:xfrm>
          <a:prstGeom prst="rect">
            <a:avLst/>
          </a:prstGeom>
        </p:spPr>
      </p:pic>
      <p:sp>
        <p:nvSpPr>
          <p:cNvPr id="20" name="16 Conector"/>
          <p:cNvSpPr/>
          <p:nvPr/>
        </p:nvSpPr>
        <p:spPr>
          <a:xfrm>
            <a:off x="746367" y="4206688"/>
            <a:ext cx="303445" cy="384377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/>
            <a:endParaRPr lang="es-E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13 CuadroTexto"/>
          <p:cNvSpPr txBox="1"/>
          <p:nvPr/>
        </p:nvSpPr>
        <p:spPr>
          <a:xfrm>
            <a:off x="764058" y="4278122"/>
            <a:ext cx="214314" cy="27699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21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177" y="1247300"/>
            <a:ext cx="8565357" cy="1105853"/>
          </a:xfrm>
          <a:prstGeom prst="rect">
            <a:avLst/>
          </a:prstGeom>
          <a:noFill/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2" y="1493048"/>
            <a:ext cx="800674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s-ES" sz="1400" b="1" dirty="0">
                <a:solidFill>
                  <a:srgbClr val="000000"/>
                </a:solidFill>
                <a:latin typeface="Arial" charset="0"/>
              </a:rPr>
              <a:t>Módulo o Pantalla: </a:t>
            </a:r>
            <a:r>
              <a:rPr lang="es-ES" sz="1400" dirty="0">
                <a:solidFill>
                  <a:srgbClr val="000000"/>
                </a:solidFill>
                <a:latin typeface="Arial" charset="0"/>
              </a:rPr>
              <a:t>ESTADOS PASANTÍA (DPE)</a:t>
            </a:r>
          </a:p>
          <a:p>
            <a:pPr>
              <a:lnSpc>
                <a:spcPct val="95000"/>
              </a:lnSpc>
            </a:pPr>
            <a:endParaRPr lang="es-ES" sz="1400" b="1" dirty="0">
              <a:solidFill>
                <a:srgbClr val="000000"/>
              </a:solidFill>
              <a:latin typeface="Arial" charset="0"/>
            </a:endParaRPr>
          </a:p>
          <a:p>
            <a:pPr algn="just">
              <a:lnSpc>
                <a:spcPct val="95000"/>
              </a:lnSpc>
            </a:pPr>
            <a:r>
              <a:rPr lang="es-ES" sz="1400" b="1" dirty="0">
                <a:solidFill>
                  <a:srgbClr val="000000"/>
                </a:solidFill>
                <a:latin typeface="Arial" charset="0"/>
              </a:rPr>
              <a:t>Objetivo: </a:t>
            </a:r>
            <a:r>
              <a:rPr lang="es-ES" sz="1400" dirty="0">
                <a:solidFill>
                  <a:srgbClr val="000000"/>
                </a:solidFill>
                <a:latin typeface="Arial" charset="0"/>
              </a:rPr>
              <a:t>Mostrar los estados de los pasantes del periodo activo, y las operaciones que puede realizar el administrador DPE. </a:t>
            </a:r>
          </a:p>
          <a:p>
            <a:pPr>
              <a:lnSpc>
                <a:spcPct val="95000"/>
              </a:lnSpc>
            </a:pPr>
            <a:endParaRPr lang="es-E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2" y="2447450"/>
            <a:ext cx="5563554" cy="4191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3600" y="2494598"/>
            <a:ext cx="2858929" cy="4154805"/>
          </a:xfrm>
          <a:prstGeom prst="rect">
            <a:avLst/>
          </a:prstGeom>
          <a:noFill/>
        </p:spPr>
      </p:pic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997760" y="2564610"/>
            <a:ext cx="2574770" cy="402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95000"/>
              </a:lnSpc>
            </a:pPr>
            <a:r>
              <a:rPr lang="es-ES" sz="1100" b="1" dirty="0">
                <a:solidFill>
                  <a:srgbClr val="FF0000"/>
                </a:solidFill>
                <a:latin typeface="Arial" charset="0"/>
              </a:rPr>
              <a:t>1. 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El administrador DPE podrá buscar por cedula los usuarios que muestre la tabla.</a:t>
            </a:r>
          </a:p>
          <a:p>
            <a:pPr algn="just">
              <a:lnSpc>
                <a:spcPct val="95000"/>
              </a:lnSpc>
            </a:pPr>
            <a:endParaRPr lang="es-ES" sz="1100" dirty="0">
              <a:solidFill>
                <a:srgbClr val="000000"/>
              </a:solidFill>
              <a:latin typeface="Arial" charset="0"/>
            </a:endParaRPr>
          </a:p>
          <a:p>
            <a:pPr algn="just">
              <a:lnSpc>
                <a:spcPct val="95000"/>
              </a:lnSpc>
            </a:pPr>
            <a:r>
              <a:rPr lang="es-ES" sz="1100" b="1" dirty="0">
                <a:solidFill>
                  <a:srgbClr val="FF0000"/>
                </a:solidFill>
                <a:latin typeface="Arial" charset="0"/>
              </a:rPr>
              <a:t>2. 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Los resultados están divididos en paginas de 10 resultados por cada pagina, el administrador puede elegir que pagina ver.</a:t>
            </a:r>
          </a:p>
          <a:p>
            <a:pPr algn="just">
              <a:lnSpc>
                <a:spcPct val="95000"/>
              </a:lnSpc>
            </a:pPr>
            <a:endParaRPr lang="es-ES" sz="1100" dirty="0">
              <a:solidFill>
                <a:srgbClr val="000000"/>
              </a:solidFill>
              <a:latin typeface="Arial" charset="0"/>
            </a:endParaRPr>
          </a:p>
          <a:p>
            <a:pPr algn="just">
              <a:lnSpc>
                <a:spcPct val="95000"/>
              </a:lnSpc>
            </a:pPr>
            <a:r>
              <a:rPr lang="es-ES" sz="1100" b="1" dirty="0">
                <a:solidFill>
                  <a:srgbClr val="FF0000"/>
                </a:solidFill>
                <a:latin typeface="Arial" charset="0"/>
              </a:rPr>
              <a:t>3. 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El botón aceptar enviara la opción usada por el administrador sea esta la búsqueda por cedula o la elección de una pagina.</a:t>
            </a:r>
          </a:p>
          <a:p>
            <a:pPr algn="just">
              <a:lnSpc>
                <a:spcPct val="95000"/>
              </a:lnSpc>
            </a:pPr>
            <a:endParaRPr lang="es-ES" sz="1100" dirty="0">
              <a:solidFill>
                <a:srgbClr val="000000"/>
              </a:solidFill>
              <a:latin typeface="Arial" charset="0"/>
            </a:endParaRPr>
          </a:p>
          <a:p>
            <a:pPr algn="just">
              <a:lnSpc>
                <a:spcPct val="95000"/>
              </a:lnSpc>
            </a:pPr>
            <a:r>
              <a:rPr lang="es-ES" sz="1100" b="1" dirty="0">
                <a:solidFill>
                  <a:srgbClr val="FF0000"/>
                </a:solidFill>
                <a:latin typeface="Arial" charset="0"/>
              </a:rPr>
              <a:t>4. 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Una vez llenos todos los campos hasta la columna “validada”, el administrador puede marcar el siguiente hito del pasante.</a:t>
            </a:r>
          </a:p>
          <a:p>
            <a:pPr algn="just">
              <a:lnSpc>
                <a:spcPct val="95000"/>
              </a:lnSpc>
            </a:pPr>
            <a:endParaRPr lang="es-ES" sz="1100" dirty="0">
              <a:solidFill>
                <a:srgbClr val="000000"/>
              </a:solidFill>
              <a:latin typeface="Arial" charset="0"/>
            </a:endParaRPr>
          </a:p>
          <a:p>
            <a:pPr algn="just">
              <a:lnSpc>
                <a:spcPct val="95000"/>
              </a:lnSpc>
            </a:pPr>
            <a:r>
              <a:rPr lang="es-ES" sz="1100" b="1" dirty="0">
                <a:solidFill>
                  <a:srgbClr val="FF0000"/>
                </a:solidFill>
                <a:latin typeface="Arial" charset="0"/>
              </a:rPr>
              <a:t>5. 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Si el administrador busca a los pasantes por cedula, y existen mas de 10 pasantes en los resultados, el administrador dispondrá de la opción de pagina siguiente o anterior para moverse entre los resultados</a:t>
            </a:r>
            <a:r>
              <a:rPr lang="es-ES" sz="1100" b="1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064422" y="3493297"/>
            <a:ext cx="2287428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pantalla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 r="2632" b="4542"/>
          <a:stretch>
            <a:fillRect/>
          </a:stretch>
        </p:blipFill>
        <p:spPr bwMode="auto">
          <a:xfrm>
            <a:off x="357160" y="2500310"/>
            <a:ext cx="542928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onector"/>
          <p:cNvSpPr/>
          <p:nvPr/>
        </p:nvSpPr>
        <p:spPr>
          <a:xfrm>
            <a:off x="4100510" y="2722196"/>
            <a:ext cx="214314" cy="285752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/>
            <a:endParaRPr lang="es-ES" sz="12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093078" y="2723049"/>
            <a:ext cx="214314" cy="27699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14 Conector"/>
          <p:cNvSpPr/>
          <p:nvPr/>
        </p:nvSpPr>
        <p:spPr>
          <a:xfrm>
            <a:off x="2928929" y="3071812"/>
            <a:ext cx="214314" cy="21431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/>
            <a:endParaRPr lang="es-ES" sz="12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928930" y="3071813"/>
            <a:ext cx="152506" cy="27699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16 Conector"/>
          <p:cNvSpPr/>
          <p:nvPr/>
        </p:nvSpPr>
        <p:spPr>
          <a:xfrm>
            <a:off x="3886197" y="3039652"/>
            <a:ext cx="285753" cy="285752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/>
            <a:endParaRPr lang="es-ES" sz="12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86196" y="3039656"/>
            <a:ext cx="214314" cy="27699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18 Conector"/>
          <p:cNvSpPr/>
          <p:nvPr/>
        </p:nvSpPr>
        <p:spPr>
          <a:xfrm>
            <a:off x="4143375" y="4214822"/>
            <a:ext cx="285753" cy="338401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/>
            <a:endParaRPr lang="es-ES" sz="12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143375" y="4267470"/>
            <a:ext cx="285753" cy="27699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62" y="5000640"/>
            <a:ext cx="5286376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23" name="Picture 2" descr="cabecer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24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22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177" y="1247300"/>
            <a:ext cx="8565357" cy="1105853"/>
          </a:xfrm>
          <a:prstGeom prst="rect">
            <a:avLst/>
          </a:prstGeom>
          <a:noFill/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2" y="1493048"/>
            <a:ext cx="800674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s-ES" sz="1400" b="1" dirty="0">
                <a:solidFill>
                  <a:srgbClr val="000000"/>
                </a:solidFill>
                <a:latin typeface="Arial" charset="0"/>
              </a:rPr>
              <a:t>Módulo o Pantalla: </a:t>
            </a:r>
            <a:r>
              <a:rPr lang="es-ES" sz="1400" dirty="0">
                <a:solidFill>
                  <a:srgbClr val="000000"/>
                </a:solidFill>
                <a:latin typeface="Arial" charset="0"/>
              </a:rPr>
              <a:t>PASANTÍAS (DPE)</a:t>
            </a:r>
          </a:p>
          <a:p>
            <a:pPr>
              <a:lnSpc>
                <a:spcPct val="95000"/>
              </a:lnSpc>
            </a:pPr>
            <a:endParaRPr lang="es-ES" sz="1400" b="1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</a:pPr>
            <a:r>
              <a:rPr lang="es-ES" sz="1400" b="1" dirty="0">
                <a:solidFill>
                  <a:srgbClr val="000000"/>
                </a:solidFill>
                <a:latin typeface="Arial" charset="0"/>
              </a:rPr>
              <a:t>Objetivo: </a:t>
            </a:r>
            <a:r>
              <a:rPr lang="es-ES" sz="1400" dirty="0">
                <a:solidFill>
                  <a:srgbClr val="000000"/>
                </a:solidFill>
                <a:latin typeface="Arial" charset="0"/>
              </a:rPr>
              <a:t>Validar el numero de carta de los pasantes ya validados y mostrar la información completa del pasante.</a:t>
            </a:r>
          </a:p>
          <a:p>
            <a:pPr>
              <a:lnSpc>
                <a:spcPct val="95000"/>
              </a:lnSpc>
            </a:pPr>
            <a:endParaRPr lang="es-E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4" y="2428871"/>
            <a:ext cx="2858929" cy="4154805"/>
          </a:xfrm>
          <a:prstGeom prst="rect">
            <a:avLst/>
          </a:prstGeom>
          <a:noFill/>
        </p:spPr>
      </p:pic>
      <p:sp>
        <p:nvSpPr>
          <p:cNvPr id="17" name="16 Conector"/>
          <p:cNvSpPr/>
          <p:nvPr/>
        </p:nvSpPr>
        <p:spPr>
          <a:xfrm>
            <a:off x="785790" y="4786326"/>
            <a:ext cx="285753" cy="500066"/>
          </a:xfrm>
          <a:prstGeom prst="flowChartConnecto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/>
            <a:endParaRPr lang="es-E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785790" y="4857761"/>
            <a:ext cx="214314" cy="430885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1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5" y="2391048"/>
            <a:ext cx="2786082" cy="4252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15 Conector"/>
          <p:cNvSpPr/>
          <p:nvPr/>
        </p:nvSpPr>
        <p:spPr>
          <a:xfrm>
            <a:off x="2643177" y="6072210"/>
            <a:ext cx="285753" cy="402731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/>
            <a:endParaRPr lang="es-E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643177" y="6143645"/>
            <a:ext cx="214314" cy="27699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 l="10088" t="184" r="8425" b="11254"/>
          <a:stretch>
            <a:fillRect/>
          </a:stretch>
        </p:blipFill>
        <p:spPr bwMode="auto">
          <a:xfrm>
            <a:off x="3286116" y="2428869"/>
            <a:ext cx="2500330" cy="2286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19 Conector"/>
          <p:cNvSpPr/>
          <p:nvPr/>
        </p:nvSpPr>
        <p:spPr>
          <a:xfrm>
            <a:off x="3357558" y="3143251"/>
            <a:ext cx="285753" cy="415364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/>
            <a:endParaRPr lang="es-E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357558" y="3214686"/>
            <a:ext cx="214314" cy="27699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072198" y="2571746"/>
            <a:ext cx="2500330" cy="3308596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pPr algn="just"/>
            <a:r>
              <a:rPr lang="es-E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Muestra una tabla con los pasantes validos para el periodo activo, el administrador DPE puede clasificar los resultados por cedula, y seleccionar la cedula del que desee.</a:t>
            </a:r>
          </a:p>
          <a:p>
            <a:pPr algn="just"/>
            <a:endParaRPr lang="es-V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Una vez seleccionada una cedula de la tabla, el DPE podrá ver la información completa del pasante, y asignar el numero de carta de ser necesario.</a:t>
            </a:r>
          </a:p>
          <a:p>
            <a:pPr algn="just"/>
            <a:endParaRPr lang="es-V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Al seleccionar la opción asignar numero de carta el Administrador DPE podrá ingresar el numero de la carta correspondiente del pasante al sistema.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6118" y="4929202"/>
            <a:ext cx="2428892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3" name="22 Conector"/>
          <p:cNvSpPr/>
          <p:nvPr/>
        </p:nvSpPr>
        <p:spPr>
          <a:xfrm>
            <a:off x="3405472" y="6072209"/>
            <a:ext cx="285753" cy="40273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/>
            <a:endParaRPr lang="es-E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28995" y="6143645"/>
            <a:ext cx="214314" cy="276997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27" name="Picture 2" descr="cabecer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4692" y="2443815"/>
            <a:ext cx="2240500" cy="316144"/>
          </a:xfrm>
          <a:prstGeom prst="rect">
            <a:avLst/>
          </a:prstGeom>
        </p:spPr>
      </p:pic>
      <p:sp>
        <p:nvSpPr>
          <p:cNvPr id="28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23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8415"/>
              </p:ext>
            </p:extLst>
          </p:nvPr>
        </p:nvGraphicFramePr>
        <p:xfrm>
          <a:off x="810711" y="2003242"/>
          <a:ext cx="7586663" cy="3998976"/>
        </p:xfrm>
        <a:graphic>
          <a:graphicData uri="http://schemas.openxmlformats.org/drawingml/2006/table">
            <a:tbl>
              <a:tblPr/>
              <a:tblGrid>
                <a:gridCol w="6365081"/>
                <a:gridCol w="1221582"/>
              </a:tblGrid>
              <a:tr h="2499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ÍNDICE GENERAL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Pág.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100" dirty="0" smtClean="0">
                          <a:latin typeface="Arial" pitchFamily="34" charset="0"/>
                          <a:cs typeface="Arial" pitchFamily="34" charset="0"/>
                        </a:rPr>
                        <a:t>Diagrama del Sistema de Pasantías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Pagina de inicio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 de usuario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Pagina del usuario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 de pasantía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Pagina de Administrador (LICOM)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Estado pasantías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Pasantías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Agregar periodo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Administrar periodos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Generar carta de lapsos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Reportes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Pagina de Administrador (DPE)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Estado pasantías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Pasantías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9" name="Picture 2" descr="cabecer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785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Grp="1"/>
          </p:cNvSpPr>
          <p:nvPr>
            <p:ph type="title"/>
          </p:nvPr>
        </p:nvSpPr>
        <p:spPr>
          <a:xfrm>
            <a:off x="457200" y="577485"/>
            <a:ext cx="8229600" cy="457048"/>
          </a:xfrm>
        </p:spPr>
        <p:txBody>
          <a:bodyPr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4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DIAGRAMA DEL SISTEMA DE PASANTIAS </a:t>
            </a:r>
          </a:p>
        </p:txBody>
      </p:sp>
      <p:sp>
        <p:nvSpPr>
          <p:cNvPr id="49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4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10" y="1034533"/>
            <a:ext cx="7031581" cy="5634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599" y="2494598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PÁGINA DE INICIO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997762" y="2651314"/>
            <a:ext cx="2682179" cy="144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lang="es-VE" sz="1100" dirty="0">
                <a:solidFill>
                  <a:srgbClr val="000000"/>
                </a:solidFill>
                <a:latin typeface="Arial" panose="020B0604020202020204" pitchFamily="34" charset="0"/>
              </a:rPr>
              <a:t>Por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defecto, se muestra el modulo </a:t>
            </a:r>
            <a:r>
              <a:rPr lang="es-VE" sz="1100" dirty="0">
                <a:solidFill>
                  <a:srgbClr val="000000"/>
                </a:solidFill>
                <a:latin typeface="Arial" panose="020B0604020202020204" pitchFamily="34" charset="0"/>
              </a:rPr>
              <a:t>estudiantes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algn="just">
              <a:lnSpc>
                <a:spcPct val="95000"/>
              </a:lnSpc>
            </a:pP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VE" sz="1100" dirty="0">
                <a:solidFill>
                  <a:srgbClr val="000000"/>
                </a:solidFill>
                <a:latin typeface="Arial" panose="020B0604020202020204" pitchFamily="34" charset="0"/>
              </a:rPr>
              <a:t>En el está:</a:t>
            </a:r>
          </a:p>
          <a:p>
            <a:pPr algn="just">
              <a:lnSpc>
                <a:spcPct val="95000"/>
              </a:lnSpc>
            </a:pP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VE" sz="1100" dirty="0">
                <a:solidFill>
                  <a:srgbClr val="000000"/>
                </a:solidFill>
                <a:latin typeface="Arial" panose="020B0604020202020204" pitchFamily="34" charset="0"/>
              </a:rPr>
              <a:t>-Inicio: Ésta pantalla. </a:t>
            </a:r>
          </a:p>
          <a:p>
            <a:pPr algn="just">
              <a:lnSpc>
                <a:spcPct val="95000"/>
              </a:lnSpc>
            </a:pP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VE" sz="1100" dirty="0">
                <a:solidFill>
                  <a:srgbClr val="000000"/>
                </a:solidFill>
                <a:latin typeface="Arial" panose="020B0604020202020204" pitchFamily="34" charset="0"/>
              </a:rPr>
              <a:t>-Registrarse: El usuario podrá registrarse por primera vez.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96638" y="1902973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Ésta es la pantalla de bienvenida al usuario. 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997762" y="4481067"/>
            <a:ext cx="2682179" cy="4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s-VE" sz="1100" dirty="0">
                <a:solidFill>
                  <a:srgbClr val="000000"/>
                </a:solidFill>
                <a:latin typeface="Arial" panose="020B0604020202020204" pitchFamily="34" charset="0"/>
              </a:rPr>
              <a:t>Se muestra el día actual cada vez que se ingresa al sistema.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5997762" y="5328402"/>
            <a:ext cx="2682179" cy="4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s-VE" sz="1100" dirty="0">
                <a:solidFill>
                  <a:srgbClr val="000000"/>
                </a:solidFill>
                <a:latin typeface="Arial" panose="020B0604020202020204" pitchFamily="34" charset="0"/>
              </a:rPr>
              <a:t>Campos donde el usuario inicia sesión, ya sea estudiante, Tutor Licom o DPE.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14" y="2470220"/>
            <a:ext cx="5723394" cy="3411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809160" y="3618429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315943" y="3272460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4530678" y="4092811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" name="Elipse 30"/>
          <p:cNvSpPr/>
          <p:nvPr/>
        </p:nvSpPr>
        <p:spPr>
          <a:xfrm>
            <a:off x="4248187" y="3146410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4442386" y="3945300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748375" y="3493807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27" name="Picture 2" descr="cabecer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23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768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7" y="2521702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REGISTRO DE USUARIO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6037485" y="2640774"/>
            <a:ext cx="2682179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s-VE" sz="1100" dirty="0">
                <a:latin typeface="Arial" panose="020B0604020202020204" pitchFamily="34" charset="0"/>
              </a:rPr>
              <a:t>Se muestran todos los campos que el estudiante debe completar para efectuar el registro. Los </a:t>
            </a:r>
            <a:r>
              <a:rPr lang="es-VE" sz="1400" b="1" dirty="0">
                <a:solidFill>
                  <a:srgbClr val="FF0000"/>
                </a:solidFill>
                <a:latin typeface="Arial" panose="020B0604020202020204" pitchFamily="34" charset="0"/>
              </a:rPr>
              <a:t>(*)</a:t>
            </a:r>
            <a:r>
              <a:rPr lang="es-VE" sz="1100" dirty="0">
                <a:latin typeface="Arial" panose="020B0604020202020204" pitchFamily="34" charset="0"/>
              </a:rPr>
              <a:t> son campos obligatorios</a:t>
            </a:r>
            <a:r>
              <a:rPr lang="en-US" sz="1100" dirty="0">
                <a:latin typeface="Arial" panose="020B0604020202020204" pitchFamily="34" charset="0"/>
              </a:rPr>
              <a:t>.</a:t>
            </a: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96638" y="1911545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Efectuar el registro de un estudiante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37485" y="3433458"/>
            <a:ext cx="2682179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El nombre de usuario debe tener al menos 6 caracteres. </a:t>
            </a: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050992" y="4011263"/>
            <a:ext cx="2682179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La contraseña igualmente debe tener al menos 6 caracteres</a:t>
            </a: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6037485" y="4589068"/>
            <a:ext cx="2682179" cy="4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El correo electrónico debe tener un formato válido. Por EJ: </a:t>
            </a:r>
            <a:r>
              <a:rPr lang="es-VE" sz="1100" b="1" dirty="0">
                <a:latin typeface="Arial" panose="020B0604020202020204" pitchFamily="34" charset="0"/>
              </a:rPr>
              <a:t>asd@dominio.com</a:t>
            </a:r>
            <a:endParaRPr lang="es-VE" sz="11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037485" y="5171238"/>
            <a:ext cx="2682179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El código de carné debe tener 11 dígitos exactos. </a:t>
            </a:r>
            <a:endParaRPr lang="es-VE" sz="11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r="4939"/>
          <a:stretch/>
        </p:blipFill>
        <p:spPr>
          <a:xfrm>
            <a:off x="229919" y="2521704"/>
            <a:ext cx="2592288" cy="3758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1043747" y="4085098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6" name="Elipse 35"/>
          <p:cNvSpPr/>
          <p:nvPr/>
        </p:nvSpPr>
        <p:spPr>
          <a:xfrm>
            <a:off x="975991" y="3931726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l="-5577"/>
          <a:stretch/>
        </p:blipFill>
        <p:spPr>
          <a:xfrm>
            <a:off x="2951821" y="2515278"/>
            <a:ext cx="2968570" cy="376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2958162" y="2597692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2958162" y="2870293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2958162" y="5695060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2963405" y="3168374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42" name="Picture 2" descr="cabecer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26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8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2" y="1243843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0309" y="1493129"/>
            <a:ext cx="5306384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Objetivo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Efectuar el registro de un estudiante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7" y="2521702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REGISTRO DE USUARIO (Continuación). 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6043038" y="3622466"/>
            <a:ext cx="2682179" cy="80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s-VE" sz="1100" dirty="0">
                <a:latin typeface="Arial" panose="020B0604020202020204" pitchFamily="34" charset="0"/>
              </a:rPr>
              <a:t>Una vez que el nombre de usuario sea válido (que tenga al menos 6 caracteres) se verifica en la Base de Datos. Si no existe, se muestra que está Disponible. Si ya existe, se muestra No Disponible.</a:t>
            </a: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56543" y="4656499"/>
            <a:ext cx="2682179" cy="6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Lo mismo pasa con el correo electrónico, y además, solo se permite UNA SOLA dirección por usuario registrado.  </a:t>
            </a: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-2319" b="50289"/>
          <a:stretch/>
        </p:blipFill>
        <p:spPr>
          <a:xfrm>
            <a:off x="1228701" y="2392086"/>
            <a:ext cx="4174906" cy="1929425"/>
          </a:xfrm>
          <a:prstGeom prst="rect">
            <a:avLst/>
          </a:prstGeom>
          <a:ln>
            <a:noFill/>
          </a:ln>
        </p:spPr>
      </p:pic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1148864" y="2519506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" name="Elipse 6"/>
          <p:cNvSpPr/>
          <p:nvPr/>
        </p:nvSpPr>
        <p:spPr>
          <a:xfrm>
            <a:off x="4432165" y="2401230"/>
            <a:ext cx="1036915" cy="388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4442387" y="3169773"/>
            <a:ext cx="1036915" cy="388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1148864" y="3259817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t="4685"/>
          <a:stretch/>
        </p:blipFill>
        <p:spPr>
          <a:xfrm>
            <a:off x="1291199" y="4385642"/>
            <a:ext cx="3540030" cy="2413332"/>
          </a:xfrm>
          <a:prstGeom prst="rect">
            <a:avLst/>
          </a:prstGeom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23" name="Picture 2" descr="cabecer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18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386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ejox\Documents\Bandicam\bandicam 2014-07-15 18-09-59-000.jpg"/>
          <p:cNvPicPr>
            <a:picLocks noChangeAspect="1" noChangeArrowheads="1"/>
          </p:cNvPicPr>
          <p:nvPr/>
        </p:nvPicPr>
        <p:blipFill>
          <a:blip r:embed="rId2"/>
          <a:srcRect l="4297" t="18506" r="6054" b="50732"/>
          <a:stretch>
            <a:fillRect/>
          </a:stretch>
        </p:blipFill>
        <p:spPr bwMode="auto">
          <a:xfrm>
            <a:off x="56670" y="2456892"/>
            <a:ext cx="4653815" cy="2722420"/>
          </a:xfrm>
          <a:prstGeom prst="rect">
            <a:avLst/>
          </a:prstGeom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7" y="2521702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6050769" y="2978941"/>
            <a:ext cx="2682179" cy="4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s-VE" sz="1100" dirty="0">
                <a:latin typeface="Arial" panose="020B0604020202020204" pitchFamily="34" charset="0"/>
              </a:rPr>
              <a:t>Una vez registrado, se habilita la opción de registrar la pasantía.</a:t>
            </a:r>
          </a:p>
          <a:p>
            <a:pPr algn="just">
              <a:lnSpc>
                <a:spcPct val="95000"/>
              </a:lnSpc>
            </a:pP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50769" y="4136236"/>
            <a:ext cx="2682179" cy="112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3.</a:t>
            </a:r>
            <a:r>
              <a:rPr lang="en-US" sz="1100" dirty="0">
                <a:latin typeface="Arial" panose="020B0604020202020204" pitchFamily="34" charset="0"/>
              </a:rPr>
              <a:t> Si </a:t>
            </a:r>
            <a:r>
              <a:rPr lang="es-VE" sz="1100" dirty="0">
                <a:latin typeface="Arial" panose="020B0604020202020204" pitchFamily="34" charset="0"/>
              </a:rPr>
              <a:t>no hay periodo activo, no se puede efectuar el registro de la pasantía.</a:t>
            </a:r>
          </a:p>
          <a:p>
            <a:pPr algn="just">
              <a:lnSpc>
                <a:spcPct val="95000"/>
              </a:lnSpc>
            </a:pPr>
            <a:endParaRPr lang="es-VE" sz="1100" dirty="0">
              <a:latin typeface="Arial" panose="020B0604020202020204" pitchFamily="34" charset="0"/>
            </a:endParaRPr>
          </a:p>
          <a:p>
            <a:pPr algn="just">
              <a:lnSpc>
                <a:spcPct val="95000"/>
              </a:lnSpc>
            </a:pP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4.</a:t>
            </a:r>
            <a:r>
              <a:rPr lang="es-VE" sz="11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VE" sz="1100" dirty="0">
                <a:solidFill>
                  <a:srgbClr val="000000"/>
                </a:solidFill>
                <a:latin typeface="Arial" panose="020B0604020202020204" pitchFamily="34" charset="0"/>
              </a:rPr>
              <a:t>Si el usuario no ha registrado la pasantía se mostrar un mensaje de notificación al intentar mostrar el estado de pasantía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b="60772"/>
          <a:stretch/>
        </p:blipFill>
        <p:spPr>
          <a:xfrm>
            <a:off x="199995" y="5249245"/>
            <a:ext cx="5465007" cy="707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 Box 13"/>
          <p:cNvSpPr txBox="1">
            <a:spLocks noChangeArrowheads="1"/>
          </p:cNvSpPr>
          <p:nvPr/>
        </p:nvSpPr>
        <p:spPr bwMode="auto">
          <a:xfrm rot="10628103" flipV="1">
            <a:off x="498228" y="3364891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6050769" y="3621885"/>
            <a:ext cx="2682179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2.</a:t>
            </a:r>
            <a:r>
              <a:rPr lang="en-US" sz="1100" dirty="0">
                <a:latin typeface="Arial" panose="020B0604020202020204" pitchFamily="34" charset="0"/>
              </a:rPr>
              <a:t> El </a:t>
            </a:r>
            <a:r>
              <a:rPr lang="es-ES" sz="1100" dirty="0">
                <a:latin typeface="Arial" panose="020B0604020202020204" pitchFamily="34" charset="0"/>
              </a:rPr>
              <a:t>usuario podrá consultar el estado de los hitos de su pasantía</a:t>
            </a:r>
            <a:r>
              <a:rPr lang="es-VE" sz="1100" dirty="0">
                <a:latin typeface="Arial" panose="020B0604020202020204" pitchFamily="34" charset="0"/>
              </a:rPr>
              <a:t>.</a:t>
            </a: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3" descr="C:\Users\sejox\Documents\Bandicam\bandicam 2014-07-15 18-09-57-174.jpg"/>
          <p:cNvPicPr>
            <a:picLocks noChangeAspect="1" noChangeArrowheads="1"/>
          </p:cNvPicPr>
          <p:nvPr/>
        </p:nvPicPr>
        <p:blipFill>
          <a:blip r:embed="rId5"/>
          <a:srcRect l="5274" t="18311" r="80664" b="50927"/>
          <a:stretch>
            <a:fillRect/>
          </a:stretch>
        </p:blipFill>
        <p:spPr bwMode="auto">
          <a:xfrm>
            <a:off x="4710484" y="2523242"/>
            <a:ext cx="1221590" cy="2700356"/>
          </a:xfrm>
          <a:prstGeom prst="rect">
            <a:avLst/>
          </a:prstGeom>
          <a:noFill/>
        </p:spPr>
      </p:pic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5357822" y="4556267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0" name="Elipse 29"/>
          <p:cNvSpPr/>
          <p:nvPr/>
        </p:nvSpPr>
        <p:spPr>
          <a:xfrm>
            <a:off x="5293526" y="4429872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04123" y="5596179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Elipse 29"/>
          <p:cNvSpPr/>
          <p:nvPr/>
        </p:nvSpPr>
        <p:spPr>
          <a:xfrm>
            <a:off x="424876" y="5461876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35" name="34 CuadroTexto"/>
          <p:cNvSpPr txBox="1"/>
          <p:nvPr/>
        </p:nvSpPr>
        <p:spPr>
          <a:xfrm>
            <a:off x="5986472" y="5100651"/>
            <a:ext cx="2828945" cy="929485"/>
          </a:xfrm>
          <a:prstGeom prst="rect">
            <a:avLst/>
          </a:prstGeom>
          <a:noFill/>
        </p:spPr>
        <p:txBody>
          <a:bodyPr wrap="square" lIns="82295" tIns="41148" rIns="82295" bIns="41148" rtlCol="0">
            <a:spAutoFit/>
          </a:bodyPr>
          <a:lstStyle/>
          <a:p>
            <a:pPr algn="just"/>
            <a:r>
              <a:rPr lang="es-ES" sz="1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11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El usuario podrá imprimir las cartas de: postulación, registro, evaluación y aprobación (una vez que se registre como pasante). Es decir, el formato_dpe_pas_001, 002, 003 y 004.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 l="19987" t="19776" r="6185" b="71435"/>
          <a:stretch>
            <a:fillRect/>
          </a:stretch>
        </p:blipFill>
        <p:spPr bwMode="auto">
          <a:xfrm>
            <a:off x="199994" y="6000768"/>
            <a:ext cx="5465007" cy="578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04123" y="6289045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7" name="Elipse 29"/>
          <p:cNvSpPr/>
          <p:nvPr/>
        </p:nvSpPr>
        <p:spPr>
          <a:xfrm>
            <a:off x="424876" y="6154744"/>
            <a:ext cx="388397" cy="42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32" name="Picture 2" descr="cabecer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43" name="Text Box 13"/>
          <p:cNvSpPr txBox="1">
            <a:spLocks noChangeArrowheads="1"/>
          </p:cNvSpPr>
          <p:nvPr/>
        </p:nvSpPr>
        <p:spPr bwMode="auto">
          <a:xfrm rot="10800000" flipV="1">
            <a:off x="489742" y="2976748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2" y="1243843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420309" y="1493129"/>
            <a:ext cx="5306384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Ésta es la pantalla del usuario registrado.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PÁGINA DEL USUARIO.</a:t>
            </a:r>
          </a:p>
        </p:txBody>
      </p:sp>
      <p:sp>
        <p:nvSpPr>
          <p:cNvPr id="26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738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4" y="1246578"/>
            <a:ext cx="8565357" cy="11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2913" y="1493048"/>
            <a:ext cx="1734503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Módulo o Pantalla: </a:t>
            </a:r>
          </a:p>
          <a:p>
            <a:pPr>
              <a:lnSpc>
                <a:spcPct val="95000"/>
              </a:lnSpc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Objetivo:</a:t>
            </a:r>
          </a:p>
          <a:p>
            <a:pPr>
              <a:lnSpc>
                <a:spcPct val="95000"/>
              </a:lnSpc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7" y="2521702"/>
            <a:ext cx="2858929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39131" y="1494766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REGISTRO DE PASANTÍA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6037485" y="3674809"/>
            <a:ext cx="2682179" cy="84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s-VE" sz="11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s-VE" sz="1100" dirty="0">
                <a:latin typeface="Arial" panose="020B0604020202020204" pitchFamily="34" charset="0"/>
              </a:rPr>
              <a:t> Se muestran todos los campos que el estudiante debe completar para efectuar el registro de pasantía. Los </a:t>
            </a:r>
            <a:r>
              <a:rPr lang="es-VE" sz="1400" b="1" dirty="0">
                <a:solidFill>
                  <a:srgbClr val="FF0000"/>
                </a:solidFill>
                <a:latin typeface="Arial" panose="020B0604020202020204" pitchFamily="34" charset="0"/>
              </a:rPr>
              <a:t>(*)</a:t>
            </a:r>
            <a:r>
              <a:rPr lang="es-VE" sz="1100" dirty="0">
                <a:latin typeface="Arial" panose="020B0604020202020204" pitchFamily="34" charset="0"/>
              </a:rPr>
              <a:t> son campos obligatorios</a:t>
            </a:r>
            <a:r>
              <a:rPr lang="en-US" sz="1100" dirty="0">
                <a:latin typeface="Arial" panose="020B0604020202020204" pitchFamily="34" charset="0"/>
              </a:rPr>
              <a:t>. </a:t>
            </a:r>
            <a:r>
              <a:rPr lang="es-VE" sz="1100" dirty="0">
                <a:latin typeface="Arial" panose="020B0604020202020204" pitchFamily="34" charset="0"/>
              </a:rPr>
              <a:t>(al igual que el registro de usuario). </a:t>
            </a:r>
            <a:endParaRPr lang="es-VE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96638" y="1911545"/>
            <a:ext cx="6256497" cy="21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VE" sz="1400" dirty="0">
                <a:solidFill>
                  <a:srgbClr val="000000"/>
                </a:solidFill>
                <a:latin typeface="Arial" panose="020B0604020202020204" pitchFamily="34" charset="0"/>
              </a:rPr>
              <a:t>Efectuar el registro de pasantía de un estudiante ya registrado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3689" b="36075"/>
          <a:stretch/>
        </p:blipFill>
        <p:spPr>
          <a:xfrm>
            <a:off x="228600" y="2450861"/>
            <a:ext cx="2917642" cy="392915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/>
          <a:srcRect l="4164" t="62871" r="9522"/>
          <a:stretch/>
        </p:blipFill>
        <p:spPr>
          <a:xfrm>
            <a:off x="3246163" y="3364193"/>
            <a:ext cx="2605355" cy="2282132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2951822" y="2770933"/>
            <a:ext cx="733748" cy="407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5" tIns="41148" rIns="82295" bIns="41148" rtlCol="0" anchor="ctr"/>
          <a:lstStyle/>
          <a:p>
            <a:pPr algn="ctr"/>
            <a:endParaRPr lang="es-E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192252" y="2887036"/>
            <a:ext cx="252889" cy="1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188992"/>
            <a:ext cx="8611077" cy="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" y="383062"/>
            <a:ext cx="1731887" cy="805928"/>
          </a:xfrm>
          <a:prstGeom prst="rect">
            <a:avLst/>
          </a:prstGeom>
        </p:spPr>
      </p:pic>
      <p:pic>
        <p:nvPicPr>
          <p:cNvPr id="20" name="Picture 2" descr="cabecer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95659" y="383175"/>
            <a:ext cx="6000750" cy="805816"/>
          </a:xfrm>
          <a:prstGeom prst="rect">
            <a:avLst/>
          </a:prstGeom>
          <a:noFill/>
        </p:spPr>
      </p:pic>
      <p:sp>
        <p:nvSpPr>
          <p:cNvPr id="22" name="8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87864" y="6452139"/>
            <a:ext cx="595976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82084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2044</Words>
  <Application>Microsoft Office PowerPoint</Application>
  <PresentationFormat>Carta (216 x 279 mm)</PresentationFormat>
  <Paragraphs>289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Default Design</vt:lpstr>
      <vt:lpstr>MANUAL DE USUARIO DEL  SISTEMA DE  CONTROL DE PASANTÍAS DE LA LICENCIATURA EN COMPUTACIÓN DE LA FEC</vt:lpstr>
      <vt:lpstr>Presentación de PowerPoint</vt:lpstr>
      <vt:lpstr>Presentación de PowerPoint</vt:lpstr>
      <vt:lpstr>DIAGRAMA DEL SISTEMA DE PASANTIAS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Simon</cp:lastModifiedBy>
  <cp:revision>204</cp:revision>
  <dcterms:created xsi:type="dcterms:W3CDTF">2004-05-06T09:28:21Z</dcterms:created>
  <dcterms:modified xsi:type="dcterms:W3CDTF">2014-07-16T17:18:15Z</dcterms:modified>
</cp:coreProperties>
</file>