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33182ba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33182ba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33182ba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33182ba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33182ba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33182ba6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d5bf59dc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d5bf59dc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d5bf59d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d5bf59d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d5bf59d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d5bf59d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d5bf59d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d5bf59d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d5bf59d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d5bf59d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d5bf59dc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d5bf59dc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d5bf59dc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d5bf59dc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994ff169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994ff169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d5bf59d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ad5bf59d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d5bf59d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ad5bf59d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d5bf59d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d5bf59d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d5bf59dc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d5bf59dc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d5bf59dc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d5bf59dc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d5bf59dc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d5bf59dc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994ff169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994ff169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994ff169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994ff169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994ff169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994ff169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994ff169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994ff169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994ff169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994ff169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d9de8a0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d9de8a09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994ff169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994ff169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33182b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33182b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33182ba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33182ba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i.org/10.1186/s12864-015-1579-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03381"/>
            <a:ext cx="5769000" cy="278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Clasificación de LTR </a:t>
            </a:r>
            <a:r>
              <a:rPr lang="es"/>
              <a:t>retrotransposones</a:t>
            </a:r>
            <a:r>
              <a:rPr lang="es"/>
              <a:t> usando Redes Neuronales Convolucionales</a:t>
            </a:r>
            <a:endParaRPr/>
          </a:p>
        </p:txBody>
      </p:sp>
      <p:sp>
        <p:nvSpPr>
          <p:cNvPr id="278" name="Google Shape;278;p13"/>
          <p:cNvSpPr txBox="1"/>
          <p:nvPr>
            <p:ph idx="1" type="subTitle"/>
          </p:nvPr>
        </p:nvSpPr>
        <p:spPr>
          <a:xfrm>
            <a:off x="824000" y="3596300"/>
            <a:ext cx="42555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Simón Gaviria Orrego</a:t>
            </a:r>
            <a:endParaRPr/>
          </a:p>
          <a:p>
            <a:pPr indent="0" lvl="0" marL="0" rtl="0" algn="l">
              <a:spcBef>
                <a:spcPts val="0"/>
              </a:spcBef>
              <a:spcAft>
                <a:spcPts val="0"/>
              </a:spcAft>
              <a:buNone/>
            </a:pPr>
            <a:r>
              <a:rPr lang="es"/>
              <a:t>Tutor: Simón Orozco Arias </a:t>
            </a:r>
            <a:endParaRPr/>
          </a:p>
          <a:p>
            <a:pPr indent="0" lvl="0" marL="0" rtl="0" algn="l">
              <a:spcBef>
                <a:spcPts val="0"/>
              </a:spcBef>
              <a:spcAft>
                <a:spcPts val="0"/>
              </a:spcAft>
              <a:buNone/>
            </a:pPr>
            <a:r>
              <a:rPr lang="es"/>
              <a:t>Co-tutor: Reinel Tabares Soto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2"/>
          <p:cNvPicPr preferRelativeResize="0"/>
          <p:nvPr/>
        </p:nvPicPr>
        <p:blipFill>
          <a:blip r:embed="rId3">
            <a:alphaModFix/>
          </a:blip>
          <a:stretch>
            <a:fillRect/>
          </a:stretch>
        </p:blipFill>
        <p:spPr>
          <a:xfrm>
            <a:off x="1287600" y="304800"/>
            <a:ext cx="6451601" cy="4838701"/>
          </a:xfrm>
          <a:prstGeom prst="rect">
            <a:avLst/>
          </a:prstGeom>
          <a:noFill/>
          <a:ln>
            <a:noFill/>
          </a:ln>
        </p:spPr>
      </p:pic>
      <p:sp>
        <p:nvSpPr>
          <p:cNvPr id="347" name="Google Shape;347;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35985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 General</a:t>
            </a:r>
            <a:endParaRPr/>
          </a:p>
        </p:txBody>
      </p:sp>
      <p:sp>
        <p:nvSpPr>
          <p:cNvPr id="353" name="Google Shape;353;p23"/>
          <p:cNvSpPr txBox="1"/>
          <p:nvPr>
            <p:ph idx="1" type="body"/>
          </p:nvPr>
        </p:nvSpPr>
        <p:spPr>
          <a:xfrm>
            <a:off x="1263600" y="1578175"/>
            <a:ext cx="4693500" cy="83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Diseñar e implementar una arquitectura de redes neuronales convolucionales para la clasificación de LTR retrotransposones en plantas.</a:t>
            </a:r>
            <a:endParaRPr/>
          </a:p>
        </p:txBody>
      </p:sp>
      <p:sp>
        <p:nvSpPr>
          <p:cNvPr id="354" name="Google Shape;354;p23"/>
          <p:cNvSpPr txBox="1"/>
          <p:nvPr>
            <p:ph type="title"/>
          </p:nvPr>
        </p:nvSpPr>
        <p:spPr>
          <a:xfrm>
            <a:off x="1303800" y="2227725"/>
            <a:ext cx="41814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 específicos</a:t>
            </a:r>
            <a:endParaRPr/>
          </a:p>
        </p:txBody>
      </p:sp>
      <p:sp>
        <p:nvSpPr>
          <p:cNvPr id="355" name="Google Shape;355;p23"/>
          <p:cNvSpPr txBox="1"/>
          <p:nvPr>
            <p:ph idx="1" type="body"/>
          </p:nvPr>
        </p:nvSpPr>
        <p:spPr>
          <a:xfrm>
            <a:off x="1263600" y="2895900"/>
            <a:ext cx="4593300" cy="125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Definir una arquitectura de red neuronal convolucional y sus hiper parámetros.</a:t>
            </a:r>
            <a:endParaRPr/>
          </a:p>
          <a:p>
            <a:pPr indent="-311150" lvl="0" marL="457200" rtl="0" algn="l">
              <a:spcBef>
                <a:spcPts val="0"/>
              </a:spcBef>
              <a:spcAft>
                <a:spcPts val="0"/>
              </a:spcAft>
              <a:buSzPts val="1300"/>
              <a:buChar char="●"/>
            </a:pPr>
            <a:r>
              <a:rPr lang="es"/>
              <a:t>Comparar el rendimiento de la arquitectura propuesta y arquitecturas disponibles en la literatura.</a:t>
            </a:r>
            <a:endParaRPr/>
          </a:p>
        </p:txBody>
      </p:sp>
      <p:pic>
        <p:nvPicPr>
          <p:cNvPr id="356" name="Google Shape;356;p23"/>
          <p:cNvPicPr preferRelativeResize="0"/>
          <p:nvPr/>
        </p:nvPicPr>
        <p:blipFill>
          <a:blip r:embed="rId3">
            <a:alphaModFix/>
          </a:blip>
          <a:stretch>
            <a:fillRect/>
          </a:stretch>
        </p:blipFill>
        <p:spPr>
          <a:xfrm>
            <a:off x="6068475" y="1348000"/>
            <a:ext cx="3075525" cy="2706450"/>
          </a:xfrm>
          <a:prstGeom prst="rect">
            <a:avLst/>
          </a:prstGeom>
          <a:noFill/>
          <a:ln>
            <a:noFill/>
          </a:ln>
        </p:spPr>
      </p:pic>
      <p:sp>
        <p:nvSpPr>
          <p:cNvPr id="357" name="Google Shape;357;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Metodología</a:t>
            </a:r>
            <a:endParaRPr/>
          </a:p>
        </p:txBody>
      </p:sp>
      <p:sp>
        <p:nvSpPr>
          <p:cNvPr id="363" name="Google Shape;363;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Realizar </a:t>
            </a:r>
            <a:r>
              <a:rPr lang="es"/>
              <a:t>revisión</a:t>
            </a:r>
            <a:r>
              <a:rPr lang="es"/>
              <a:t> en la literatura</a:t>
            </a:r>
            <a:endParaRPr/>
          </a:p>
          <a:p>
            <a:pPr indent="-311150" lvl="0" marL="457200" rtl="0" algn="l">
              <a:spcBef>
                <a:spcPts val="0"/>
              </a:spcBef>
              <a:spcAft>
                <a:spcPts val="0"/>
              </a:spcAft>
              <a:buSzPts val="1300"/>
              <a:buChar char="●"/>
            </a:pPr>
            <a:r>
              <a:rPr lang="es"/>
              <a:t>Implementar TERL con tensorflow 2.2 y keras</a:t>
            </a:r>
            <a:endParaRPr/>
          </a:p>
          <a:p>
            <a:pPr indent="-311150" lvl="0" marL="457200" rtl="0" algn="l">
              <a:spcBef>
                <a:spcPts val="0"/>
              </a:spcBef>
              <a:spcAft>
                <a:spcPts val="0"/>
              </a:spcAft>
              <a:buSzPts val="1300"/>
              <a:buChar char="●"/>
            </a:pPr>
            <a:r>
              <a:rPr lang="es"/>
              <a:t>Medir rendimientos bases</a:t>
            </a:r>
            <a:endParaRPr/>
          </a:p>
          <a:p>
            <a:pPr indent="-311150" lvl="0" marL="457200" rtl="0" algn="l">
              <a:spcBef>
                <a:spcPts val="0"/>
              </a:spcBef>
              <a:spcAft>
                <a:spcPts val="0"/>
              </a:spcAft>
              <a:buSzPts val="1300"/>
              <a:buChar char="●"/>
            </a:pPr>
            <a:r>
              <a:rPr lang="es"/>
              <a:t>Afinar hiper parámetros</a:t>
            </a:r>
            <a:endParaRPr/>
          </a:p>
          <a:p>
            <a:pPr indent="-311150" lvl="0" marL="457200" rtl="0" algn="l">
              <a:spcBef>
                <a:spcPts val="0"/>
              </a:spcBef>
              <a:spcAft>
                <a:spcPts val="0"/>
              </a:spcAft>
              <a:buSzPts val="1300"/>
              <a:buChar char="●"/>
            </a:pPr>
            <a:r>
              <a:rPr lang="es"/>
              <a:t>Implementar arquitectura DeepTE</a:t>
            </a:r>
            <a:endParaRPr/>
          </a:p>
          <a:p>
            <a:pPr indent="-311150" lvl="0" marL="457200" rtl="0" algn="l">
              <a:spcBef>
                <a:spcPts val="0"/>
              </a:spcBef>
              <a:spcAft>
                <a:spcPts val="0"/>
              </a:spcAft>
              <a:buSzPts val="1300"/>
              <a:buChar char="●"/>
            </a:pPr>
            <a:r>
              <a:rPr lang="es"/>
              <a:t>Google Colaboratory </a:t>
            </a:r>
            <a:endParaRPr/>
          </a:p>
        </p:txBody>
      </p:sp>
      <p:pic>
        <p:nvPicPr>
          <p:cNvPr id="364" name="Google Shape;364;p24"/>
          <p:cNvPicPr preferRelativeResize="0"/>
          <p:nvPr/>
        </p:nvPicPr>
        <p:blipFill>
          <a:blip r:embed="rId3">
            <a:alphaModFix/>
          </a:blip>
          <a:stretch>
            <a:fillRect/>
          </a:stretch>
        </p:blipFill>
        <p:spPr>
          <a:xfrm>
            <a:off x="5776394" y="945875"/>
            <a:ext cx="2268525" cy="1984325"/>
          </a:xfrm>
          <a:prstGeom prst="rect">
            <a:avLst/>
          </a:prstGeom>
          <a:noFill/>
          <a:ln>
            <a:noFill/>
          </a:ln>
        </p:spPr>
      </p:pic>
      <p:sp>
        <p:nvSpPr>
          <p:cNvPr id="365" name="Google Shape;365;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5"/>
          <p:cNvPicPr preferRelativeResize="0"/>
          <p:nvPr/>
        </p:nvPicPr>
        <p:blipFill>
          <a:blip r:embed="rId3">
            <a:alphaModFix/>
          </a:blip>
          <a:stretch>
            <a:fillRect/>
          </a:stretch>
        </p:blipFill>
        <p:spPr>
          <a:xfrm>
            <a:off x="1333950" y="2111100"/>
            <a:ext cx="6682674" cy="2892875"/>
          </a:xfrm>
          <a:prstGeom prst="rect">
            <a:avLst/>
          </a:prstGeom>
          <a:noFill/>
          <a:ln>
            <a:noFill/>
          </a:ln>
        </p:spPr>
      </p:pic>
      <p:sp>
        <p:nvSpPr>
          <p:cNvPr id="371" name="Google Shape;371;p25"/>
          <p:cNvSpPr txBox="1"/>
          <p:nvPr>
            <p:ph type="title"/>
          </p:nvPr>
        </p:nvSpPr>
        <p:spPr>
          <a:xfrm>
            <a:off x="1333950" y="750400"/>
            <a:ext cx="3459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a:t>
            </a:r>
            <a:endParaRPr/>
          </a:p>
        </p:txBody>
      </p:sp>
      <p:sp>
        <p:nvSpPr>
          <p:cNvPr id="372" name="Google Shape;372;p25"/>
          <p:cNvSpPr txBox="1"/>
          <p:nvPr/>
        </p:nvSpPr>
        <p:spPr>
          <a:xfrm>
            <a:off x="1333950" y="15571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TERL Inicial</a:t>
            </a:r>
            <a:endParaRPr>
              <a:latin typeface="Nunito"/>
              <a:ea typeface="Nunito"/>
              <a:cs typeface="Nunito"/>
              <a:sym typeface="Nunito"/>
            </a:endParaRPr>
          </a:p>
        </p:txBody>
      </p:sp>
      <p:sp>
        <p:nvSpPr>
          <p:cNvPr id="373" name="Google Shape;373;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1303800" y="598575"/>
            <a:ext cx="3459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a:t>
            </a:r>
            <a:endParaRPr/>
          </a:p>
        </p:txBody>
      </p:sp>
      <p:sp>
        <p:nvSpPr>
          <p:cNvPr id="379" name="Google Shape;379;p26"/>
          <p:cNvSpPr txBox="1"/>
          <p:nvPr>
            <p:ph idx="1" type="body"/>
          </p:nvPr>
        </p:nvSpPr>
        <p:spPr>
          <a:xfrm>
            <a:off x="1303800" y="1990050"/>
            <a:ext cx="2413200" cy="2409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Cuando el modelo se sobre-entrena, este cae en el overfitting, el algoritmo estará considerando como válidos sólo los datos idénticos a los de que se tienen en el conjunto de entrenamiento</a:t>
            </a:r>
            <a:endParaRPr/>
          </a:p>
        </p:txBody>
      </p:sp>
      <p:sp>
        <p:nvSpPr>
          <p:cNvPr id="380" name="Google Shape;380;p26"/>
          <p:cNvSpPr txBox="1"/>
          <p:nvPr/>
        </p:nvSpPr>
        <p:spPr>
          <a:xfrm>
            <a:off x="5575475" y="1175375"/>
            <a:ext cx="2160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TERL Inicial - Repbase </a:t>
            </a:r>
            <a:endParaRPr>
              <a:latin typeface="Nunito"/>
              <a:ea typeface="Nunito"/>
              <a:cs typeface="Nunito"/>
              <a:sym typeface="Nunito"/>
            </a:endParaRPr>
          </a:p>
        </p:txBody>
      </p:sp>
      <p:sp>
        <p:nvSpPr>
          <p:cNvPr id="381" name="Google Shape;381;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82" name="Google Shape;382;p26"/>
          <p:cNvPicPr preferRelativeResize="0"/>
          <p:nvPr/>
        </p:nvPicPr>
        <p:blipFill>
          <a:blip r:embed="rId3">
            <a:alphaModFix/>
          </a:blip>
          <a:stretch>
            <a:fillRect/>
          </a:stretch>
        </p:blipFill>
        <p:spPr>
          <a:xfrm>
            <a:off x="4916100" y="1639775"/>
            <a:ext cx="3373230" cy="3351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Solución</a:t>
            </a:r>
            <a:endParaRPr/>
          </a:p>
        </p:txBody>
      </p:sp>
      <p:sp>
        <p:nvSpPr>
          <p:cNvPr id="388" name="Google Shape;388;p27"/>
          <p:cNvSpPr txBox="1"/>
          <p:nvPr>
            <p:ph idx="1" type="body"/>
          </p:nvPr>
        </p:nvSpPr>
        <p:spPr>
          <a:xfrm>
            <a:off x="1303800" y="1527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Teniendo en cuenta esta arquitectura se concluyó que se pueden utilizar los siguientes tipos de regularización.</a:t>
            </a:r>
            <a:endParaRPr/>
          </a:p>
          <a:p>
            <a:pPr indent="0" lvl="0" marL="0" rtl="0" algn="l">
              <a:spcBef>
                <a:spcPts val="1600"/>
              </a:spcBef>
              <a:spcAft>
                <a:spcPts val="0"/>
              </a:spcAft>
              <a:buNone/>
            </a:pPr>
            <a:r>
              <a:rPr lang="es"/>
              <a:t>•	Normalización por lotes (Batch normalization)</a:t>
            </a:r>
            <a:endParaRPr/>
          </a:p>
          <a:p>
            <a:pPr indent="0" lvl="0" marL="0" rtl="0" algn="l">
              <a:spcBef>
                <a:spcPts val="1600"/>
              </a:spcBef>
              <a:spcAft>
                <a:spcPts val="0"/>
              </a:spcAft>
              <a:buNone/>
            </a:pPr>
            <a:r>
              <a:rPr lang="es"/>
              <a:t>•	L1</a:t>
            </a:r>
            <a:endParaRPr/>
          </a:p>
          <a:p>
            <a:pPr indent="0" lvl="0" marL="0" rtl="0" algn="l">
              <a:spcBef>
                <a:spcPts val="1600"/>
              </a:spcBef>
              <a:spcAft>
                <a:spcPts val="0"/>
              </a:spcAft>
              <a:buNone/>
            </a:pPr>
            <a:r>
              <a:rPr lang="es"/>
              <a:t>•	L2</a:t>
            </a:r>
            <a:endParaRPr/>
          </a:p>
          <a:p>
            <a:pPr indent="0" lvl="0" marL="0" rtl="0" algn="l">
              <a:spcBef>
                <a:spcPts val="1600"/>
              </a:spcBef>
              <a:spcAft>
                <a:spcPts val="0"/>
              </a:spcAft>
              <a:buNone/>
            </a:pPr>
            <a:r>
              <a:rPr lang="es"/>
              <a:t>•	Dropout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89" name="Google Shape;389;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Batch normalization</a:t>
            </a:r>
            <a:endParaRPr/>
          </a:p>
        </p:txBody>
      </p:sp>
      <p:pic>
        <p:nvPicPr>
          <p:cNvPr id="395" name="Google Shape;395;p28"/>
          <p:cNvPicPr preferRelativeResize="0"/>
          <p:nvPr/>
        </p:nvPicPr>
        <p:blipFill>
          <a:blip r:embed="rId3">
            <a:alphaModFix/>
          </a:blip>
          <a:stretch>
            <a:fillRect/>
          </a:stretch>
        </p:blipFill>
        <p:spPr>
          <a:xfrm>
            <a:off x="1303800" y="1740225"/>
            <a:ext cx="2562225" cy="2428875"/>
          </a:xfrm>
          <a:prstGeom prst="rect">
            <a:avLst/>
          </a:prstGeom>
          <a:noFill/>
          <a:ln>
            <a:noFill/>
          </a:ln>
        </p:spPr>
      </p:pic>
      <p:pic>
        <p:nvPicPr>
          <p:cNvPr id="396" name="Google Shape;396;p28"/>
          <p:cNvPicPr preferRelativeResize="0"/>
          <p:nvPr/>
        </p:nvPicPr>
        <p:blipFill>
          <a:blip r:embed="rId4">
            <a:alphaModFix/>
          </a:blip>
          <a:stretch>
            <a:fillRect/>
          </a:stretch>
        </p:blipFill>
        <p:spPr>
          <a:xfrm>
            <a:off x="4681475" y="1290125"/>
            <a:ext cx="3495901" cy="3439774"/>
          </a:xfrm>
          <a:prstGeom prst="rect">
            <a:avLst/>
          </a:prstGeom>
          <a:noFill/>
          <a:ln>
            <a:noFill/>
          </a:ln>
        </p:spPr>
      </p:pic>
      <p:sp>
        <p:nvSpPr>
          <p:cNvPr id="397" name="Google Shape;397;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Nueva Arquitectura</a:t>
            </a:r>
            <a:endParaRPr/>
          </a:p>
        </p:txBody>
      </p:sp>
      <p:pic>
        <p:nvPicPr>
          <p:cNvPr id="403" name="Google Shape;403;p29"/>
          <p:cNvPicPr preferRelativeResize="0"/>
          <p:nvPr/>
        </p:nvPicPr>
        <p:blipFill>
          <a:blip r:embed="rId3">
            <a:alphaModFix/>
          </a:blip>
          <a:stretch>
            <a:fillRect/>
          </a:stretch>
        </p:blipFill>
        <p:spPr>
          <a:xfrm>
            <a:off x="544200" y="1668200"/>
            <a:ext cx="8467725" cy="3238500"/>
          </a:xfrm>
          <a:prstGeom prst="rect">
            <a:avLst/>
          </a:prstGeom>
          <a:noFill/>
          <a:ln>
            <a:noFill/>
          </a:ln>
        </p:spPr>
      </p:pic>
      <p:sp>
        <p:nvSpPr>
          <p:cNvPr id="404" name="Google Shape;404;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implementación DeepTE</a:t>
            </a:r>
            <a:endParaRPr/>
          </a:p>
        </p:txBody>
      </p:sp>
      <p:pic>
        <p:nvPicPr>
          <p:cNvPr id="410" name="Google Shape;410;p30"/>
          <p:cNvPicPr preferRelativeResize="0"/>
          <p:nvPr/>
        </p:nvPicPr>
        <p:blipFill>
          <a:blip r:embed="rId3">
            <a:alphaModFix/>
          </a:blip>
          <a:stretch>
            <a:fillRect/>
          </a:stretch>
        </p:blipFill>
        <p:spPr>
          <a:xfrm>
            <a:off x="1303800" y="1788175"/>
            <a:ext cx="3528975" cy="3293350"/>
          </a:xfrm>
          <a:prstGeom prst="rect">
            <a:avLst/>
          </a:prstGeom>
          <a:noFill/>
          <a:ln>
            <a:noFill/>
          </a:ln>
        </p:spPr>
      </p:pic>
      <p:pic>
        <p:nvPicPr>
          <p:cNvPr id="411" name="Google Shape;411;p30"/>
          <p:cNvPicPr preferRelativeResize="0"/>
          <p:nvPr/>
        </p:nvPicPr>
        <p:blipFill>
          <a:blip r:embed="rId4">
            <a:alphaModFix/>
          </a:blip>
          <a:stretch>
            <a:fillRect/>
          </a:stretch>
        </p:blipFill>
        <p:spPr>
          <a:xfrm>
            <a:off x="5380939" y="1814438"/>
            <a:ext cx="3369469" cy="3240825"/>
          </a:xfrm>
          <a:prstGeom prst="rect">
            <a:avLst/>
          </a:prstGeom>
          <a:noFill/>
          <a:ln>
            <a:noFill/>
          </a:ln>
        </p:spPr>
      </p:pic>
      <p:sp>
        <p:nvSpPr>
          <p:cNvPr id="412" name="Google Shape;412;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Error en cada arquitectura</a:t>
            </a:r>
            <a:endParaRPr/>
          </a:p>
        </p:txBody>
      </p:sp>
      <p:sp>
        <p:nvSpPr>
          <p:cNvPr id="418" name="Google Shape;418;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TERL</a:t>
            </a:r>
            <a:endParaRPr/>
          </a:p>
          <a:p>
            <a:pPr indent="-311150" lvl="0" marL="457200" rtl="0" algn="l">
              <a:spcBef>
                <a:spcPts val="1600"/>
              </a:spcBef>
              <a:spcAft>
                <a:spcPts val="0"/>
              </a:spcAft>
              <a:buSzPts val="1300"/>
              <a:buChar char="●"/>
            </a:pPr>
            <a:r>
              <a:rPr lang="es"/>
              <a:t>Pérdida</a:t>
            </a:r>
            <a:r>
              <a:rPr lang="es"/>
              <a:t> Dev. 4.93%</a:t>
            </a:r>
            <a:endParaRPr/>
          </a:p>
          <a:p>
            <a:pPr indent="-311150" lvl="0" marL="457200" rtl="0" algn="l">
              <a:spcBef>
                <a:spcPts val="0"/>
              </a:spcBef>
              <a:spcAft>
                <a:spcPts val="0"/>
              </a:spcAft>
              <a:buSzPts val="1300"/>
              <a:buChar char="●"/>
            </a:pPr>
            <a:r>
              <a:rPr lang="es"/>
              <a:t>Error Test 6.67</a:t>
            </a:r>
            <a:endParaRPr/>
          </a:p>
          <a:p>
            <a:pPr indent="0" lvl="0" marL="0" rtl="0" algn="l">
              <a:spcBef>
                <a:spcPts val="1600"/>
              </a:spcBef>
              <a:spcAft>
                <a:spcPts val="0"/>
              </a:spcAft>
              <a:buNone/>
            </a:pPr>
            <a:r>
              <a:rPr lang="es"/>
              <a:t>DeepTE</a:t>
            </a:r>
            <a:endParaRPr/>
          </a:p>
          <a:p>
            <a:pPr indent="-311150" lvl="0" marL="457200" rtl="0" algn="l">
              <a:spcBef>
                <a:spcPts val="1600"/>
              </a:spcBef>
              <a:spcAft>
                <a:spcPts val="0"/>
              </a:spcAft>
              <a:buSzPts val="1300"/>
              <a:buChar char="●"/>
            </a:pPr>
            <a:r>
              <a:rPr lang="es"/>
              <a:t>Error Dev. 2.80%</a:t>
            </a:r>
            <a:endParaRPr/>
          </a:p>
          <a:p>
            <a:pPr indent="-311150" lvl="0" marL="457200" rtl="0" algn="l">
              <a:spcBef>
                <a:spcPts val="0"/>
              </a:spcBef>
              <a:spcAft>
                <a:spcPts val="0"/>
              </a:spcAft>
              <a:buSzPts val="1300"/>
              <a:buChar char="●"/>
            </a:pPr>
            <a:r>
              <a:rPr lang="es"/>
              <a:t>Error Test. 2.43%</a:t>
            </a:r>
            <a:endParaRPr/>
          </a:p>
        </p:txBody>
      </p:sp>
      <p:sp>
        <p:nvSpPr>
          <p:cNvPr id="419" name="Google Shape;419;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Acerca del proyecto</a:t>
            </a:r>
            <a:endParaRPr/>
          </a:p>
        </p:txBody>
      </p:sp>
      <p:sp>
        <p:nvSpPr>
          <p:cNvPr id="284" name="Google Shape;284;p14"/>
          <p:cNvSpPr txBox="1"/>
          <p:nvPr>
            <p:ph idx="1" type="body"/>
          </p:nvPr>
        </p:nvSpPr>
        <p:spPr>
          <a:xfrm>
            <a:off x="1303800" y="1698700"/>
            <a:ext cx="3036000" cy="30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Durante la ejecución del presente proyecto se implementará y afinará una red neuronal convolucional, basada en la publicada por Da Cruz et al., 2019 (TERL), la cuál fue utilizada en la clasificación de elementos transponibles de todas las clases, pero hasta el nivel de superfamilias. </a:t>
            </a:r>
            <a:r>
              <a:rPr lang="es"/>
              <a:t>También</a:t>
            </a:r>
            <a:r>
              <a:rPr lang="es"/>
              <a:t> se implementó la arquitectura DeepTE, la cual clasifica TE desconocidos utilizando redes neuronales convolucionales</a:t>
            </a:r>
            <a:endParaRPr/>
          </a:p>
        </p:txBody>
      </p:sp>
      <p:pic>
        <p:nvPicPr>
          <p:cNvPr id="285" name="Google Shape;285;p14"/>
          <p:cNvPicPr preferRelativeResize="0"/>
          <p:nvPr/>
        </p:nvPicPr>
        <p:blipFill>
          <a:blip r:embed="rId3">
            <a:alphaModFix/>
          </a:blip>
          <a:stretch>
            <a:fillRect/>
          </a:stretch>
        </p:blipFill>
        <p:spPr>
          <a:xfrm>
            <a:off x="4733525" y="1990049"/>
            <a:ext cx="4252300" cy="1461750"/>
          </a:xfrm>
          <a:prstGeom prst="rect">
            <a:avLst/>
          </a:prstGeom>
          <a:noFill/>
          <a:ln>
            <a:noFill/>
          </a:ln>
        </p:spPr>
      </p:pic>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Métricas</a:t>
            </a:r>
            <a:r>
              <a:rPr lang="es"/>
              <a:t> por linaje TERL afinada</a:t>
            </a:r>
            <a:endParaRPr/>
          </a:p>
        </p:txBody>
      </p:sp>
      <p:pic>
        <p:nvPicPr>
          <p:cNvPr id="425" name="Google Shape;425;p32"/>
          <p:cNvPicPr preferRelativeResize="0"/>
          <p:nvPr/>
        </p:nvPicPr>
        <p:blipFill>
          <a:blip r:embed="rId3">
            <a:alphaModFix/>
          </a:blip>
          <a:stretch>
            <a:fillRect/>
          </a:stretch>
        </p:blipFill>
        <p:spPr>
          <a:xfrm>
            <a:off x="1345400" y="1597875"/>
            <a:ext cx="4950905" cy="3240825"/>
          </a:xfrm>
          <a:prstGeom prst="rect">
            <a:avLst/>
          </a:prstGeom>
          <a:noFill/>
          <a:ln>
            <a:noFill/>
          </a:ln>
        </p:spPr>
      </p:pic>
      <p:sp>
        <p:nvSpPr>
          <p:cNvPr id="426" name="Google Shape;426;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Métricas por linaje DeepTE</a:t>
            </a:r>
            <a:endParaRPr/>
          </a:p>
        </p:txBody>
      </p:sp>
      <p:pic>
        <p:nvPicPr>
          <p:cNvPr id="432" name="Google Shape;432;p33"/>
          <p:cNvPicPr preferRelativeResize="0"/>
          <p:nvPr/>
        </p:nvPicPr>
        <p:blipFill>
          <a:blip r:embed="rId3">
            <a:alphaModFix/>
          </a:blip>
          <a:stretch>
            <a:fillRect/>
          </a:stretch>
        </p:blipFill>
        <p:spPr>
          <a:xfrm>
            <a:off x="1380000" y="1597875"/>
            <a:ext cx="4885976" cy="3240825"/>
          </a:xfrm>
          <a:prstGeom prst="rect">
            <a:avLst/>
          </a:prstGeom>
          <a:noFill/>
          <a:ln>
            <a:noFill/>
          </a:ln>
        </p:spPr>
      </p:pic>
      <p:sp>
        <p:nvSpPr>
          <p:cNvPr id="433" name="Google Shape;433;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Discusión de resultados</a:t>
            </a:r>
            <a:endParaRPr/>
          </a:p>
        </p:txBody>
      </p:sp>
      <p:sp>
        <p:nvSpPr>
          <p:cNvPr id="439" name="Google Shape;439;p34"/>
          <p:cNvSpPr txBox="1"/>
          <p:nvPr>
            <p:ph idx="1" type="body"/>
          </p:nvPr>
        </p:nvSpPr>
        <p:spPr>
          <a:xfrm>
            <a:off x="1303800" y="1990050"/>
            <a:ext cx="4884600" cy="167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 T, C y G, son las "letras" del código del ADN; representan los compuestos químicos adenina (A), timina (T), citosina (C) y guanina (G), respectivamente, que constituyen las bases de nucleótidos del ADN.</a:t>
            </a:r>
            <a:endParaRPr/>
          </a:p>
        </p:txBody>
      </p:sp>
      <p:pic>
        <p:nvPicPr>
          <p:cNvPr id="440" name="Google Shape;440;p34"/>
          <p:cNvPicPr preferRelativeResize="0"/>
          <p:nvPr/>
        </p:nvPicPr>
        <p:blipFill>
          <a:blip r:embed="rId3">
            <a:alphaModFix/>
          </a:blip>
          <a:stretch>
            <a:fillRect/>
          </a:stretch>
        </p:blipFill>
        <p:spPr>
          <a:xfrm>
            <a:off x="6240325" y="1005550"/>
            <a:ext cx="2650801" cy="2795639"/>
          </a:xfrm>
          <a:prstGeom prst="rect">
            <a:avLst/>
          </a:prstGeom>
          <a:noFill/>
          <a:ln>
            <a:noFill/>
          </a:ln>
        </p:spPr>
      </p:pic>
      <p:sp>
        <p:nvSpPr>
          <p:cNvPr id="441" name="Google Shape;441;p34"/>
          <p:cNvSpPr txBox="1"/>
          <p:nvPr/>
        </p:nvSpPr>
        <p:spPr>
          <a:xfrm>
            <a:off x="1269950" y="3126200"/>
            <a:ext cx="4671300" cy="15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Para aprovechar la arquitectura de las redes neuronales convolucionales se plantean dos tipos de representación para los datos:</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	2D</a:t>
            </a:r>
            <a:endParaRPr>
              <a:latin typeface="Nunito"/>
              <a:ea typeface="Nunito"/>
              <a:cs typeface="Nunito"/>
              <a:sym typeface="Nunito"/>
            </a:endParaRPr>
          </a:p>
          <a:p>
            <a:pPr indent="0" lvl="0" marL="0" rtl="0" algn="l">
              <a:spcBef>
                <a:spcPts val="0"/>
              </a:spcBef>
              <a:spcAft>
                <a:spcPts val="0"/>
              </a:spcAft>
              <a:buNone/>
            </a:pPr>
            <a:r>
              <a:rPr lang="es">
                <a:latin typeface="Nunito"/>
                <a:ea typeface="Nunito"/>
                <a:cs typeface="Nunito"/>
                <a:sym typeface="Nunito"/>
              </a:rPr>
              <a:t>•	1D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42" name="Google Shape;442;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Representación de datos</a:t>
            </a:r>
            <a:endParaRPr/>
          </a:p>
        </p:txBody>
      </p:sp>
      <p:pic>
        <p:nvPicPr>
          <p:cNvPr id="448" name="Google Shape;448;p35"/>
          <p:cNvPicPr preferRelativeResize="0"/>
          <p:nvPr/>
        </p:nvPicPr>
        <p:blipFill>
          <a:blip r:embed="rId3">
            <a:alphaModFix/>
          </a:blip>
          <a:stretch>
            <a:fillRect/>
          </a:stretch>
        </p:blipFill>
        <p:spPr>
          <a:xfrm>
            <a:off x="554225" y="1987225"/>
            <a:ext cx="3614825" cy="1492825"/>
          </a:xfrm>
          <a:prstGeom prst="rect">
            <a:avLst/>
          </a:prstGeom>
          <a:noFill/>
          <a:ln>
            <a:noFill/>
          </a:ln>
        </p:spPr>
      </p:pic>
      <p:pic>
        <p:nvPicPr>
          <p:cNvPr id="449" name="Google Shape;449;p35"/>
          <p:cNvPicPr preferRelativeResize="0"/>
          <p:nvPr/>
        </p:nvPicPr>
        <p:blipFill>
          <a:blip r:embed="rId4">
            <a:alphaModFix/>
          </a:blip>
          <a:stretch>
            <a:fillRect/>
          </a:stretch>
        </p:blipFill>
        <p:spPr>
          <a:xfrm>
            <a:off x="4690250" y="2063426"/>
            <a:ext cx="4210425" cy="628325"/>
          </a:xfrm>
          <a:prstGeom prst="rect">
            <a:avLst/>
          </a:prstGeom>
          <a:noFill/>
          <a:ln>
            <a:noFill/>
          </a:ln>
        </p:spPr>
      </p:pic>
      <p:sp>
        <p:nvSpPr>
          <p:cNvPr id="450" name="Google Shape;450;p35"/>
          <p:cNvSpPr txBox="1"/>
          <p:nvPr/>
        </p:nvSpPr>
        <p:spPr>
          <a:xfrm>
            <a:off x="554225" y="1597875"/>
            <a:ext cx="1947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Representación 2D</a:t>
            </a:r>
            <a:endParaRPr>
              <a:latin typeface="Nunito"/>
              <a:ea typeface="Nunito"/>
              <a:cs typeface="Nunito"/>
              <a:sym typeface="Nunito"/>
            </a:endParaRPr>
          </a:p>
        </p:txBody>
      </p:sp>
      <p:sp>
        <p:nvSpPr>
          <p:cNvPr id="451" name="Google Shape;451;p35"/>
          <p:cNvSpPr txBox="1"/>
          <p:nvPr/>
        </p:nvSpPr>
        <p:spPr>
          <a:xfrm>
            <a:off x="4690250" y="1627100"/>
            <a:ext cx="1947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Representación 1D</a:t>
            </a:r>
            <a:endParaRPr>
              <a:latin typeface="Nunito"/>
              <a:ea typeface="Nunito"/>
              <a:cs typeface="Nunito"/>
              <a:sym typeface="Nunito"/>
            </a:endParaRPr>
          </a:p>
        </p:txBody>
      </p:sp>
      <p:sp>
        <p:nvSpPr>
          <p:cNvPr id="452" name="Google Shape;452;p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53" name="Google Shape;453;p35"/>
          <p:cNvSpPr txBox="1"/>
          <p:nvPr/>
        </p:nvSpPr>
        <p:spPr>
          <a:xfrm>
            <a:off x="593588" y="3636600"/>
            <a:ext cx="35361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Datos repbase </a:t>
            </a:r>
            <a:r>
              <a:rPr lang="es">
                <a:latin typeface="Nunito"/>
                <a:ea typeface="Nunito"/>
                <a:cs typeface="Nunito"/>
                <a:sym typeface="Nunito"/>
              </a:rPr>
              <a:t>transformados</a:t>
            </a:r>
            <a:r>
              <a:rPr lang="es">
                <a:latin typeface="Nunito"/>
                <a:ea typeface="Nunito"/>
                <a:cs typeface="Nunito"/>
                <a:sym typeface="Nunito"/>
              </a:rPr>
              <a:t> a 2d por el equipo</a:t>
            </a:r>
            <a:endParaRPr>
              <a:latin typeface="Nunito"/>
              <a:ea typeface="Nunito"/>
              <a:cs typeface="Nunito"/>
              <a:sym typeface="Nunito"/>
            </a:endParaRPr>
          </a:p>
        </p:txBody>
      </p:sp>
      <p:sp>
        <p:nvSpPr>
          <p:cNvPr id="454" name="Google Shape;454;p35"/>
          <p:cNvSpPr txBox="1"/>
          <p:nvPr/>
        </p:nvSpPr>
        <p:spPr>
          <a:xfrm>
            <a:off x="4771800" y="3751550"/>
            <a:ext cx="34056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60 mil elementos transponibles</a:t>
            </a:r>
            <a:endParaRPr>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Diferencias</a:t>
            </a:r>
            <a:endParaRPr/>
          </a:p>
        </p:txBody>
      </p:sp>
      <p:sp>
        <p:nvSpPr>
          <p:cNvPr id="460" name="Google Shape;460;p36"/>
          <p:cNvSpPr txBox="1"/>
          <p:nvPr>
            <p:ph idx="1" type="body"/>
          </p:nvPr>
        </p:nvSpPr>
        <p:spPr>
          <a:xfrm>
            <a:off x="1303800" y="1990050"/>
            <a:ext cx="5296500" cy="2541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s"/>
              <a:t>La arquitectura TERL, usando el conjunto de datos creado por el equipo, tuvo un error de validación y test de 6.34% y 6.67% respectivamente</a:t>
            </a:r>
            <a:endParaRPr/>
          </a:p>
          <a:p>
            <a:pPr indent="-311150" lvl="0" marL="457200" rtl="0" algn="just">
              <a:spcBef>
                <a:spcPts val="0"/>
              </a:spcBef>
              <a:spcAft>
                <a:spcPts val="0"/>
              </a:spcAft>
              <a:buSzPts val="1300"/>
              <a:buChar char="●"/>
            </a:pPr>
            <a:r>
              <a:rPr lang="es"/>
              <a:t>Luego de realizar un afinamiento de sus híper-</a:t>
            </a:r>
            <a:r>
              <a:rPr lang="es"/>
              <a:t>parámetros</a:t>
            </a:r>
            <a:r>
              <a:rPr lang="es"/>
              <a:t> y aplicar diversas técnicas de regularización, la nueva arquitectura tuvo un error de validación fue de 4.93%.</a:t>
            </a:r>
            <a:endParaRPr/>
          </a:p>
          <a:p>
            <a:pPr indent="-311150" lvl="0" marL="457200" rtl="0" algn="just">
              <a:spcBef>
                <a:spcPts val="0"/>
              </a:spcBef>
              <a:spcAft>
                <a:spcPts val="0"/>
              </a:spcAft>
              <a:buSzPts val="1300"/>
              <a:buChar char="●"/>
            </a:pPr>
            <a:r>
              <a:rPr lang="es"/>
              <a:t>DeepTE además de su mejora en el rendimiento debido al cambio de la representación de los datos, posee un error de validación y test de 2.80% y 2.43%</a:t>
            </a:r>
            <a:r>
              <a:rPr lang="es"/>
              <a:t> respectivamente y un valor de F1-Score del 0.97% en test.</a:t>
            </a:r>
            <a:endParaRPr/>
          </a:p>
        </p:txBody>
      </p:sp>
      <p:pic>
        <p:nvPicPr>
          <p:cNvPr id="461" name="Google Shape;461;p36"/>
          <p:cNvPicPr preferRelativeResize="0"/>
          <p:nvPr/>
        </p:nvPicPr>
        <p:blipFill>
          <a:blip r:embed="rId3">
            <a:alphaModFix/>
          </a:blip>
          <a:stretch>
            <a:fillRect/>
          </a:stretch>
        </p:blipFill>
        <p:spPr>
          <a:xfrm>
            <a:off x="6812975" y="1990050"/>
            <a:ext cx="2238900" cy="2238900"/>
          </a:xfrm>
          <a:prstGeom prst="rect">
            <a:avLst/>
          </a:prstGeom>
          <a:noFill/>
          <a:ln>
            <a:noFill/>
          </a:ln>
        </p:spPr>
      </p:pic>
      <p:sp>
        <p:nvSpPr>
          <p:cNvPr id="462" name="Google Shape;462;p3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sp>
        <p:nvSpPr>
          <p:cNvPr id="468" name="Google Shape;468;p3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Luego de revisar en la literatura se encontró que la arquitectura TERL clasifica de manera aceptable los elementos transponibles. Debido a esto, se implementó y analizó su rendimiento, sin embargo, este pudo ser mejorado realizando un afinamiento en sus híper parámetros más relevantes obteniendo así una reducción en su error de conjunto de validación aproximadamente del 2%.</a:t>
            </a:r>
            <a:endParaRPr/>
          </a:p>
          <a:p>
            <a:pPr indent="-311150" lvl="0" marL="457200" rtl="0" algn="l">
              <a:spcBef>
                <a:spcPts val="0"/>
              </a:spcBef>
              <a:spcAft>
                <a:spcPts val="0"/>
              </a:spcAft>
              <a:buSzPts val="1300"/>
              <a:buChar char="●"/>
            </a:pPr>
            <a:r>
              <a:rPr lang="es"/>
              <a:t>Esta arquitectura obtuvo un mejor rendimiento en todos los aspectos, esto se debe a la naturalidad en la representación de los datos haciendo uso de los k-mers. Además, no es tan exigente computacionalmente y no implica tanto uso de recursos debido que no se tienen que procesar la cantidad de datos en 0 que se encontraban presentes en la representación 2D y que no daban ningún valor al modelo</a:t>
            </a:r>
            <a:endParaRPr/>
          </a:p>
        </p:txBody>
      </p:sp>
      <p:sp>
        <p:nvSpPr>
          <p:cNvPr id="469" name="Google Shape;469;p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475" name="Google Shape;475;p38"/>
          <p:cNvSpPr txBox="1"/>
          <p:nvPr>
            <p:ph idx="1" type="body"/>
          </p:nvPr>
        </p:nvSpPr>
        <p:spPr>
          <a:xfrm>
            <a:off x="1303800" y="1417275"/>
            <a:ext cx="7030500" cy="3114300"/>
          </a:xfrm>
          <a:prstGeom prst="rect">
            <a:avLst/>
          </a:prstGeom>
        </p:spPr>
        <p:txBody>
          <a:bodyPr anchorCtr="0" anchor="t" bIns="91425" lIns="91425" spcFirstLastPara="1" rIns="91425" wrap="square" tIns="91425">
            <a:noAutofit/>
          </a:bodyPr>
          <a:lstStyle/>
          <a:p>
            <a:pPr indent="-304800" lvl="0" marL="355600" marR="546100" rtl="0" algn="l">
              <a:lnSpc>
                <a:spcPct val="100000"/>
              </a:lnSpc>
              <a:spcBef>
                <a:spcPts val="0"/>
              </a:spcBef>
              <a:spcAft>
                <a:spcPts val="0"/>
              </a:spcAft>
              <a:buNone/>
            </a:pPr>
            <a:r>
              <a:rPr lang="es"/>
              <a:t>Cruz, M. H. P. (2020, 1 enero). TERL: Classification of Transposable Element</a:t>
            </a:r>
            <a:r>
              <a:rPr lang="es"/>
              <a:t>s by</a:t>
            </a:r>
            <a:r>
              <a:rPr lang="es"/>
              <a:t>Convolutional Neural Networks. bioRxiv.</a:t>
            </a:r>
            <a:endParaRPr/>
          </a:p>
          <a:p>
            <a:pPr indent="-304800" lvl="0" marL="355600" marR="546100" rtl="0" algn="l">
              <a:lnSpc>
                <a:spcPct val="100000"/>
              </a:lnSpc>
              <a:spcBef>
                <a:spcPts val="800"/>
              </a:spcBef>
              <a:spcAft>
                <a:spcPts val="0"/>
              </a:spcAft>
              <a:buNone/>
            </a:pPr>
            <a:r>
              <a:rPr lang="es"/>
              <a:t>https://www.biorxiv.org/content/10.1101/2020.03.25.000935v1.abstract</a:t>
            </a:r>
            <a:endParaRPr/>
          </a:p>
          <a:p>
            <a:pPr indent="0" lvl="0" marL="0" rtl="0" algn="l">
              <a:spcBef>
                <a:spcPts val="800"/>
              </a:spcBef>
              <a:spcAft>
                <a:spcPts val="0"/>
              </a:spcAft>
              <a:buNone/>
            </a:pPr>
            <a:r>
              <a:t/>
            </a:r>
            <a:endParaRPr/>
          </a:p>
          <a:p>
            <a:pPr indent="0" lvl="0" marL="0" rtl="0" algn="l">
              <a:spcBef>
                <a:spcPts val="1600"/>
              </a:spcBef>
              <a:spcAft>
                <a:spcPts val="0"/>
              </a:spcAft>
              <a:buNone/>
            </a:pPr>
            <a:r>
              <a:rPr lang="es"/>
              <a:t>T. Wicker, F. Sabot, A. Hua-Van, J. L. Bennetzen, P. Capy, B. Chalhoub, A. Flavell, P. Leroy, M. Morgante, O. Panaud, E. Paux, P. SanMiguel, and A. H. Schulman. A unified classification system for eukaryotic transposable elements. Nature Reviews Genetics, 8:973 EP –, Dec 2007.</a:t>
            </a:r>
            <a:endParaRPr/>
          </a:p>
          <a:p>
            <a:pPr indent="0" lvl="0" marL="0" rtl="0" algn="l">
              <a:spcBef>
                <a:spcPts val="1600"/>
              </a:spcBef>
              <a:spcAft>
                <a:spcPts val="0"/>
              </a:spcAft>
              <a:buNone/>
            </a:pPr>
            <a:r>
              <a:rPr lang="es"/>
              <a:t>Garbus I., Romero J. R., Valarik M., Vanžurová H., Karafiátová M., Cáccamo M., … Echenique V. (2015). Characterization of repetitive DNA landscape in wheat homeologous group 4 chromosomes. BMC Genomics, 16(1): 375. </a:t>
            </a:r>
            <a:r>
              <a:rPr lang="es" u="sng">
                <a:solidFill>
                  <a:schemeClr val="hlink"/>
                </a:solidFill>
                <a:hlinkClick r:id="rId3"/>
              </a:rPr>
              <a:t>https://doi.org/10.1186/s12864-015-1579-0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76" name="Google Shape;476;p3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482" name="Google Shape;482;p39"/>
          <p:cNvSpPr txBox="1"/>
          <p:nvPr>
            <p:ph idx="1" type="body"/>
          </p:nvPr>
        </p:nvSpPr>
        <p:spPr>
          <a:xfrm>
            <a:off x="1303800" y="1417275"/>
            <a:ext cx="7030500" cy="31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Bousios A., Minga E., Kalitsou N., Pantermali M., Tsaballa A., Darzentas N. (2012). MASiVEdb: the Sirevirus Plant Retrotransposon Database. BMC Genomics, 13(1): 158. https://doi.org/10.1186/1471-2164-13-158</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83" name="Google Shape;483;p3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Primero entendamos qué es un elemento transponible (TEs)</a:t>
            </a:r>
            <a:endParaRPr/>
          </a:p>
        </p:txBody>
      </p:sp>
      <p:sp>
        <p:nvSpPr>
          <p:cNvPr id="292" name="Google Shape;292;p15"/>
          <p:cNvSpPr txBox="1"/>
          <p:nvPr>
            <p:ph idx="1" type="body"/>
          </p:nvPr>
        </p:nvSpPr>
        <p:spPr>
          <a:xfrm>
            <a:off x="4451275" y="2042525"/>
            <a:ext cx="37584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elemento genético transponible es una secuencia de ADN que puede moverse de manera autosuficiente a diferentes partes del genoma de una célula, un fenómeno conocido como transposición.</a:t>
            </a:r>
            <a:endParaRPr/>
          </a:p>
        </p:txBody>
      </p:sp>
      <p:pic>
        <p:nvPicPr>
          <p:cNvPr id="293" name="Google Shape;293;p15"/>
          <p:cNvPicPr preferRelativeResize="0"/>
          <p:nvPr/>
        </p:nvPicPr>
        <p:blipFill>
          <a:blip r:embed="rId3">
            <a:alphaModFix/>
          </a:blip>
          <a:stretch>
            <a:fillRect/>
          </a:stretch>
        </p:blipFill>
        <p:spPr>
          <a:xfrm>
            <a:off x="1303800" y="2042525"/>
            <a:ext cx="2857500" cy="1809750"/>
          </a:xfrm>
          <a:prstGeom prst="rect">
            <a:avLst/>
          </a:prstGeom>
          <a:noFill/>
          <a:ln>
            <a:noFill/>
          </a:ln>
        </p:spPr>
      </p:pic>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Transposición</a:t>
            </a:r>
            <a:endParaRPr/>
          </a:p>
        </p:txBody>
      </p:sp>
      <p:pic>
        <p:nvPicPr>
          <p:cNvPr id="300" name="Google Shape;300;p16"/>
          <p:cNvPicPr preferRelativeResize="0"/>
          <p:nvPr/>
        </p:nvPicPr>
        <p:blipFill>
          <a:blip r:embed="rId3">
            <a:alphaModFix/>
          </a:blip>
          <a:stretch>
            <a:fillRect/>
          </a:stretch>
        </p:blipFill>
        <p:spPr>
          <a:xfrm>
            <a:off x="1303800" y="1597875"/>
            <a:ext cx="6428083" cy="3240825"/>
          </a:xfrm>
          <a:prstGeom prst="rect">
            <a:avLst/>
          </a:prstGeom>
          <a:noFill/>
          <a:ln>
            <a:noFill/>
          </a:ln>
        </p:spPr>
      </p:pic>
      <p:sp>
        <p:nvSpPr>
          <p:cNvPr id="301" name="Google Shape;301;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Clasificación de los elementos transponibles</a:t>
            </a:r>
            <a:endParaRPr/>
          </a:p>
        </p:txBody>
      </p:sp>
      <p:sp>
        <p:nvSpPr>
          <p:cNvPr id="307" name="Google Shape;307;p17"/>
          <p:cNvSpPr txBox="1"/>
          <p:nvPr>
            <p:ph idx="1" type="body"/>
          </p:nvPr>
        </p:nvSpPr>
        <p:spPr>
          <a:xfrm>
            <a:off x="1303800" y="1990050"/>
            <a:ext cx="31476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Hay 29 tipos de TEs, los cuales se pueden clasificar de manera jerárquica en clases, subclases,  órdenes y superfamilias como propone Wicker </a:t>
            </a:r>
            <a:r>
              <a:rPr lang="es" sz="1200">
                <a:solidFill>
                  <a:srgbClr val="000000"/>
                </a:solidFill>
                <a:latin typeface="Arial"/>
                <a:ea typeface="Arial"/>
                <a:cs typeface="Arial"/>
                <a:sym typeface="Arial"/>
              </a:rPr>
              <a:t>(Wicker et al., 2007)</a:t>
            </a:r>
            <a:endParaRPr/>
          </a:p>
        </p:txBody>
      </p:sp>
      <p:pic>
        <p:nvPicPr>
          <p:cNvPr id="308" name="Google Shape;308;p17"/>
          <p:cNvPicPr preferRelativeResize="0"/>
          <p:nvPr/>
        </p:nvPicPr>
        <p:blipFill>
          <a:blip r:embed="rId3">
            <a:alphaModFix/>
          </a:blip>
          <a:stretch>
            <a:fillRect/>
          </a:stretch>
        </p:blipFill>
        <p:spPr>
          <a:xfrm>
            <a:off x="5102175" y="1083900"/>
            <a:ext cx="3355525" cy="3907200"/>
          </a:xfrm>
          <a:prstGeom prst="rect">
            <a:avLst/>
          </a:prstGeom>
          <a:noFill/>
          <a:ln>
            <a:noFill/>
          </a:ln>
        </p:spPr>
      </p:pic>
      <p:sp>
        <p:nvSpPr>
          <p:cNvPr id="309" name="Google Shape;309;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315" name="Google Shape;315;p18"/>
          <p:cNvPicPr preferRelativeResize="0"/>
          <p:nvPr/>
        </p:nvPicPr>
        <p:blipFill>
          <a:blip r:embed="rId3">
            <a:alphaModFix/>
          </a:blip>
          <a:stretch>
            <a:fillRect/>
          </a:stretch>
        </p:blipFill>
        <p:spPr>
          <a:xfrm>
            <a:off x="1318850" y="242800"/>
            <a:ext cx="7132209" cy="4838702"/>
          </a:xfrm>
          <a:prstGeom prst="rect">
            <a:avLst/>
          </a:prstGeom>
          <a:noFill/>
          <a:ln>
            <a:noFill/>
          </a:ln>
        </p:spPr>
      </p:pic>
      <p:sp>
        <p:nvSpPr>
          <p:cNvPr id="316" name="Google Shape;316;p18"/>
          <p:cNvSpPr txBox="1"/>
          <p:nvPr/>
        </p:nvSpPr>
        <p:spPr>
          <a:xfrm>
            <a:off x="6529825" y="831925"/>
            <a:ext cx="99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Nunito"/>
                <a:ea typeface="Nunito"/>
                <a:cs typeface="Nunito"/>
                <a:sym typeface="Nunito"/>
              </a:rPr>
              <a:t>Copia</a:t>
            </a:r>
            <a:endParaRPr sz="11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Entonces </a:t>
            </a:r>
            <a:r>
              <a:rPr lang="es"/>
              <a:t>cuál</a:t>
            </a:r>
            <a:r>
              <a:rPr lang="es"/>
              <a:t> es el problema? </a:t>
            </a:r>
            <a:endParaRPr/>
          </a:p>
        </p:txBody>
      </p:sp>
      <p:sp>
        <p:nvSpPr>
          <p:cNvPr id="322" name="Google Shape;322;p19"/>
          <p:cNvSpPr txBox="1"/>
          <p:nvPr>
            <p:ph idx="1" type="body"/>
          </p:nvPr>
        </p:nvSpPr>
        <p:spPr>
          <a:xfrm>
            <a:off x="1303800" y="1969025"/>
            <a:ext cx="37584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TEs </a:t>
            </a:r>
            <a:r>
              <a:rPr lang="es"/>
              <a:t>evolucionan</a:t>
            </a:r>
            <a:r>
              <a:rPr lang="es"/>
              <a:t> demasiado </a:t>
            </a:r>
            <a:r>
              <a:rPr lang="es"/>
              <a:t>rápido, además su evolución es dinámica debido a la inserción de otros TEs en sus secuencias (Inserción anidada), la recombinación ilegítima y desigual, la captura de genes celulares y las duplicaciones cromosómicas (Garbus et al., 2015). Por esta razón, su clasificación y anotación es una tarea muy compleja (Bousios et al., 2012).</a:t>
            </a:r>
            <a:endParaRPr/>
          </a:p>
        </p:txBody>
      </p:sp>
      <p:pic>
        <p:nvPicPr>
          <p:cNvPr id="323" name="Google Shape;323;p19"/>
          <p:cNvPicPr preferRelativeResize="0"/>
          <p:nvPr/>
        </p:nvPicPr>
        <p:blipFill>
          <a:blip r:embed="rId3">
            <a:alphaModFix/>
          </a:blip>
          <a:stretch>
            <a:fillRect/>
          </a:stretch>
        </p:blipFill>
        <p:spPr>
          <a:xfrm>
            <a:off x="5886500" y="1619400"/>
            <a:ext cx="2687811" cy="3240825"/>
          </a:xfrm>
          <a:prstGeom prst="rect">
            <a:avLst/>
          </a:prstGeom>
          <a:noFill/>
          <a:ln>
            <a:noFill/>
          </a:ln>
        </p:spPr>
      </p:pic>
      <p:sp>
        <p:nvSpPr>
          <p:cNvPr id="324" name="Google Shape;324;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Estrategia</a:t>
            </a:r>
            <a:endParaRPr/>
          </a:p>
        </p:txBody>
      </p:sp>
      <p:sp>
        <p:nvSpPr>
          <p:cNvPr id="330" name="Google Shape;330;p20"/>
          <p:cNvSpPr txBox="1"/>
          <p:nvPr>
            <p:ph idx="1" type="body"/>
          </p:nvPr>
        </p:nvSpPr>
        <p:spPr>
          <a:xfrm>
            <a:off x="1303800" y="1437450"/>
            <a:ext cx="6250800" cy="11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redes neuronales convolucionales son un algoritmo de aprendizaje profundo que puede ser aplicado a varias tareas, como la clasificación de imágenes, reconocimiento de voz y clasificación de texto. (Loncomilla, P. (2016))</a:t>
            </a:r>
            <a:endParaRPr/>
          </a:p>
        </p:txBody>
      </p:sp>
      <p:sp>
        <p:nvSpPr>
          <p:cNvPr id="331" name="Google Shape;331;p20"/>
          <p:cNvSpPr txBox="1"/>
          <p:nvPr/>
        </p:nvSpPr>
        <p:spPr>
          <a:xfrm>
            <a:off x="4639675" y="2963550"/>
            <a:ext cx="40161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Nunito"/>
                <a:ea typeface="Nunito"/>
                <a:cs typeface="Nunito"/>
                <a:sym typeface="Nunito"/>
              </a:rPr>
              <a:t>La arquitectura de la CNN se inspira en la corteza visual de los vertebrados, que es estructurado de manera que las células simples pueden reconocer estructuras sencillas, como bordes y líneas en las imágenes, y basado en lo que fue reconocido por estas simples células, otras células pueden reconocer estructuras más intrincadas (Cruz, M. H. P, 2020).</a:t>
            </a:r>
            <a:endParaRPr sz="1300">
              <a:latin typeface="Nunito"/>
              <a:ea typeface="Nunito"/>
              <a:cs typeface="Nunito"/>
              <a:sym typeface="Nunito"/>
            </a:endParaRPr>
          </a:p>
        </p:txBody>
      </p:sp>
      <p:pic>
        <p:nvPicPr>
          <p:cNvPr id="332" name="Google Shape;332;p20"/>
          <p:cNvPicPr preferRelativeResize="0"/>
          <p:nvPr/>
        </p:nvPicPr>
        <p:blipFill>
          <a:blip r:embed="rId3">
            <a:alphaModFix/>
          </a:blip>
          <a:stretch>
            <a:fillRect/>
          </a:stretch>
        </p:blipFill>
        <p:spPr>
          <a:xfrm>
            <a:off x="1408150" y="2493100"/>
            <a:ext cx="3022601" cy="2266951"/>
          </a:xfrm>
          <a:prstGeom prst="rect">
            <a:avLst/>
          </a:prstGeom>
          <a:noFill/>
          <a:ln>
            <a:noFill/>
          </a:ln>
        </p:spPr>
      </p:pic>
      <p:sp>
        <p:nvSpPr>
          <p:cNvPr id="333" name="Google Shape;333;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Convolución</a:t>
            </a:r>
            <a:endParaRPr/>
          </a:p>
        </p:txBody>
      </p:sp>
      <p:pic>
        <p:nvPicPr>
          <p:cNvPr id="339" name="Google Shape;339;p21"/>
          <p:cNvPicPr preferRelativeResize="0"/>
          <p:nvPr/>
        </p:nvPicPr>
        <p:blipFill>
          <a:blip r:embed="rId3">
            <a:alphaModFix/>
          </a:blip>
          <a:stretch>
            <a:fillRect/>
          </a:stretch>
        </p:blipFill>
        <p:spPr>
          <a:xfrm>
            <a:off x="1336100" y="2571750"/>
            <a:ext cx="3867150" cy="1276350"/>
          </a:xfrm>
          <a:prstGeom prst="rect">
            <a:avLst/>
          </a:prstGeom>
          <a:noFill/>
          <a:ln>
            <a:noFill/>
          </a:ln>
        </p:spPr>
      </p:pic>
      <p:sp>
        <p:nvSpPr>
          <p:cNvPr id="340" name="Google Shape;340;p21"/>
          <p:cNvSpPr txBox="1"/>
          <p:nvPr/>
        </p:nvSpPr>
        <p:spPr>
          <a:xfrm>
            <a:off x="1303800" y="1313175"/>
            <a:ext cx="5786400" cy="99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Nunito"/>
                <a:ea typeface="Nunito"/>
                <a:cs typeface="Nunito"/>
                <a:sym typeface="Nunito"/>
              </a:rPr>
              <a:t>Estas consisten en tomar “grupos de </a:t>
            </a:r>
            <a:r>
              <a:rPr lang="es">
                <a:latin typeface="Nunito"/>
                <a:ea typeface="Nunito"/>
                <a:cs typeface="Nunito"/>
                <a:sym typeface="Nunito"/>
              </a:rPr>
              <a:t>píxeles</a:t>
            </a:r>
            <a:r>
              <a:rPr lang="es">
                <a:latin typeface="Nunito"/>
                <a:ea typeface="Nunito"/>
                <a:cs typeface="Nunito"/>
                <a:sym typeface="Nunito"/>
              </a:rPr>
              <a:t> cercanos” de la imagen de entrada e ir operando matemáticamente contra una pequeña matriz que se llama kernel.</a:t>
            </a:r>
            <a:endParaRPr>
              <a:latin typeface="Nunito"/>
              <a:ea typeface="Nunito"/>
              <a:cs typeface="Nunito"/>
              <a:sym typeface="Nunito"/>
            </a:endParaRPr>
          </a:p>
        </p:txBody>
      </p:sp>
      <p:sp>
        <p:nvSpPr>
          <p:cNvPr id="341" name="Google Shape;341;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