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d843193f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d843193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d8ad0101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d8ad0101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d8ad0101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d8ad0101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d8ad0101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d8ad0101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d8ad0101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d8ad0101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d8ad0101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d8ad0101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d5dae995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d5dae99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d8ad0101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d8ad0101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d8ad0101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d8ad0101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d8ad00f9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d8ad00f9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d8ad00f9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d8ad00f9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d8ad010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d8ad010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d843193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d843193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d8ad00f9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d8ad00f9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d8ad0101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d8ad0101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d8ad0101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d8ad0101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d8ad0101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d8ad0101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45750" y="355300"/>
            <a:ext cx="55089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Aplicación</a:t>
            </a:r>
            <a:r>
              <a:rPr lang="es"/>
              <a:t> de redes neuronales profundas para la </a:t>
            </a:r>
            <a:r>
              <a:rPr lang="es"/>
              <a:t>clasificación</a:t>
            </a:r>
            <a:r>
              <a:rPr lang="es"/>
              <a:t> de secuencias de ADN</a:t>
            </a:r>
            <a:endParaRPr/>
          </a:p>
        </p:txBody>
      </p:sp>
      <p:sp>
        <p:nvSpPr>
          <p:cNvPr id="135" name="Google Shape;135;p13"/>
          <p:cNvSpPr txBox="1"/>
          <p:nvPr>
            <p:ph idx="1" type="subTitle"/>
          </p:nvPr>
        </p:nvSpPr>
        <p:spPr>
          <a:xfrm>
            <a:off x="5083950" y="3924925"/>
            <a:ext cx="3470700" cy="10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Álvaro Andrés Pérez Sánchez</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Tutor</a:t>
            </a:r>
            <a:r>
              <a:rPr lang="es"/>
              <a:t>: Simón Orozco Arias</a:t>
            </a:r>
            <a:endParaRPr/>
          </a:p>
          <a:p>
            <a:pPr indent="0" lvl="0" marL="0" rtl="0" algn="l">
              <a:spcBef>
                <a:spcPts val="0"/>
              </a:spcBef>
              <a:spcAft>
                <a:spcPts val="0"/>
              </a:spcAft>
              <a:buNone/>
            </a:pPr>
            <a:r>
              <a:rPr lang="es"/>
              <a:t>Co tutor: Reinel Tabares Soto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idx="1" type="body"/>
          </p:nvPr>
        </p:nvSpPr>
        <p:spPr>
          <a:xfrm>
            <a:off x="1034350" y="1542025"/>
            <a:ext cx="3309900" cy="294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Precisión obtenida durante 200 épocas con regularización L1=1e-5 y L2=1e-4</a:t>
            </a:r>
            <a:endParaRPr/>
          </a:p>
        </p:txBody>
      </p:sp>
      <p:pic>
        <p:nvPicPr>
          <p:cNvPr id="195" name="Google Shape;195;p22"/>
          <p:cNvPicPr preferRelativeResize="0"/>
          <p:nvPr/>
        </p:nvPicPr>
        <p:blipFill rotWithShape="1">
          <a:blip r:embed="rId3">
            <a:alphaModFix/>
          </a:blip>
          <a:srcRect b="11966" l="7971" r="49170" t="24277"/>
          <a:stretch/>
        </p:blipFill>
        <p:spPr>
          <a:xfrm>
            <a:off x="4572000" y="1017832"/>
            <a:ext cx="3775800" cy="35052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idx="1" type="body"/>
          </p:nvPr>
        </p:nvSpPr>
        <p:spPr>
          <a:xfrm>
            <a:off x="1297500" y="1567550"/>
            <a:ext cx="2294400" cy="17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t>
            </a:r>
            <a:r>
              <a:rPr lang="es"/>
              <a:t>orcentaje</a:t>
            </a:r>
            <a:r>
              <a:rPr lang="es"/>
              <a:t> de </a:t>
            </a:r>
            <a:r>
              <a:rPr lang="es"/>
              <a:t>error</a:t>
            </a:r>
            <a:r>
              <a:rPr lang="es"/>
              <a:t> dada con</a:t>
            </a:r>
            <a:r>
              <a:rPr lang="es"/>
              <a:t> dropout =0.5 , L1=1e-4 y L2= 1e-5</a:t>
            </a:r>
            <a:endParaRPr/>
          </a:p>
          <a:p>
            <a:pPr indent="-311150" lvl="0" marL="457200" rtl="0" algn="l">
              <a:spcBef>
                <a:spcPts val="1600"/>
              </a:spcBef>
              <a:spcAft>
                <a:spcPts val="0"/>
              </a:spcAft>
              <a:buSzPts val="1300"/>
              <a:buChar char="●"/>
            </a:pPr>
            <a:r>
              <a:rPr lang="es"/>
              <a:t>entrenamiento</a:t>
            </a:r>
            <a:r>
              <a:rPr lang="es"/>
              <a:t> </a:t>
            </a:r>
            <a:r>
              <a:rPr lang="es"/>
              <a:t> 0.40% </a:t>
            </a:r>
            <a:endParaRPr/>
          </a:p>
          <a:p>
            <a:pPr indent="-311150" lvl="0" marL="457200" rtl="0" algn="l">
              <a:spcBef>
                <a:spcPts val="0"/>
              </a:spcBef>
              <a:spcAft>
                <a:spcPts val="0"/>
              </a:spcAft>
              <a:buSzPts val="1300"/>
              <a:buChar char="●"/>
            </a:pPr>
            <a:r>
              <a:rPr lang="es"/>
              <a:t>validación</a:t>
            </a:r>
            <a:r>
              <a:rPr lang="es"/>
              <a:t> 16.89% </a:t>
            </a:r>
            <a:endParaRPr/>
          </a:p>
          <a:p>
            <a:pPr indent="-311150" lvl="0" marL="457200" rtl="0" algn="l">
              <a:spcBef>
                <a:spcPts val="0"/>
              </a:spcBef>
              <a:spcAft>
                <a:spcPts val="0"/>
              </a:spcAft>
              <a:buSzPts val="1300"/>
              <a:buChar char="●"/>
            </a:pPr>
            <a:r>
              <a:rPr lang="es"/>
              <a:t>test 17.43% </a:t>
            </a:r>
            <a:endParaRPr/>
          </a:p>
          <a:p>
            <a:pPr indent="0" lvl="0" marL="0" rtl="0" algn="l">
              <a:spcBef>
                <a:spcPts val="1600"/>
              </a:spcBef>
              <a:spcAft>
                <a:spcPts val="1600"/>
              </a:spcAft>
              <a:buNone/>
            </a:pPr>
            <a:r>
              <a:t/>
            </a:r>
            <a:endParaRPr/>
          </a:p>
        </p:txBody>
      </p:sp>
      <p:pic>
        <p:nvPicPr>
          <p:cNvPr id="201" name="Google Shape;201;p23"/>
          <p:cNvPicPr preferRelativeResize="0"/>
          <p:nvPr/>
        </p:nvPicPr>
        <p:blipFill>
          <a:blip r:embed="rId3">
            <a:alphaModFix/>
          </a:blip>
          <a:stretch>
            <a:fillRect/>
          </a:stretch>
        </p:blipFill>
        <p:spPr>
          <a:xfrm>
            <a:off x="4645125" y="1119050"/>
            <a:ext cx="3195025" cy="3195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idx="1" type="body"/>
          </p:nvPr>
        </p:nvSpPr>
        <p:spPr>
          <a:xfrm>
            <a:off x="1269300" y="6084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a:t>
            </a:r>
            <a:r>
              <a:rPr lang="es"/>
              <a:t>egularización de L1 a el kernel y de L2 a la ordenada del origen (bias).</a:t>
            </a:r>
            <a:endParaRPr/>
          </a:p>
          <a:p>
            <a:pPr indent="-311150" lvl="0" marL="457200" rtl="0" algn="l">
              <a:spcBef>
                <a:spcPts val="1600"/>
              </a:spcBef>
              <a:spcAft>
                <a:spcPts val="0"/>
              </a:spcAft>
              <a:buSzPts val="1300"/>
              <a:buChar char="●"/>
            </a:pPr>
            <a:r>
              <a:rPr lang="es"/>
              <a:t>entrenamiento  </a:t>
            </a:r>
            <a:r>
              <a:rPr lang="es"/>
              <a:t>0.21% </a:t>
            </a:r>
            <a:endParaRPr/>
          </a:p>
          <a:p>
            <a:pPr indent="-311150" lvl="0" marL="457200" rtl="0" algn="l">
              <a:spcBef>
                <a:spcPts val="0"/>
              </a:spcBef>
              <a:spcAft>
                <a:spcPts val="0"/>
              </a:spcAft>
              <a:buSzPts val="1300"/>
              <a:buChar char="●"/>
            </a:pPr>
            <a:r>
              <a:rPr lang="es"/>
              <a:t>validación</a:t>
            </a:r>
            <a:r>
              <a:rPr lang="es"/>
              <a:t> 16.25% </a:t>
            </a:r>
            <a:endParaRPr/>
          </a:p>
          <a:p>
            <a:pPr indent="-311150" lvl="0" marL="457200" rtl="0" algn="l">
              <a:spcBef>
                <a:spcPts val="0"/>
              </a:spcBef>
              <a:spcAft>
                <a:spcPts val="0"/>
              </a:spcAft>
              <a:buSzPts val="1300"/>
              <a:buChar char="●"/>
            </a:pPr>
            <a:r>
              <a:rPr lang="es"/>
              <a:t>test 16.01% </a:t>
            </a:r>
            <a:endParaRPr/>
          </a:p>
        </p:txBody>
      </p:sp>
      <p:pic>
        <p:nvPicPr>
          <p:cNvPr id="207" name="Google Shape;207;p24"/>
          <p:cNvPicPr preferRelativeResize="0"/>
          <p:nvPr/>
        </p:nvPicPr>
        <p:blipFill rotWithShape="1">
          <a:blip r:embed="rId3">
            <a:alphaModFix/>
          </a:blip>
          <a:srcRect b="10748" l="6976" r="48671" t="19545"/>
          <a:stretch/>
        </p:blipFill>
        <p:spPr>
          <a:xfrm>
            <a:off x="4289900" y="1186725"/>
            <a:ext cx="3608700" cy="3543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idx="1" type="body"/>
          </p:nvPr>
        </p:nvSpPr>
        <p:spPr>
          <a:xfrm>
            <a:off x="648025" y="1491350"/>
            <a:ext cx="3591000" cy="323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Precisión obtenida durante 200 épocas con nueva base de datos</a:t>
            </a:r>
            <a:endParaRPr/>
          </a:p>
        </p:txBody>
      </p:sp>
      <p:pic>
        <p:nvPicPr>
          <p:cNvPr id="213" name="Google Shape;213;p25"/>
          <p:cNvPicPr preferRelativeResize="0"/>
          <p:nvPr/>
        </p:nvPicPr>
        <p:blipFill>
          <a:blip r:embed="rId3">
            <a:alphaModFix/>
          </a:blip>
          <a:stretch>
            <a:fillRect/>
          </a:stretch>
        </p:blipFill>
        <p:spPr>
          <a:xfrm>
            <a:off x="4460050" y="580875"/>
            <a:ext cx="4493000" cy="4144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idx="1" type="body"/>
          </p:nvPr>
        </p:nvSpPr>
        <p:spPr>
          <a:xfrm>
            <a:off x="295600" y="1567550"/>
            <a:ext cx="2362200" cy="700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a:t>Rendimiento  de la arquitectura por cada linaje</a:t>
            </a:r>
            <a:endParaRPr/>
          </a:p>
        </p:txBody>
      </p:sp>
      <p:pic>
        <p:nvPicPr>
          <p:cNvPr id="219" name="Google Shape;219;p26"/>
          <p:cNvPicPr preferRelativeResize="0"/>
          <p:nvPr/>
        </p:nvPicPr>
        <p:blipFill rotWithShape="1">
          <a:blip r:embed="rId3">
            <a:alphaModFix/>
          </a:blip>
          <a:srcRect b="15888" l="25964" r="32404" t="33718"/>
          <a:stretch/>
        </p:blipFill>
        <p:spPr>
          <a:xfrm>
            <a:off x="3143575" y="326200"/>
            <a:ext cx="5564300" cy="4209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Discusión</a:t>
            </a:r>
            <a:r>
              <a:rPr lang="es"/>
              <a:t> de resultados</a:t>
            </a:r>
            <a:endParaRPr/>
          </a:p>
        </p:txBody>
      </p:sp>
      <p:sp>
        <p:nvSpPr>
          <p:cNvPr id="225" name="Google Shape;225;p27"/>
          <p:cNvSpPr txBox="1"/>
          <p:nvPr>
            <p:ph idx="1" type="body"/>
          </p:nvPr>
        </p:nvSpPr>
        <p:spPr>
          <a:xfrm>
            <a:off x="4398500" y="1567550"/>
            <a:ext cx="39378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k-mers son subsecuencias de longitud k contenida dentro de una secuencia biológica. Se utiliza principalmente en el contexto de la genómica computacional y el análisis de secuencias , en el que los k-mers están compuestos de nucleótidos ( es decir , A, T, G y C</a:t>
            </a:r>
            <a:endParaRPr/>
          </a:p>
        </p:txBody>
      </p:sp>
      <p:pic>
        <p:nvPicPr>
          <p:cNvPr id="226" name="Google Shape;226;p27"/>
          <p:cNvPicPr preferRelativeResize="0"/>
          <p:nvPr/>
        </p:nvPicPr>
        <p:blipFill>
          <a:blip r:embed="rId3">
            <a:alphaModFix/>
          </a:blip>
          <a:stretch>
            <a:fillRect/>
          </a:stretch>
        </p:blipFill>
        <p:spPr>
          <a:xfrm>
            <a:off x="1297496" y="1567550"/>
            <a:ext cx="2069826" cy="30530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8"/>
          <p:cNvPicPr preferRelativeResize="0"/>
          <p:nvPr/>
        </p:nvPicPr>
        <p:blipFill>
          <a:blip r:embed="rId3">
            <a:alphaModFix/>
          </a:blip>
          <a:stretch>
            <a:fillRect/>
          </a:stretch>
        </p:blipFill>
        <p:spPr>
          <a:xfrm>
            <a:off x="1297500" y="1222125"/>
            <a:ext cx="3384850" cy="2493425"/>
          </a:xfrm>
          <a:prstGeom prst="rect">
            <a:avLst/>
          </a:prstGeom>
          <a:noFill/>
          <a:ln>
            <a:noFill/>
          </a:ln>
        </p:spPr>
      </p:pic>
      <p:sp>
        <p:nvSpPr>
          <p:cNvPr id="232" name="Google Shape;232;p28"/>
          <p:cNvSpPr txBox="1"/>
          <p:nvPr/>
        </p:nvSpPr>
        <p:spPr>
          <a:xfrm>
            <a:off x="5000950" y="1277150"/>
            <a:ext cx="3381300" cy="3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latin typeface="Lato"/>
                <a:ea typeface="Lato"/>
                <a:cs typeface="Lato"/>
                <a:sym typeface="Lato"/>
              </a:rPr>
              <a:t>Un factor que también influyó en la mejora de la precisión fue que el problema se centra en un conjunto de datos más específicos que el modelo planteado por Nakano, et at. Los autores </a:t>
            </a:r>
            <a:r>
              <a:rPr lang="es">
                <a:solidFill>
                  <a:srgbClr val="FFFFFF"/>
                </a:solidFill>
                <a:latin typeface="Lato"/>
                <a:ea typeface="Lato"/>
                <a:cs typeface="Lato"/>
                <a:sym typeface="Lato"/>
              </a:rPr>
              <a:t>plantearon</a:t>
            </a:r>
            <a:r>
              <a:rPr lang="es">
                <a:solidFill>
                  <a:srgbClr val="FFFFFF"/>
                </a:solidFill>
                <a:latin typeface="Lato"/>
                <a:ea typeface="Lato"/>
                <a:cs typeface="Lato"/>
                <a:sym typeface="Lato"/>
              </a:rPr>
              <a:t> la clasificación de varios órdenes de elementos transponibles hasta superfamilias esta clasificación no usan datos exclusivamente de plantas, lo que podría generar resultados menos precisos que los alcanzados por la arquitectura propuesta en este proyecto puesto que fue planteada para la clasificación de un solo orden hasta el nivel de linaje.</a:t>
            </a:r>
            <a:endParaRPr>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Conclusiones</a:t>
            </a:r>
            <a:endParaRPr/>
          </a:p>
        </p:txBody>
      </p:sp>
      <p:sp>
        <p:nvSpPr>
          <p:cNvPr id="238" name="Google Shape;238;p29"/>
          <p:cNvSpPr txBox="1"/>
          <p:nvPr>
            <p:ph idx="1" type="body"/>
          </p:nvPr>
        </p:nvSpPr>
        <p:spPr>
          <a:xfrm>
            <a:off x="221175" y="159612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Se concluye que la arquitectura de Nakano puede ser utilizada para clasificar los LTR  retrotransposones, se implementa y se observa que su rendimiento puede ser mejor por lo que la regularización de bias y kernel con L1 y L2 en la capas de la arquitectura resultan ser un buen método para disminuir el sobre ajuste del modelo.</a:t>
            </a:r>
            <a:endParaRPr/>
          </a:p>
          <a:p>
            <a:pPr indent="-311150" lvl="0" marL="457200" rtl="0" algn="l">
              <a:spcBef>
                <a:spcPts val="0"/>
              </a:spcBef>
              <a:spcAft>
                <a:spcPts val="0"/>
              </a:spcAft>
              <a:buSzPts val="1300"/>
              <a:buChar char="●"/>
            </a:pPr>
            <a:r>
              <a:rPr lang="es"/>
              <a:t>La profundidad de clasificación de los LTR retrotransposones afecta el rendimiento de la arquitectura puesto que es un problema más general y por ende más complicado de clasificar por lo tanto es mejor centrarse en un solo orden y no en muchos como hizo Nakano et al. con su clasificación de varios órdenes de elementos transponibles hasta superfamilias.</a:t>
            </a:r>
            <a:endParaRPr/>
          </a:p>
        </p:txBody>
      </p:sp>
      <p:pic>
        <p:nvPicPr>
          <p:cNvPr id="239" name="Google Shape;239;p29"/>
          <p:cNvPicPr preferRelativeResize="0"/>
          <p:nvPr/>
        </p:nvPicPr>
        <p:blipFill>
          <a:blip r:embed="rId3">
            <a:alphaModFix/>
          </a:blip>
          <a:stretch>
            <a:fillRect/>
          </a:stretch>
        </p:blipFill>
        <p:spPr>
          <a:xfrm>
            <a:off x="6981825" y="2900363"/>
            <a:ext cx="2057400" cy="1876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Elementos transponibles</a:t>
            </a:r>
            <a:endParaRPr/>
          </a:p>
        </p:txBody>
      </p:sp>
      <p:pic>
        <p:nvPicPr>
          <p:cNvPr id="141" name="Google Shape;141;p14"/>
          <p:cNvPicPr preferRelativeResize="0"/>
          <p:nvPr/>
        </p:nvPicPr>
        <p:blipFill>
          <a:blip r:embed="rId3">
            <a:alphaModFix/>
          </a:blip>
          <a:stretch>
            <a:fillRect/>
          </a:stretch>
        </p:blipFill>
        <p:spPr>
          <a:xfrm>
            <a:off x="1216975" y="1247375"/>
            <a:ext cx="4189802" cy="3530850"/>
          </a:xfrm>
          <a:prstGeom prst="rect">
            <a:avLst/>
          </a:prstGeom>
          <a:noFill/>
          <a:ln>
            <a:noFill/>
          </a:ln>
        </p:spPr>
      </p:pic>
      <p:sp>
        <p:nvSpPr>
          <p:cNvPr id="142" name="Google Shape;142;p14"/>
          <p:cNvSpPr txBox="1"/>
          <p:nvPr/>
        </p:nvSpPr>
        <p:spPr>
          <a:xfrm>
            <a:off x="5557225" y="1448075"/>
            <a:ext cx="2999700" cy="12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latin typeface="Lato"/>
                <a:ea typeface="Lato"/>
                <a:cs typeface="Lato"/>
                <a:sym typeface="Lato"/>
              </a:rPr>
              <a:t>Son elementos </a:t>
            </a:r>
            <a:r>
              <a:rPr lang="es">
                <a:solidFill>
                  <a:srgbClr val="FFFFFF"/>
                </a:solidFill>
                <a:latin typeface="Lato"/>
                <a:ea typeface="Lato"/>
                <a:cs typeface="Lato"/>
                <a:sym typeface="Lato"/>
              </a:rPr>
              <a:t>móviles</a:t>
            </a:r>
            <a:r>
              <a:rPr lang="es">
                <a:solidFill>
                  <a:srgbClr val="FFFFFF"/>
                </a:solidFill>
                <a:latin typeface="Lato"/>
                <a:ea typeface="Lato"/>
                <a:cs typeface="Lato"/>
                <a:sym typeface="Lato"/>
              </a:rPr>
              <a:t> de el adn que tienen la habilidad de saltar de una parte a otra del genoma, lo que puede causar cambios o mutaciones.</a:t>
            </a:r>
            <a:endParaRPr>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Clasificación</a:t>
            </a:r>
            <a:endParaRPr/>
          </a:p>
        </p:txBody>
      </p:sp>
      <p:sp>
        <p:nvSpPr>
          <p:cNvPr id="148" name="Google Shape;148;p15"/>
          <p:cNvSpPr txBox="1"/>
          <p:nvPr/>
        </p:nvSpPr>
        <p:spPr>
          <a:xfrm>
            <a:off x="667625" y="1692550"/>
            <a:ext cx="2708100" cy="25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latin typeface="Lato"/>
                <a:ea typeface="Lato"/>
                <a:cs typeface="Lato"/>
                <a:sym typeface="Lato"/>
              </a:rPr>
              <a:t>Los elementos transponibles se pueden clasificar en dos </a:t>
            </a:r>
            <a:r>
              <a:rPr lang="es">
                <a:solidFill>
                  <a:srgbClr val="FFFFFF"/>
                </a:solidFill>
                <a:latin typeface="Lato"/>
                <a:ea typeface="Lato"/>
                <a:cs typeface="Lato"/>
                <a:sym typeface="Lato"/>
              </a:rPr>
              <a:t>clases: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Retrotransposones</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Transposones ADN</a:t>
            </a:r>
            <a:endParaRPr>
              <a:solidFill>
                <a:srgbClr val="FFFFFF"/>
              </a:solidFill>
              <a:latin typeface="Lato"/>
              <a:ea typeface="Lato"/>
              <a:cs typeface="Lato"/>
              <a:sym typeface="Lato"/>
            </a:endParaRPr>
          </a:p>
        </p:txBody>
      </p:sp>
      <p:pic>
        <p:nvPicPr>
          <p:cNvPr id="149" name="Google Shape;149;p15"/>
          <p:cNvPicPr preferRelativeResize="0"/>
          <p:nvPr/>
        </p:nvPicPr>
        <p:blipFill rotWithShape="1">
          <a:blip r:embed="rId3">
            <a:alphaModFix/>
          </a:blip>
          <a:srcRect b="4989" l="10604" r="10256" t="8234"/>
          <a:stretch/>
        </p:blipFill>
        <p:spPr>
          <a:xfrm>
            <a:off x="3439450" y="842650"/>
            <a:ext cx="5484776" cy="375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Redes neuronales profundas</a:t>
            </a:r>
            <a:endParaRPr/>
          </a:p>
        </p:txBody>
      </p:sp>
      <p:pic>
        <p:nvPicPr>
          <p:cNvPr id="155" name="Google Shape;155;p16"/>
          <p:cNvPicPr preferRelativeResize="0"/>
          <p:nvPr/>
        </p:nvPicPr>
        <p:blipFill rotWithShape="1">
          <a:blip r:embed="rId3">
            <a:alphaModFix/>
          </a:blip>
          <a:srcRect b="15918" l="41995" r="0" t="18300"/>
          <a:stretch/>
        </p:blipFill>
        <p:spPr>
          <a:xfrm>
            <a:off x="1676575" y="1165975"/>
            <a:ext cx="5207849" cy="1937025"/>
          </a:xfrm>
          <a:prstGeom prst="rect">
            <a:avLst/>
          </a:prstGeom>
          <a:noFill/>
          <a:ln>
            <a:noFill/>
          </a:ln>
        </p:spPr>
      </p:pic>
      <p:sp>
        <p:nvSpPr>
          <p:cNvPr id="156" name="Google Shape;156;p16"/>
          <p:cNvSpPr txBox="1"/>
          <p:nvPr/>
        </p:nvSpPr>
        <p:spPr>
          <a:xfrm>
            <a:off x="1683150" y="3375725"/>
            <a:ext cx="5218800" cy="12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latin typeface="Lato"/>
                <a:ea typeface="Lato"/>
                <a:cs typeface="Lato"/>
                <a:sym typeface="Lato"/>
              </a:rPr>
              <a:t>Redes neuronales profundas se basan en la </a:t>
            </a:r>
            <a:r>
              <a:rPr lang="es">
                <a:solidFill>
                  <a:srgbClr val="FFFFFF"/>
                </a:solidFill>
                <a:latin typeface="Lato"/>
                <a:ea typeface="Lato"/>
                <a:cs typeface="Lato"/>
                <a:sym typeface="Lato"/>
              </a:rPr>
              <a:t>conexión</a:t>
            </a:r>
            <a:r>
              <a:rPr lang="es">
                <a:solidFill>
                  <a:srgbClr val="FFFFFF"/>
                </a:solidFill>
                <a:latin typeface="Lato"/>
                <a:ea typeface="Lato"/>
                <a:cs typeface="Lato"/>
                <a:sym typeface="Lato"/>
              </a:rPr>
              <a:t> de neuronas del cerebro, </a:t>
            </a:r>
            <a:r>
              <a:rPr lang="es">
                <a:solidFill>
                  <a:srgbClr val="FFFFFF"/>
                </a:solidFill>
                <a:latin typeface="Lato"/>
                <a:ea typeface="Lato"/>
                <a:cs typeface="Lato"/>
                <a:sym typeface="Lato"/>
              </a:rPr>
              <a:t>interconecta</a:t>
            </a:r>
            <a:r>
              <a:rPr lang="es">
                <a:solidFill>
                  <a:srgbClr val="FFFFFF"/>
                </a:solidFill>
                <a:latin typeface="Lato"/>
                <a:ea typeface="Lato"/>
                <a:cs typeface="Lato"/>
                <a:sym typeface="Lato"/>
              </a:rPr>
              <a:t> nodos, que </a:t>
            </a:r>
            <a:r>
              <a:rPr lang="es">
                <a:solidFill>
                  <a:srgbClr val="FFFFFF"/>
                </a:solidFill>
                <a:latin typeface="Lato"/>
                <a:ea typeface="Lato"/>
                <a:cs typeface="Lato"/>
                <a:sym typeface="Lato"/>
              </a:rPr>
              <a:t>están</a:t>
            </a:r>
            <a:r>
              <a:rPr lang="es">
                <a:solidFill>
                  <a:srgbClr val="FFFFFF"/>
                </a:solidFill>
                <a:latin typeface="Lato"/>
                <a:ea typeface="Lato"/>
                <a:cs typeface="Lato"/>
                <a:sym typeface="Lato"/>
              </a:rPr>
              <a:t> en capas ocultas y cada capa tiene su </a:t>
            </a:r>
            <a:r>
              <a:rPr lang="es">
                <a:solidFill>
                  <a:srgbClr val="FFFFFF"/>
                </a:solidFill>
                <a:latin typeface="Lato"/>
                <a:ea typeface="Lato"/>
                <a:cs typeface="Lato"/>
                <a:sym typeface="Lato"/>
              </a:rPr>
              <a:t>número</a:t>
            </a:r>
            <a:r>
              <a:rPr lang="es">
                <a:solidFill>
                  <a:srgbClr val="FFFFFF"/>
                </a:solidFill>
                <a:latin typeface="Lato"/>
                <a:ea typeface="Lato"/>
                <a:cs typeface="Lato"/>
                <a:sym typeface="Lato"/>
              </a:rPr>
              <a:t> de neuronas.</a:t>
            </a:r>
            <a:endParaRPr>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7"/>
          <p:cNvPicPr preferRelativeResize="0"/>
          <p:nvPr/>
        </p:nvPicPr>
        <p:blipFill>
          <a:blip r:embed="rId3">
            <a:alphaModFix/>
          </a:blip>
          <a:stretch>
            <a:fillRect/>
          </a:stretch>
        </p:blipFill>
        <p:spPr>
          <a:xfrm>
            <a:off x="2258925" y="1258034"/>
            <a:ext cx="4990775" cy="2759775"/>
          </a:xfrm>
          <a:prstGeom prst="rect">
            <a:avLst/>
          </a:prstGeom>
          <a:noFill/>
          <a:ln>
            <a:noFill/>
          </a:ln>
        </p:spPr>
      </p:pic>
      <p:sp>
        <p:nvSpPr>
          <p:cNvPr id="162" name="Google Shape;162;p17"/>
          <p:cNvSpPr txBox="1"/>
          <p:nvPr/>
        </p:nvSpPr>
        <p:spPr>
          <a:xfrm>
            <a:off x="2260100" y="405700"/>
            <a:ext cx="3596400" cy="7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latin typeface="Lato"/>
                <a:ea typeface="Lato"/>
                <a:cs typeface="Lato"/>
                <a:sym typeface="Lato"/>
              </a:rPr>
              <a:t>Z=XiWi+b</a:t>
            </a:r>
            <a:endParaRPr>
              <a:solidFill>
                <a:srgbClr val="FFFFFF"/>
              </a:solidFill>
              <a:latin typeface="Lato"/>
              <a:ea typeface="Lato"/>
              <a:cs typeface="Lato"/>
              <a:sym typeface="Lato"/>
            </a:endParaRPr>
          </a:p>
          <a:p>
            <a:pPr indent="0" lvl="0" marL="0" rtl="0" algn="l">
              <a:spcBef>
                <a:spcPts val="0"/>
              </a:spcBef>
              <a:spcAft>
                <a:spcPts val="0"/>
              </a:spcAft>
              <a:buNone/>
            </a:pPr>
            <a:r>
              <a:rPr lang="es">
                <a:solidFill>
                  <a:srgbClr val="FFFFFF"/>
                </a:solidFill>
                <a:latin typeface="Lato"/>
                <a:ea typeface="Lato"/>
                <a:cs typeface="Lato"/>
                <a:sym typeface="Lato"/>
              </a:rPr>
              <a:t>A=g(z) -&gt; comportamiento</a:t>
            </a:r>
            <a:endParaRPr>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Objetivos</a:t>
            </a:r>
            <a:endParaRPr/>
          </a:p>
        </p:txBody>
      </p:sp>
      <p:sp>
        <p:nvSpPr>
          <p:cNvPr id="168" name="Google Shape;168;p18"/>
          <p:cNvSpPr txBox="1"/>
          <p:nvPr/>
        </p:nvSpPr>
        <p:spPr>
          <a:xfrm>
            <a:off x="1476300" y="1457475"/>
            <a:ext cx="6375300" cy="30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latin typeface="Lato"/>
                <a:ea typeface="Lato"/>
                <a:cs typeface="Lato"/>
                <a:sym typeface="Lato"/>
              </a:rPr>
              <a:t>General: </a:t>
            </a:r>
            <a:endParaRPr>
              <a:solidFill>
                <a:srgbClr val="FFFFFF"/>
              </a:solidFill>
              <a:latin typeface="Lato"/>
              <a:ea typeface="Lato"/>
              <a:cs typeface="Lato"/>
              <a:sym typeface="Lato"/>
            </a:endParaRPr>
          </a:p>
          <a:p>
            <a:pPr indent="0" lvl="0" marL="0" rtl="0" algn="l">
              <a:spcBef>
                <a:spcPts val="0"/>
              </a:spcBef>
              <a:spcAft>
                <a:spcPts val="0"/>
              </a:spcAft>
              <a:buNone/>
            </a:pPr>
            <a:r>
              <a:rPr lang="es">
                <a:solidFill>
                  <a:srgbClr val="FFFFFF"/>
                </a:solidFill>
                <a:latin typeface="Lato"/>
                <a:ea typeface="Lato"/>
                <a:cs typeface="Lato"/>
                <a:sym typeface="Lato"/>
              </a:rPr>
              <a:t>Desarrollar un método computacional basado en redes neuronales completamente conectadas para clasificar LTR retrotransposones en genomas de plantas.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s">
                <a:solidFill>
                  <a:srgbClr val="FFFFFF"/>
                </a:solidFill>
                <a:latin typeface="Lato"/>
                <a:ea typeface="Lato"/>
                <a:cs typeface="Lato"/>
                <a:sym typeface="Lato"/>
              </a:rPr>
              <a:t>específicos: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s">
                <a:solidFill>
                  <a:srgbClr val="FFFFFF"/>
                </a:solidFill>
                <a:latin typeface="Lato"/>
                <a:ea typeface="Lato"/>
                <a:cs typeface="Lato"/>
                <a:sym typeface="Lato"/>
              </a:rPr>
              <a:t>● Definir una arquitectura de red neuronal profunda completamente conectada para la clasificación de LTR retrotransposones a nivel de linajes. </a:t>
            </a:r>
            <a:endParaRPr>
              <a:solidFill>
                <a:srgbClr val="FFFFFF"/>
              </a:solidFill>
              <a:latin typeface="Lato"/>
              <a:ea typeface="Lato"/>
              <a:cs typeface="Lato"/>
              <a:sym typeface="Lato"/>
            </a:endParaRPr>
          </a:p>
          <a:p>
            <a:pPr indent="0" lvl="0" marL="0" rtl="0" algn="l">
              <a:spcBef>
                <a:spcPts val="0"/>
              </a:spcBef>
              <a:spcAft>
                <a:spcPts val="0"/>
              </a:spcAft>
              <a:buNone/>
            </a:pPr>
            <a:r>
              <a:rPr lang="es">
                <a:solidFill>
                  <a:srgbClr val="FFFFFF"/>
                </a:solidFill>
                <a:latin typeface="Lato"/>
                <a:ea typeface="Lato"/>
                <a:cs typeface="Lato"/>
                <a:sym typeface="Lato"/>
              </a:rPr>
              <a:t>● Analizar y comparar el rendimiento de la arquitectura propuesta con otra arquitectura propuesta en la literatura.</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pic>
        <p:nvPicPr>
          <p:cNvPr id="169" name="Google Shape;169;p18"/>
          <p:cNvPicPr preferRelativeResize="0"/>
          <p:nvPr/>
        </p:nvPicPr>
        <p:blipFill>
          <a:blip r:embed="rId3">
            <a:alphaModFix/>
          </a:blip>
          <a:stretch>
            <a:fillRect/>
          </a:stretch>
        </p:blipFill>
        <p:spPr>
          <a:xfrm>
            <a:off x="5773350" y="206873"/>
            <a:ext cx="2243350" cy="148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Metodología</a:t>
            </a:r>
            <a:endParaRPr/>
          </a:p>
        </p:txBody>
      </p:sp>
      <p:sp>
        <p:nvSpPr>
          <p:cNvPr id="175" name="Google Shape;175;p19"/>
          <p:cNvSpPr txBox="1"/>
          <p:nvPr>
            <p:ph idx="1" type="body"/>
          </p:nvPr>
        </p:nvSpPr>
        <p:spPr>
          <a:xfrm>
            <a:off x="1297500" y="1567550"/>
            <a:ext cx="2347800" cy="1648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Ref</a:t>
            </a:r>
            <a:r>
              <a:rPr lang="es"/>
              <a:t>e</a:t>
            </a:r>
            <a:r>
              <a:rPr lang="es"/>
              <a:t>rencia Nakano</a:t>
            </a:r>
            <a:endParaRPr/>
          </a:p>
          <a:p>
            <a:pPr indent="-311150" lvl="0" marL="457200" rtl="0" algn="l">
              <a:spcBef>
                <a:spcPts val="0"/>
              </a:spcBef>
              <a:spcAft>
                <a:spcPts val="0"/>
              </a:spcAft>
              <a:buSzPts val="1300"/>
              <a:buChar char="●"/>
            </a:pPr>
            <a:r>
              <a:rPr lang="es"/>
              <a:t>Rendimiento base</a:t>
            </a:r>
            <a:endParaRPr/>
          </a:p>
          <a:p>
            <a:pPr indent="-311150" lvl="0" marL="457200" rtl="0" algn="l">
              <a:spcBef>
                <a:spcPts val="0"/>
              </a:spcBef>
              <a:spcAft>
                <a:spcPts val="0"/>
              </a:spcAft>
              <a:buSzPts val="1300"/>
              <a:buChar char="●"/>
            </a:pPr>
            <a:r>
              <a:rPr lang="es"/>
              <a:t>D</a:t>
            </a:r>
            <a:r>
              <a:rPr lang="es"/>
              <a:t>ropout</a:t>
            </a:r>
            <a:endParaRPr/>
          </a:p>
          <a:p>
            <a:pPr indent="-311150" lvl="0" marL="457200" rtl="0" algn="l">
              <a:spcBef>
                <a:spcPts val="0"/>
              </a:spcBef>
              <a:spcAft>
                <a:spcPts val="0"/>
              </a:spcAft>
              <a:buSzPts val="1300"/>
              <a:buChar char="●"/>
            </a:pPr>
            <a:r>
              <a:rPr lang="es"/>
              <a:t>Batch normalization</a:t>
            </a:r>
            <a:endParaRPr/>
          </a:p>
          <a:p>
            <a:pPr indent="-311150" lvl="0" marL="457200" rtl="0" algn="l">
              <a:spcBef>
                <a:spcPts val="0"/>
              </a:spcBef>
              <a:spcAft>
                <a:spcPts val="0"/>
              </a:spcAft>
              <a:buSzPts val="1300"/>
              <a:buChar char="●"/>
            </a:pPr>
            <a:r>
              <a:rPr lang="es"/>
              <a:t>Regularización L1 y L2</a:t>
            </a:r>
            <a:endParaRPr/>
          </a:p>
          <a:p>
            <a:pPr indent="-311150" lvl="0" marL="457200" rtl="0" algn="l">
              <a:spcBef>
                <a:spcPts val="0"/>
              </a:spcBef>
              <a:spcAft>
                <a:spcPts val="0"/>
              </a:spcAft>
              <a:buSzPts val="1300"/>
              <a:buChar char="●"/>
            </a:pPr>
            <a:r>
              <a:rPr lang="es"/>
              <a:t>Google </a:t>
            </a:r>
            <a:r>
              <a:rPr lang="es"/>
              <a:t>Colaboratory</a:t>
            </a:r>
            <a:endParaRPr/>
          </a:p>
        </p:txBody>
      </p:sp>
      <p:pic>
        <p:nvPicPr>
          <p:cNvPr id="176" name="Google Shape;176;p19"/>
          <p:cNvPicPr preferRelativeResize="0"/>
          <p:nvPr/>
        </p:nvPicPr>
        <p:blipFill>
          <a:blip r:embed="rId3">
            <a:alphaModFix/>
          </a:blip>
          <a:stretch>
            <a:fillRect/>
          </a:stretch>
        </p:blipFill>
        <p:spPr>
          <a:xfrm>
            <a:off x="3866625" y="1932050"/>
            <a:ext cx="4276450" cy="2665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Resultados</a:t>
            </a:r>
            <a:endParaRPr/>
          </a:p>
        </p:txBody>
      </p:sp>
      <p:sp>
        <p:nvSpPr>
          <p:cNvPr id="182" name="Google Shape;182;p20"/>
          <p:cNvSpPr txBox="1"/>
          <p:nvPr>
            <p:ph idx="1" type="body"/>
          </p:nvPr>
        </p:nvSpPr>
        <p:spPr>
          <a:xfrm>
            <a:off x="5331425" y="2199000"/>
            <a:ext cx="3394800" cy="74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Precisión obtenida por la arquitectura de Nakano durante 200 épocas.</a:t>
            </a:r>
            <a:endParaRPr/>
          </a:p>
        </p:txBody>
      </p:sp>
      <p:pic>
        <p:nvPicPr>
          <p:cNvPr id="183" name="Google Shape;183;p20"/>
          <p:cNvPicPr preferRelativeResize="0"/>
          <p:nvPr/>
        </p:nvPicPr>
        <p:blipFill>
          <a:blip r:embed="rId3">
            <a:alphaModFix/>
          </a:blip>
          <a:stretch>
            <a:fillRect/>
          </a:stretch>
        </p:blipFill>
        <p:spPr>
          <a:xfrm>
            <a:off x="1137825" y="1070525"/>
            <a:ext cx="3970975" cy="393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idx="1" type="body"/>
          </p:nvPr>
        </p:nvSpPr>
        <p:spPr>
          <a:xfrm>
            <a:off x="4870800" y="1567550"/>
            <a:ext cx="3465600" cy="71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Precisión obtenida durante 200 épocas con un dropout 0.5</a:t>
            </a:r>
            <a:endParaRPr/>
          </a:p>
        </p:txBody>
      </p:sp>
      <p:pic>
        <p:nvPicPr>
          <p:cNvPr id="189" name="Google Shape;189;p21"/>
          <p:cNvPicPr preferRelativeResize="0"/>
          <p:nvPr/>
        </p:nvPicPr>
        <p:blipFill rotWithShape="1">
          <a:blip r:embed="rId3">
            <a:alphaModFix/>
          </a:blip>
          <a:srcRect b="7444" l="7307" r="49501" t="25001"/>
          <a:stretch/>
        </p:blipFill>
        <p:spPr>
          <a:xfrm>
            <a:off x="893300" y="1300850"/>
            <a:ext cx="3678700" cy="3586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