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13716000" cx="24384000"/>
  <p:notesSz cx="6858000" cy="9144000"/>
  <p:embeddedFontLst>
    <p:embeddedFont>
      <p:font typeface="Roboto"/>
      <p:regular r:id="rId29"/>
      <p:bold r:id="rId30"/>
      <p:italic r:id="rId31"/>
      <p:boldItalic r:id="rId32"/>
    </p:embeddedFont>
    <p:embeddedFont>
      <p:font typeface="Helvetica Neue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7" roundtripDataSignature="AMtx7mhPbkiACcDpBS5BoJhPsQUPs0YYd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866B977-C6CE-460E-9E4D-4F7F79ACC1D6}">
  <a:tblStyle styleId="{A866B977-C6CE-460E-9E4D-4F7F79ACC1D6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-italic.fntdata"/><Relationship Id="rId30" Type="http://schemas.openxmlformats.org/officeDocument/2006/relationships/font" Target="fonts/Roboto-bold.fntdata"/><Relationship Id="rId11" Type="http://schemas.openxmlformats.org/officeDocument/2006/relationships/slide" Target="slides/slide6.xml"/><Relationship Id="rId33" Type="http://schemas.openxmlformats.org/officeDocument/2006/relationships/font" Target="fonts/HelveticaNeue-regular.fntdata"/><Relationship Id="rId10" Type="http://schemas.openxmlformats.org/officeDocument/2006/relationships/slide" Target="slides/slide5.xml"/><Relationship Id="rId32" Type="http://schemas.openxmlformats.org/officeDocument/2006/relationships/font" Target="fonts/Roboto-boldItalic.fntdata"/><Relationship Id="rId13" Type="http://schemas.openxmlformats.org/officeDocument/2006/relationships/slide" Target="slides/slide8.xml"/><Relationship Id="rId35" Type="http://schemas.openxmlformats.org/officeDocument/2006/relationships/font" Target="fonts/HelveticaNeue-italic.fntdata"/><Relationship Id="rId12" Type="http://schemas.openxmlformats.org/officeDocument/2006/relationships/slide" Target="slides/slide7.xml"/><Relationship Id="rId34" Type="http://schemas.openxmlformats.org/officeDocument/2006/relationships/font" Target="fonts/HelveticaNeue-bold.fntdata"/><Relationship Id="rId15" Type="http://schemas.openxmlformats.org/officeDocument/2006/relationships/slide" Target="slides/slide10.xml"/><Relationship Id="rId37" Type="http://customschemas.google.com/relationships/presentationmetadata" Target="metadata"/><Relationship Id="rId14" Type="http://schemas.openxmlformats.org/officeDocument/2006/relationships/slide" Target="slides/slide9.xml"/><Relationship Id="rId36" Type="http://schemas.openxmlformats.org/officeDocument/2006/relationships/font" Target="fonts/HelveticaNeue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5" name="Google Shape;55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ad40186b53_0_10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6" name="Google Shape;176;gad40186b53_0_10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ad40186b53_0_1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9" name="Google Shape;189;gad40186b53_0_13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ad40186b53_0_14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0" name="Google Shape;200;gad40186b53_0_14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ad40186b53_0_15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9" name="Google Shape;209;gad40186b53_0_15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ad598a5ddd_0_4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0" name="Google Shape;240;gad598a5ddd_0_43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ad40186b53_0_16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0" name="Google Shape;250;gad40186b53_0_16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ad598a5ddd_0_47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0" name="Google Shape;260;gad598a5ddd_0_47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acdfb02ab6_0_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6" name="Google Shape;286;gacdfb02ab6_0_2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a34da2fc4b_0_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a34da2fc4b_0_3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ad598a5ddd_0_58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0" name="Google Shape;300;gad598a5ddd_0_58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ad40186b53_0_8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2" name="Google Shape;62;gad40186b53_0_8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ad598a5ddd_0_6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0" name="Google Shape;320;gad598a5ddd_0_61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ad598a5ddd_0_57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4" name="Google Shape;334;gad598a5ddd_0_57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ad598a5ddd_0_58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44" name="Google Shape;344;gad598a5ddd_0_58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acdfb02ab6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80" name="Google Shape;380;gacdfb02ab6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acdfb02ab6_0_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9" name="Google Shape;69;gacdfb02ab6_0_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a34da2fc4b_0_5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0" name="Google Shape;80;ga34da2fc4b_0_5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ad40186b53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2" name="Google Shape;102;gad40186b53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ad40186b53_0_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4" name="Google Shape;114;gad40186b53_0_2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ad9a2da784_0_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4" name="Google Shape;124;gad9a2da784_0_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ad40186b53_0_6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7" name="Google Shape;147;gad40186b53_0_6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ad40186b53_0_5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2" name="Google Shape;162;gad40186b53_0_5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" showMasterSp="0" type="title">
  <p:cSld name="TITLE">
    <p:bg>
      <p:bgPr>
        <a:solidFill>
          <a:srgbClr val="0069A3"/>
        </a:soli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idx="1" type="body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  <a:defRPr b="1" sz="3600">
                <a:solidFill>
                  <a:srgbClr val="FFFFFF"/>
                </a:solidFill>
              </a:defRPr>
            </a:lvl1pPr>
            <a:lvl2pPr indent="-369189" lvl="1" marL="914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indent="-369189" lvl="2" marL="1371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indent="-369189" lvl="3" marL="1828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indent="-369189" lvl="4" marL="22860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13" name="Google Shape;13;p3"/>
          <p:cNvSpPr txBox="1"/>
          <p:nvPr>
            <p:ph type="title"/>
          </p:nvPr>
        </p:nvSpPr>
        <p:spPr>
          <a:xfrm>
            <a:off x="1206498" y="2574991"/>
            <a:ext cx="21971004" cy="3237503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0"/>
              <a:buFont typeface="Trebuchet MS"/>
              <a:buNone/>
              <a:defRPr b="0" sz="140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4" name="Google Shape;14;p3"/>
          <p:cNvSpPr/>
          <p:nvPr/>
        </p:nvSpPr>
        <p:spPr>
          <a:xfrm>
            <a:off x="-437422" y="-109666"/>
            <a:ext cx="25258844" cy="2381534"/>
          </a:xfrm>
          <a:prstGeom prst="rect">
            <a:avLst/>
          </a:prstGeom>
          <a:solidFill>
            <a:srgbClr val="FED91C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D933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CD9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Logos_UAM-04.png" id="15" name="Google Shape;15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9734006" y="11737595"/>
            <a:ext cx="4591565" cy="192467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s_UAM-07.png" id="16" name="Google Shape;16;p3"/>
          <p:cNvPicPr preferRelativeResize="0"/>
          <p:nvPr/>
        </p:nvPicPr>
        <p:blipFill rotWithShape="1">
          <a:blip r:embed="rId3">
            <a:alphaModFix/>
          </a:blip>
          <a:srcRect b="0" l="5162" r="5161" t="0"/>
          <a:stretch/>
        </p:blipFill>
        <p:spPr>
          <a:xfrm>
            <a:off x="20869334" y="34938"/>
            <a:ext cx="3228609" cy="209219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3"/>
          <p:cNvSpPr txBox="1"/>
          <p:nvPr/>
        </p:nvSpPr>
        <p:spPr>
          <a:xfrm>
            <a:off x="1206500" y="6507390"/>
            <a:ext cx="21971001" cy="4535309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0"/>
              <a:buFont typeface="Helvetica Neue"/>
              <a:buNone/>
            </a:pPr>
            <a:r>
              <a:rPr b="0" i="0" lang="en-US" sz="45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Body Level One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0"/>
              <a:buFont typeface="Helvetica Neue"/>
              <a:buNone/>
            </a:pPr>
            <a:r>
              <a:rPr b="0" i="0" lang="en-US" sz="45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Body Level Two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91440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0"/>
              <a:buFont typeface="Helvetica Neue"/>
              <a:buNone/>
            </a:pPr>
            <a:r>
              <a:rPr b="0" i="0" lang="en-US" sz="45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Body Level Three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137160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0"/>
              <a:buFont typeface="Helvetica Neue"/>
              <a:buNone/>
            </a:pPr>
            <a:r>
              <a:rPr b="0" i="0" lang="en-US" sz="45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Body Level Four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182880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0"/>
              <a:buFont typeface="Helvetica Neue"/>
              <a:buNone/>
            </a:pPr>
            <a:r>
              <a:rPr b="0" i="0" lang="en-US" sz="45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Body Level Five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2500">
              <a:solidFill>
                <a:srgbClr val="0069A3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" showMasterSp="0" type="tx">
  <p:cSld name="TITLE_AND_BODY">
    <p:bg>
      <p:bgPr>
        <a:solidFill>
          <a:srgbClr val="FCD933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1151898" y="1269045"/>
            <a:ext cx="9779001" cy="15274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69A3"/>
              </a:buClr>
              <a:buSzPts val="8500"/>
              <a:buFont typeface="Trebuchet MS"/>
              <a:buNone/>
              <a:defRPr b="0">
                <a:solidFill>
                  <a:srgbClr val="0069A3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1151898" y="2812452"/>
            <a:ext cx="9779001" cy="9387843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50165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Trebuchet MS"/>
              <a:buAutoNum type="arabicPeriod"/>
              <a:defRPr sz="4300"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50165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Trebuchet MS"/>
              <a:buAutoNum type="arabicPeriod"/>
              <a:defRPr sz="4300"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50165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Trebuchet MS"/>
              <a:buAutoNum type="arabicPeriod"/>
              <a:defRPr sz="4300"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5016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Trebuchet MS"/>
              <a:buAutoNum type="arabicPeriod"/>
              <a:defRPr sz="4300"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5016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Trebuchet MS"/>
              <a:buAutoNum type="arabicPeriod"/>
              <a:defRPr sz="4300"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22" name="Google Shape;22;p4"/>
          <p:cNvSpPr/>
          <p:nvPr/>
        </p:nvSpPr>
        <p:spPr>
          <a:xfrm>
            <a:off x="-437422" y="12002685"/>
            <a:ext cx="25258844" cy="1981145"/>
          </a:xfrm>
          <a:prstGeom prst="rect">
            <a:avLst/>
          </a:prstGeom>
          <a:solidFill>
            <a:srgbClr val="0069A3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9A3"/>
              </a:buClr>
              <a:buSzPts val="3200"/>
              <a:buFont typeface="Trebuchet MS"/>
              <a:buNone/>
            </a:pPr>
            <a:r>
              <a:t/>
            </a:r>
            <a:endParaRPr b="0" i="0" sz="3200" u="none" cap="none" strike="noStrike">
              <a:solidFill>
                <a:srgbClr val="0069A3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379049" y="12696713"/>
            <a:ext cx="618474" cy="469901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Trebuchet MS"/>
              <a:buNone/>
              <a:defRPr b="0" i="0" sz="25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Trebuchet MS"/>
              <a:buNone/>
              <a:defRPr b="0" i="0" sz="25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Trebuchet MS"/>
              <a:buNone/>
              <a:defRPr b="0" i="0" sz="25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Trebuchet MS"/>
              <a:buNone/>
              <a:defRPr b="0" i="0" sz="25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Trebuchet MS"/>
              <a:buNone/>
              <a:defRPr b="0" i="0" sz="25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Trebuchet MS"/>
              <a:buNone/>
              <a:defRPr b="0" i="0" sz="25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Trebuchet MS"/>
              <a:buNone/>
              <a:defRPr b="0" i="0" sz="25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Trebuchet MS"/>
              <a:buNone/>
              <a:defRPr b="0" i="0" sz="25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Trebuchet MS"/>
              <a:buNone/>
              <a:defRPr b="0" i="0" sz="25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69A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" name="Google Shape;24;p4"/>
          <p:cNvSpPr/>
          <p:nvPr/>
        </p:nvSpPr>
        <p:spPr>
          <a:xfrm>
            <a:off x="-238339" y="4909577"/>
            <a:ext cx="769266" cy="2381533"/>
          </a:xfrm>
          <a:prstGeom prst="rect">
            <a:avLst/>
          </a:prstGeom>
          <a:solidFill>
            <a:srgbClr val="FED91C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D933"/>
              </a:buClr>
              <a:buSzPts val="3200"/>
              <a:buFont typeface="Trebuchet MS"/>
              <a:buNone/>
            </a:pPr>
            <a:r>
              <a:t/>
            </a:r>
            <a:endParaRPr b="0" i="0" sz="3200" u="none" cap="none" strike="noStrike">
              <a:solidFill>
                <a:srgbClr val="FCD933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5" name="Google Shape;25;p4"/>
          <p:cNvSpPr/>
          <p:nvPr/>
        </p:nvSpPr>
        <p:spPr>
          <a:xfrm>
            <a:off x="23738841" y="-816472"/>
            <a:ext cx="769266" cy="2381534"/>
          </a:xfrm>
          <a:prstGeom prst="rect">
            <a:avLst/>
          </a:prstGeom>
          <a:solidFill>
            <a:srgbClr val="0069A3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9A3"/>
              </a:buClr>
              <a:buSzPts val="3200"/>
              <a:buFont typeface="Trebuchet MS"/>
              <a:buNone/>
            </a:pPr>
            <a:r>
              <a:t/>
            </a:r>
            <a:endParaRPr b="0" i="0" sz="3200" u="none" cap="none" strike="noStrike">
              <a:solidFill>
                <a:srgbClr val="0069A3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descr="Logos_UAM-03.png" id="26" name="Google Shape;26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666525" y="11675491"/>
            <a:ext cx="8453276" cy="23815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to Completa" showMasterSp="0">
  <p:cSld name="Foto Completa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/>
          <p:nvPr>
            <p:ph idx="2" type="pic"/>
          </p:nvPr>
        </p:nvSpPr>
        <p:spPr>
          <a:xfrm>
            <a:off x="-1155700" y="-1295400"/>
            <a:ext cx="26746199" cy="160189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29" name="Google Shape;29;p6"/>
          <p:cNvSpPr txBox="1"/>
          <p:nvPr>
            <p:ph type="title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69A3"/>
              </a:buClr>
              <a:buSzPts val="11600"/>
              <a:buFont typeface="Trebuchet MS"/>
              <a:buNone/>
              <a:defRPr b="0" sz="11600">
                <a:solidFill>
                  <a:srgbClr val="0069A3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" type="body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9A3"/>
              </a:buClr>
              <a:buSzPts val="3600"/>
              <a:buFont typeface="Trebuchet MS"/>
              <a:buNone/>
              <a:defRPr sz="3600">
                <a:solidFill>
                  <a:srgbClr val="0069A3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69189" lvl="1" marL="914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indent="-369189" lvl="2" marL="1371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indent="-369189" lvl="3" marL="1828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indent="-369189" lvl="4" marL="22860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3" type="body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9A3"/>
              </a:buClr>
              <a:buSzPts val="5500"/>
              <a:buFont typeface="Trebuchet MS"/>
              <a:buNone/>
              <a:defRPr sz="5500">
                <a:solidFill>
                  <a:srgbClr val="0069A3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9A3"/>
              </a:buClr>
              <a:buSzPts val="5500"/>
              <a:buFont typeface="Trebuchet MS"/>
              <a:buNone/>
              <a:defRPr sz="5500">
                <a:solidFill>
                  <a:srgbClr val="0069A3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9A3"/>
              </a:buClr>
              <a:buSzPts val="5500"/>
              <a:buFont typeface="Trebuchet MS"/>
              <a:buNone/>
              <a:defRPr sz="5500">
                <a:solidFill>
                  <a:srgbClr val="0069A3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9A3"/>
              </a:buClr>
              <a:buSzPts val="5500"/>
              <a:buFont typeface="Trebuchet MS"/>
              <a:buNone/>
              <a:defRPr sz="5500">
                <a:solidFill>
                  <a:srgbClr val="0069A3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9A3"/>
              </a:buClr>
              <a:buSzPts val="5500"/>
              <a:buFont typeface="Trebuchet MS"/>
              <a:buNone/>
              <a:defRPr sz="5500">
                <a:solidFill>
                  <a:srgbClr val="0069A3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2500">
              <a:solidFill>
                <a:srgbClr val="0069A3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erpo + Foto" showMasterSp="0">
  <p:cSld name="Cuerpo + Foto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/>
          <p:nvPr>
            <p:ph idx="2" type="pic"/>
          </p:nvPr>
        </p:nvSpPr>
        <p:spPr>
          <a:xfrm>
            <a:off x="11848513" y="169016"/>
            <a:ext cx="10201654" cy="11873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type="title"/>
          </p:nvPr>
        </p:nvSpPr>
        <p:spPr>
          <a:xfrm>
            <a:off x="1151898" y="1269045"/>
            <a:ext cx="9779001" cy="15274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Trebuchet MS"/>
              <a:buNone/>
              <a:defRPr b="0"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" type="body"/>
          </p:nvPr>
        </p:nvSpPr>
        <p:spPr>
          <a:xfrm>
            <a:off x="1151898" y="2812452"/>
            <a:ext cx="9779001" cy="9387843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Trebuchet MS"/>
              <a:buNone/>
              <a:defRPr sz="5500"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Trebuchet MS"/>
              <a:buNone/>
              <a:defRPr sz="5500"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Trebuchet MS"/>
              <a:buNone/>
              <a:defRPr sz="5500"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Trebuchet MS"/>
              <a:buNone/>
              <a:defRPr sz="5500"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Trebuchet MS"/>
              <a:buNone/>
              <a:defRPr sz="5500"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37" name="Google Shape;37;p5"/>
          <p:cNvSpPr/>
          <p:nvPr/>
        </p:nvSpPr>
        <p:spPr>
          <a:xfrm>
            <a:off x="-437422" y="12002686"/>
            <a:ext cx="25258844" cy="1981144"/>
          </a:xfrm>
          <a:prstGeom prst="rect">
            <a:avLst/>
          </a:prstGeom>
          <a:solidFill>
            <a:srgbClr val="FED91C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D933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CD9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8" name="Google Shape;38;p5"/>
          <p:cNvSpPr txBox="1"/>
          <p:nvPr>
            <p:ph idx="12" type="sldNum"/>
          </p:nvPr>
        </p:nvSpPr>
        <p:spPr>
          <a:xfrm>
            <a:off x="381000" y="12700000"/>
            <a:ext cx="618474" cy="4699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9A3"/>
              </a:buClr>
              <a:buSzPts val="2500"/>
              <a:buFont typeface="Trebuchet MS"/>
              <a:buNone/>
              <a:defRPr b="0" i="0" sz="2500" u="none" cap="none" strike="noStrike">
                <a:solidFill>
                  <a:srgbClr val="0069A3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9A3"/>
              </a:buClr>
              <a:buSzPts val="2500"/>
              <a:buFont typeface="Trebuchet MS"/>
              <a:buNone/>
              <a:defRPr b="0" i="0" sz="2500" u="none" cap="none" strike="noStrike">
                <a:solidFill>
                  <a:srgbClr val="0069A3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9A3"/>
              </a:buClr>
              <a:buSzPts val="2500"/>
              <a:buFont typeface="Trebuchet MS"/>
              <a:buNone/>
              <a:defRPr b="0" i="0" sz="2500" u="none" cap="none" strike="noStrike">
                <a:solidFill>
                  <a:srgbClr val="0069A3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9A3"/>
              </a:buClr>
              <a:buSzPts val="2500"/>
              <a:buFont typeface="Trebuchet MS"/>
              <a:buNone/>
              <a:defRPr b="0" i="0" sz="2500" u="none" cap="none" strike="noStrike">
                <a:solidFill>
                  <a:srgbClr val="0069A3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9A3"/>
              </a:buClr>
              <a:buSzPts val="2500"/>
              <a:buFont typeface="Trebuchet MS"/>
              <a:buNone/>
              <a:defRPr b="0" i="0" sz="2500" u="none" cap="none" strike="noStrike">
                <a:solidFill>
                  <a:srgbClr val="0069A3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9A3"/>
              </a:buClr>
              <a:buSzPts val="2500"/>
              <a:buFont typeface="Trebuchet MS"/>
              <a:buNone/>
              <a:defRPr b="0" i="0" sz="2500" u="none" cap="none" strike="noStrike">
                <a:solidFill>
                  <a:srgbClr val="0069A3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9A3"/>
              </a:buClr>
              <a:buSzPts val="2500"/>
              <a:buFont typeface="Trebuchet MS"/>
              <a:buNone/>
              <a:defRPr b="0" i="0" sz="2500" u="none" cap="none" strike="noStrike">
                <a:solidFill>
                  <a:srgbClr val="0069A3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9A3"/>
              </a:buClr>
              <a:buSzPts val="2500"/>
              <a:buFont typeface="Trebuchet MS"/>
              <a:buNone/>
              <a:defRPr b="0" i="0" sz="2500" u="none" cap="none" strike="noStrike">
                <a:solidFill>
                  <a:srgbClr val="0069A3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9A3"/>
              </a:buClr>
              <a:buSzPts val="2500"/>
              <a:buFont typeface="Trebuchet MS"/>
              <a:buNone/>
              <a:defRPr b="0" i="0" sz="2500" u="none" cap="none" strike="noStrike">
                <a:solidFill>
                  <a:srgbClr val="0069A3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9" name="Google Shape;39;p5"/>
          <p:cNvSpPr/>
          <p:nvPr/>
        </p:nvSpPr>
        <p:spPr>
          <a:xfrm>
            <a:off x="-238339" y="4909577"/>
            <a:ext cx="769266" cy="2381534"/>
          </a:xfrm>
          <a:prstGeom prst="rect">
            <a:avLst/>
          </a:prstGeom>
          <a:solidFill>
            <a:srgbClr val="FED91C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D933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CD9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0" name="Google Shape;40;p5"/>
          <p:cNvSpPr/>
          <p:nvPr/>
        </p:nvSpPr>
        <p:spPr>
          <a:xfrm>
            <a:off x="23738841" y="-816472"/>
            <a:ext cx="769266" cy="2381534"/>
          </a:xfrm>
          <a:prstGeom prst="rect">
            <a:avLst/>
          </a:prstGeom>
          <a:solidFill>
            <a:srgbClr val="0069A3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9A3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0069A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Logos_UAM-02.png" id="41" name="Google Shape;41;p5"/>
          <p:cNvPicPr preferRelativeResize="0"/>
          <p:nvPr/>
        </p:nvPicPr>
        <p:blipFill rotWithShape="1">
          <a:blip r:embed="rId2">
            <a:alphaModFix/>
          </a:blip>
          <a:srcRect b="16818" l="7169" r="7169" t="16820"/>
          <a:stretch/>
        </p:blipFill>
        <p:spPr>
          <a:xfrm>
            <a:off x="17389227" y="12053883"/>
            <a:ext cx="6773161" cy="14782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ero Grande" showMasterSp="0">
  <p:cSld name="Numero Grande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/>
          <p:nvPr>
            <p:ph idx="1" type="body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>
            <a:lvl1pPr indent="-228600" lvl="0" marL="4572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0"/>
              <a:buFont typeface="Helvetica Neue"/>
              <a:buNone/>
              <a:defRPr b="1" sz="25000"/>
            </a:lvl1pPr>
            <a:lvl2pPr indent="-228600" lvl="1" marL="9144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0"/>
              <a:buFont typeface="Helvetica Neue"/>
              <a:buNone/>
              <a:defRPr b="1" sz="25000"/>
            </a:lvl2pPr>
            <a:lvl3pPr indent="-228600" lvl="2" marL="13716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0"/>
              <a:buFont typeface="Helvetica Neue"/>
              <a:buNone/>
              <a:defRPr b="1" sz="25000"/>
            </a:lvl3pPr>
            <a:lvl4pPr indent="-228600" lvl="3" marL="18288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0"/>
              <a:buFont typeface="Helvetica Neue"/>
              <a:buNone/>
              <a:defRPr b="1" sz="25000"/>
            </a:lvl4pPr>
            <a:lvl5pPr indent="-228600" lvl="4" marL="22860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0"/>
              <a:buFont typeface="Helvetica Neue"/>
              <a:buNone/>
              <a:defRPr b="1" sz="25000"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2" type="body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1pPr>
            <a:lvl2pPr indent="-369189" lvl="1" marL="914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indent="-369189" lvl="2" marL="1371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indent="-369189" lvl="3" marL="1828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indent="-369189" lvl="4" marL="22860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45" name="Google Shape;45;p7"/>
          <p:cNvSpPr/>
          <p:nvPr/>
        </p:nvSpPr>
        <p:spPr>
          <a:xfrm>
            <a:off x="-437422" y="12002685"/>
            <a:ext cx="25258844" cy="1981145"/>
          </a:xfrm>
          <a:prstGeom prst="rect">
            <a:avLst/>
          </a:prstGeom>
          <a:solidFill>
            <a:srgbClr val="FED91C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D933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CD9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Logos_UAM-02.png" id="46" name="Google Shape;46;p7"/>
          <p:cNvPicPr preferRelativeResize="0"/>
          <p:nvPr/>
        </p:nvPicPr>
        <p:blipFill rotWithShape="1">
          <a:blip r:embed="rId2">
            <a:alphaModFix/>
          </a:blip>
          <a:srcRect b="16818" l="7169" r="7169" t="16820"/>
          <a:stretch/>
        </p:blipFill>
        <p:spPr>
          <a:xfrm>
            <a:off x="17389225" y="12053883"/>
            <a:ext cx="6773162" cy="1478231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7"/>
          <p:cNvSpPr txBox="1"/>
          <p:nvPr>
            <p:ph idx="12" type="sldNum"/>
          </p:nvPr>
        </p:nvSpPr>
        <p:spPr>
          <a:xfrm>
            <a:off x="381000" y="12700000"/>
            <a:ext cx="447303" cy="4699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9A3"/>
              </a:buClr>
              <a:buSzPts val="2500"/>
              <a:buFont typeface="Trebuchet MS"/>
              <a:buNone/>
              <a:defRPr b="0" i="0" sz="2500" u="none" cap="none" strike="noStrike">
                <a:solidFill>
                  <a:srgbClr val="0069A3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9A3"/>
              </a:buClr>
              <a:buSzPts val="2500"/>
              <a:buFont typeface="Trebuchet MS"/>
              <a:buNone/>
              <a:defRPr b="0" i="0" sz="2500" u="none" cap="none" strike="noStrike">
                <a:solidFill>
                  <a:srgbClr val="0069A3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9A3"/>
              </a:buClr>
              <a:buSzPts val="2500"/>
              <a:buFont typeface="Trebuchet MS"/>
              <a:buNone/>
              <a:defRPr b="0" i="0" sz="2500" u="none" cap="none" strike="noStrike">
                <a:solidFill>
                  <a:srgbClr val="0069A3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9A3"/>
              </a:buClr>
              <a:buSzPts val="2500"/>
              <a:buFont typeface="Trebuchet MS"/>
              <a:buNone/>
              <a:defRPr b="0" i="0" sz="2500" u="none" cap="none" strike="noStrike">
                <a:solidFill>
                  <a:srgbClr val="0069A3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9A3"/>
              </a:buClr>
              <a:buSzPts val="2500"/>
              <a:buFont typeface="Trebuchet MS"/>
              <a:buNone/>
              <a:defRPr b="0" i="0" sz="2500" u="none" cap="none" strike="noStrike">
                <a:solidFill>
                  <a:srgbClr val="0069A3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9A3"/>
              </a:buClr>
              <a:buSzPts val="2500"/>
              <a:buFont typeface="Trebuchet MS"/>
              <a:buNone/>
              <a:defRPr b="0" i="0" sz="2500" u="none" cap="none" strike="noStrike">
                <a:solidFill>
                  <a:srgbClr val="0069A3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9A3"/>
              </a:buClr>
              <a:buSzPts val="2500"/>
              <a:buFont typeface="Trebuchet MS"/>
              <a:buNone/>
              <a:defRPr b="0" i="0" sz="2500" u="none" cap="none" strike="noStrike">
                <a:solidFill>
                  <a:srgbClr val="0069A3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9A3"/>
              </a:buClr>
              <a:buSzPts val="2500"/>
              <a:buFont typeface="Trebuchet MS"/>
              <a:buNone/>
              <a:defRPr b="0" i="0" sz="2500" u="none" cap="none" strike="noStrike">
                <a:solidFill>
                  <a:srgbClr val="0069A3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9A3"/>
              </a:buClr>
              <a:buSzPts val="2500"/>
              <a:buFont typeface="Trebuchet MS"/>
              <a:buNone/>
              <a:defRPr b="0" i="0" sz="2500" u="none" cap="none" strike="noStrike">
                <a:solidFill>
                  <a:srgbClr val="0069A3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 - 3 Up">
  <p:cSld name="Photo - 3 Up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"/>
          <p:cNvSpPr/>
          <p:nvPr>
            <p:ph idx="2" type="pic"/>
          </p:nvPr>
        </p:nvSpPr>
        <p:spPr>
          <a:xfrm>
            <a:off x="15595842" y="855696"/>
            <a:ext cx="6182042" cy="49443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50" name="Google Shape;50;p8"/>
          <p:cNvSpPr/>
          <p:nvPr>
            <p:ph idx="3" type="pic"/>
          </p:nvPr>
        </p:nvSpPr>
        <p:spPr>
          <a:xfrm>
            <a:off x="13722080" y="3729107"/>
            <a:ext cx="8666733" cy="100870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51" name="Google Shape;51;p8"/>
          <p:cNvSpPr/>
          <p:nvPr>
            <p:ph idx="4" type="pic"/>
          </p:nvPr>
        </p:nvSpPr>
        <p:spPr>
          <a:xfrm>
            <a:off x="1450689" y="396708"/>
            <a:ext cx="14367996" cy="10775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2" type="sldNum"/>
          </p:nvPr>
        </p:nvSpPr>
        <p:spPr>
          <a:xfrm>
            <a:off x="381000" y="12700000"/>
            <a:ext cx="467360" cy="473711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9A3"/>
              </a:buClr>
              <a:buSzPts val="2500"/>
              <a:buFont typeface="Helvetica Neue"/>
              <a:buNone/>
              <a:defRPr b="0" i="0" sz="2500" u="none" cap="none" strike="noStrike">
                <a:solidFill>
                  <a:srgbClr val="0069A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9A3"/>
              </a:buClr>
              <a:buSzPts val="2500"/>
              <a:buFont typeface="Helvetica Neue"/>
              <a:buNone/>
              <a:defRPr b="0" i="0" sz="2500" u="none" cap="none" strike="noStrike">
                <a:solidFill>
                  <a:srgbClr val="0069A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9A3"/>
              </a:buClr>
              <a:buSzPts val="2500"/>
              <a:buFont typeface="Helvetica Neue"/>
              <a:buNone/>
              <a:defRPr b="0" i="0" sz="2500" u="none" cap="none" strike="noStrike">
                <a:solidFill>
                  <a:srgbClr val="0069A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9A3"/>
              </a:buClr>
              <a:buSzPts val="2500"/>
              <a:buFont typeface="Helvetica Neue"/>
              <a:buNone/>
              <a:defRPr b="0" i="0" sz="2500" u="none" cap="none" strike="noStrike">
                <a:solidFill>
                  <a:srgbClr val="0069A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9A3"/>
              </a:buClr>
              <a:buSzPts val="2500"/>
              <a:buFont typeface="Helvetica Neue"/>
              <a:buNone/>
              <a:defRPr b="0" i="0" sz="2500" u="none" cap="none" strike="noStrike">
                <a:solidFill>
                  <a:srgbClr val="0069A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9A3"/>
              </a:buClr>
              <a:buSzPts val="2500"/>
              <a:buFont typeface="Helvetica Neue"/>
              <a:buNone/>
              <a:defRPr b="0" i="0" sz="2500" u="none" cap="none" strike="noStrike">
                <a:solidFill>
                  <a:srgbClr val="0069A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9A3"/>
              </a:buClr>
              <a:buSzPts val="2500"/>
              <a:buFont typeface="Helvetica Neue"/>
              <a:buNone/>
              <a:defRPr b="0" i="0" sz="2500" u="none" cap="none" strike="noStrike">
                <a:solidFill>
                  <a:srgbClr val="0069A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9A3"/>
              </a:buClr>
              <a:buSzPts val="2500"/>
              <a:buFont typeface="Helvetica Neue"/>
              <a:buNone/>
              <a:defRPr b="0" i="0" sz="2500" u="none" cap="none" strike="noStrike">
                <a:solidFill>
                  <a:srgbClr val="0069A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9A3"/>
              </a:buClr>
              <a:buSzPts val="2500"/>
              <a:buFont typeface="Helvetica Neue"/>
              <a:buNone/>
              <a:defRPr b="0" i="0" sz="2500" u="none" cap="none" strike="noStrike">
                <a:solidFill>
                  <a:srgbClr val="0069A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/>
          <p:nvPr/>
        </p:nvSpPr>
        <p:spPr>
          <a:xfrm>
            <a:off x="-437422" y="12002685"/>
            <a:ext cx="25258844" cy="1981145"/>
          </a:xfrm>
          <a:prstGeom prst="rect">
            <a:avLst/>
          </a:prstGeom>
          <a:solidFill>
            <a:srgbClr val="FED91C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D933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CD9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Logos_UAM-02.png" id="7" name="Google Shape;7;p2"/>
          <p:cNvPicPr preferRelativeResize="0"/>
          <p:nvPr/>
        </p:nvPicPr>
        <p:blipFill rotWithShape="1">
          <a:blip r:embed="rId1">
            <a:alphaModFix/>
          </a:blip>
          <a:srcRect b="16818" l="7169" r="7169" t="16820"/>
          <a:stretch/>
        </p:blipFill>
        <p:spPr>
          <a:xfrm>
            <a:off x="17389225" y="12053883"/>
            <a:ext cx="6773162" cy="1478231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;p2"/>
          <p:cNvSpPr txBox="1"/>
          <p:nvPr>
            <p:ph idx="12" type="sldNum"/>
          </p:nvPr>
        </p:nvSpPr>
        <p:spPr>
          <a:xfrm>
            <a:off x="381000" y="12700000"/>
            <a:ext cx="467360" cy="473711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9A3"/>
              </a:buClr>
              <a:buSzPts val="2500"/>
              <a:buFont typeface="Helvetica Neue"/>
              <a:buNone/>
              <a:defRPr b="0" i="0" sz="2500" u="none" cap="none" strike="noStrike">
                <a:solidFill>
                  <a:srgbClr val="0069A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9A3"/>
              </a:buClr>
              <a:buSzPts val="2500"/>
              <a:buFont typeface="Helvetica Neue"/>
              <a:buNone/>
              <a:defRPr b="0" i="0" sz="2500" u="none" cap="none" strike="noStrike">
                <a:solidFill>
                  <a:srgbClr val="0069A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9A3"/>
              </a:buClr>
              <a:buSzPts val="2500"/>
              <a:buFont typeface="Helvetica Neue"/>
              <a:buNone/>
              <a:defRPr b="0" i="0" sz="2500" u="none" cap="none" strike="noStrike">
                <a:solidFill>
                  <a:srgbClr val="0069A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9A3"/>
              </a:buClr>
              <a:buSzPts val="2500"/>
              <a:buFont typeface="Helvetica Neue"/>
              <a:buNone/>
              <a:defRPr b="0" i="0" sz="2500" u="none" cap="none" strike="noStrike">
                <a:solidFill>
                  <a:srgbClr val="0069A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9A3"/>
              </a:buClr>
              <a:buSzPts val="2500"/>
              <a:buFont typeface="Helvetica Neue"/>
              <a:buNone/>
              <a:defRPr b="0" i="0" sz="2500" u="none" cap="none" strike="noStrike">
                <a:solidFill>
                  <a:srgbClr val="0069A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9A3"/>
              </a:buClr>
              <a:buSzPts val="2500"/>
              <a:buFont typeface="Helvetica Neue"/>
              <a:buNone/>
              <a:defRPr b="0" i="0" sz="2500" u="none" cap="none" strike="noStrike">
                <a:solidFill>
                  <a:srgbClr val="0069A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9A3"/>
              </a:buClr>
              <a:buSzPts val="2500"/>
              <a:buFont typeface="Helvetica Neue"/>
              <a:buNone/>
              <a:defRPr b="0" i="0" sz="2500" u="none" cap="none" strike="noStrike">
                <a:solidFill>
                  <a:srgbClr val="0069A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9A3"/>
              </a:buClr>
              <a:buSzPts val="2500"/>
              <a:buFont typeface="Helvetica Neue"/>
              <a:buNone/>
              <a:defRPr b="0" i="0" sz="2500" u="none" cap="none" strike="noStrike">
                <a:solidFill>
                  <a:srgbClr val="0069A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9A3"/>
              </a:buClr>
              <a:buSzPts val="2500"/>
              <a:buFont typeface="Helvetica Neue"/>
              <a:buNone/>
              <a:defRPr b="0" i="0" sz="2500" u="none" cap="none" strike="noStrike">
                <a:solidFill>
                  <a:srgbClr val="0069A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9;p2"/>
          <p:cNvSpPr txBox="1"/>
          <p:nvPr>
            <p:ph type="title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b="1" i="0" sz="8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b="1" i="0" sz="8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b="1" i="0" sz="8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b="1" i="0" sz="8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b="1" i="0" sz="8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b="1" i="0" sz="8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b="1" i="0" sz="8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b="1" i="0" sz="8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b="1" i="0" sz="8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body"/>
          </p:nvPr>
        </p:nvSpPr>
        <p:spPr>
          <a:xfrm>
            <a:off x="1206500" y="4254500"/>
            <a:ext cx="21971000" cy="82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603504" lvl="0" marL="4572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603504" lvl="1" marL="9144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603504" lvl="2" marL="13716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603504" lvl="3" marL="18288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603504" lvl="4" marL="22860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603504" lvl="5" marL="27432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603504" lvl="6" marL="32004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603504" lvl="7" marL="36576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603503" lvl="8" marL="41148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3.png"/><Relationship Id="rId4" Type="http://schemas.openxmlformats.org/officeDocument/2006/relationships/image" Target="../media/image26.png"/><Relationship Id="rId5" Type="http://schemas.openxmlformats.org/officeDocument/2006/relationships/image" Target="../media/image2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5.png"/><Relationship Id="rId4" Type="http://schemas.openxmlformats.org/officeDocument/2006/relationships/image" Target="../media/image3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2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4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Relationship Id="rId5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4.jpg"/><Relationship Id="rId4" Type="http://schemas.openxmlformats.org/officeDocument/2006/relationships/image" Target="../media/image7.jpg"/><Relationship Id="rId5" Type="http://schemas.openxmlformats.org/officeDocument/2006/relationships/image" Target="../media/image8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Relationship Id="rId4" Type="http://schemas.openxmlformats.org/officeDocument/2006/relationships/image" Target="../media/image16.png"/><Relationship Id="rId5" Type="http://schemas.openxmlformats.org/officeDocument/2006/relationships/image" Target="../media/image15.png"/><Relationship Id="rId6" Type="http://schemas.openxmlformats.org/officeDocument/2006/relationships/image" Target="../media/image21.png"/><Relationship Id="rId7" Type="http://schemas.openxmlformats.org/officeDocument/2006/relationships/image" Target="../media/image28.png"/><Relationship Id="rId8" Type="http://schemas.openxmlformats.org/officeDocument/2006/relationships/image" Target="../media/image3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6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"/>
          <p:cNvSpPr/>
          <p:nvPr/>
        </p:nvSpPr>
        <p:spPr>
          <a:xfrm>
            <a:off x="1140025" y="6377050"/>
            <a:ext cx="6590700" cy="3918900"/>
          </a:xfrm>
          <a:prstGeom prst="rect">
            <a:avLst/>
          </a:prstGeom>
          <a:solidFill>
            <a:srgbClr val="0069A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"/>
          <p:cNvSpPr txBox="1"/>
          <p:nvPr>
            <p:ph idx="4294967295" type="ctrTitle"/>
          </p:nvPr>
        </p:nvSpPr>
        <p:spPr>
          <a:xfrm>
            <a:off x="1140025" y="4257300"/>
            <a:ext cx="21971100" cy="52014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0"/>
              <a:buFont typeface="Trebuchet MS"/>
              <a:buNone/>
            </a:pPr>
            <a:r>
              <a:rPr b="0" lang="en-US" sz="100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Diseño y construcción de un conjunto de datos de referencia de LTR retrotransposones presentes en plantas</a:t>
            </a:r>
            <a:endParaRPr b="0" i="0" sz="10000" u="none" cap="none" strike="noStrike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59" name="Google Shape;59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13725" y="10295950"/>
            <a:ext cx="5885592" cy="3624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ad40186b53_0_108"/>
          <p:cNvSpPr txBox="1"/>
          <p:nvPr>
            <p:ph type="title"/>
          </p:nvPr>
        </p:nvSpPr>
        <p:spPr>
          <a:xfrm>
            <a:off x="1795202" y="644675"/>
            <a:ext cx="20793600" cy="15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</a:pPr>
            <a:r>
              <a:rPr lang="en-US"/>
              <a:t>ÁREA PROBLEMÁTICA Y JUSTIFICACIÓN</a:t>
            </a:r>
            <a:endParaRPr/>
          </a:p>
        </p:txBody>
      </p:sp>
      <p:sp>
        <p:nvSpPr>
          <p:cNvPr id="179" name="Google Shape;179;gad40186b53_0_108"/>
          <p:cNvSpPr/>
          <p:nvPr/>
        </p:nvSpPr>
        <p:spPr>
          <a:xfrm>
            <a:off x="-819400" y="1995075"/>
            <a:ext cx="26541300" cy="695400"/>
          </a:xfrm>
          <a:prstGeom prst="rect">
            <a:avLst/>
          </a:prstGeom>
          <a:solidFill>
            <a:srgbClr val="0069A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gad40186b53_0_108"/>
          <p:cNvSpPr txBox="1"/>
          <p:nvPr/>
        </p:nvSpPr>
        <p:spPr>
          <a:xfrm>
            <a:off x="5725950" y="10010900"/>
            <a:ext cx="12932100" cy="11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555555"/>
                </a:solidFill>
                <a:latin typeface="Trebuchet MS"/>
                <a:ea typeface="Trebuchet MS"/>
                <a:cs typeface="Trebuchet MS"/>
                <a:sym typeface="Trebuchet MS"/>
              </a:rPr>
              <a:t>Aún existe carencia de conjunto de datos de ET significativo</a:t>
            </a:r>
            <a:endParaRPr sz="4000">
              <a:solidFill>
                <a:srgbClr val="555555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81" name="Google Shape;181;gad40186b53_0_1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42475" y="4731050"/>
            <a:ext cx="4876800" cy="487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gad40186b53_0_10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537875" y="7790925"/>
            <a:ext cx="1816925" cy="1816925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gad40186b53_0_108"/>
          <p:cNvSpPr txBox="1"/>
          <p:nvPr>
            <p:ph idx="12" type="sldNum"/>
          </p:nvPr>
        </p:nvSpPr>
        <p:spPr>
          <a:xfrm>
            <a:off x="381000" y="12700000"/>
            <a:ext cx="618600" cy="469800"/>
          </a:xfrm>
          <a:prstGeom prst="rect">
            <a:avLst/>
          </a:prstGeom>
        </p:spPr>
        <p:txBody>
          <a:bodyPr anchorCtr="0" anchor="b" bIns="50800" lIns="50800" spcFirstLastPara="1" rIns="50800" wrap="square" tIns="508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69A3"/>
              </a:buClr>
              <a:buSzPts val="2500"/>
              <a:buFont typeface="Trebuchet MS"/>
              <a:buNone/>
            </a:pPr>
            <a:fld id="{00000000-1234-1234-1234-123412341234}" type="slidenum">
              <a:rPr lang="en-US"/>
              <a:t>‹#›</a:t>
            </a:fld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84" name="Google Shape;184;gad40186b53_0_10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12525" y="4018613"/>
            <a:ext cx="5363325" cy="5363325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gad40186b53_0_108"/>
          <p:cNvSpPr/>
          <p:nvPr/>
        </p:nvSpPr>
        <p:spPr>
          <a:xfrm>
            <a:off x="11114704" y="6263100"/>
            <a:ext cx="2088900" cy="1189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69A3"/>
          </a:solidFill>
          <a:ln cap="flat" cmpd="sng" w="9525">
            <a:solidFill>
              <a:srgbClr val="0069A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6" name="Google Shape;186;gad40186b53_0_10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535700" y="6408500"/>
            <a:ext cx="899000" cy="89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ad40186b53_0_130"/>
          <p:cNvSpPr txBox="1"/>
          <p:nvPr>
            <p:ph type="title"/>
          </p:nvPr>
        </p:nvSpPr>
        <p:spPr>
          <a:xfrm>
            <a:off x="1795202" y="644675"/>
            <a:ext cx="20793600" cy="15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</a:pPr>
            <a:r>
              <a:rPr lang="en-US"/>
              <a:t>OBJETIVOS</a:t>
            </a:r>
            <a:endParaRPr/>
          </a:p>
        </p:txBody>
      </p:sp>
      <p:sp>
        <p:nvSpPr>
          <p:cNvPr id="192" name="Google Shape;192;gad40186b53_0_130"/>
          <p:cNvSpPr/>
          <p:nvPr/>
        </p:nvSpPr>
        <p:spPr>
          <a:xfrm>
            <a:off x="-819400" y="1995075"/>
            <a:ext cx="26541300" cy="695400"/>
          </a:xfrm>
          <a:prstGeom prst="rect">
            <a:avLst/>
          </a:prstGeom>
          <a:solidFill>
            <a:srgbClr val="0069A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gad40186b53_0_130"/>
          <p:cNvSpPr txBox="1"/>
          <p:nvPr/>
        </p:nvSpPr>
        <p:spPr>
          <a:xfrm>
            <a:off x="7018325" y="1995050"/>
            <a:ext cx="101535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Objetivo general</a:t>
            </a:r>
            <a:endParaRPr b="1" sz="40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4" name="Google Shape;194;gad40186b53_0_130"/>
          <p:cNvSpPr txBox="1"/>
          <p:nvPr/>
        </p:nvSpPr>
        <p:spPr>
          <a:xfrm>
            <a:off x="969900" y="5593275"/>
            <a:ext cx="22444200" cy="18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>
                <a:solidFill>
                  <a:srgbClr val="555555"/>
                </a:solidFill>
                <a:latin typeface="Trebuchet MS"/>
                <a:ea typeface="Trebuchet MS"/>
                <a:cs typeface="Trebuchet MS"/>
                <a:sym typeface="Trebuchet MS"/>
              </a:rPr>
              <a:t>Crear un conjunto de datos de referencia de LTR retrotransposones presentes en especies de plantas. </a:t>
            </a:r>
            <a:endParaRPr sz="4500">
              <a:solidFill>
                <a:srgbClr val="555555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95" name="Google Shape;195;gad40186b53_0_1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6175" y="8799625"/>
            <a:ext cx="2749000" cy="274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gad40186b53_0_1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543100">
            <a:off x="2840025" y="9265725"/>
            <a:ext cx="1816800" cy="1816800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gad40186b53_0_130"/>
          <p:cNvSpPr txBox="1"/>
          <p:nvPr>
            <p:ph idx="12" type="sldNum"/>
          </p:nvPr>
        </p:nvSpPr>
        <p:spPr>
          <a:xfrm>
            <a:off x="381000" y="12700000"/>
            <a:ext cx="618600" cy="469800"/>
          </a:xfrm>
          <a:prstGeom prst="rect">
            <a:avLst/>
          </a:prstGeom>
        </p:spPr>
        <p:txBody>
          <a:bodyPr anchorCtr="0" anchor="b" bIns="50800" lIns="50800" spcFirstLastPara="1" rIns="50800" wrap="square" tIns="508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69A3"/>
              </a:buClr>
              <a:buSzPts val="2500"/>
              <a:buFont typeface="Trebuchet MS"/>
              <a:buNone/>
            </a:pPr>
            <a:fld id="{00000000-1234-1234-1234-123412341234}" type="slidenum">
              <a:rPr lang="en-US"/>
              <a:t>‹#›</a:t>
            </a:fld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ad40186b53_0_146"/>
          <p:cNvSpPr txBox="1"/>
          <p:nvPr>
            <p:ph type="title"/>
          </p:nvPr>
        </p:nvSpPr>
        <p:spPr>
          <a:xfrm>
            <a:off x="1795202" y="644675"/>
            <a:ext cx="20793600" cy="15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</a:pPr>
            <a:r>
              <a:rPr lang="en-US"/>
              <a:t>OBJETIVOS</a:t>
            </a:r>
            <a:endParaRPr/>
          </a:p>
        </p:txBody>
      </p:sp>
      <p:sp>
        <p:nvSpPr>
          <p:cNvPr id="203" name="Google Shape;203;gad40186b53_0_146"/>
          <p:cNvSpPr/>
          <p:nvPr/>
        </p:nvSpPr>
        <p:spPr>
          <a:xfrm>
            <a:off x="-819400" y="1995075"/>
            <a:ext cx="26541300" cy="695400"/>
          </a:xfrm>
          <a:prstGeom prst="rect">
            <a:avLst/>
          </a:prstGeom>
          <a:solidFill>
            <a:srgbClr val="0069A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gad40186b53_0_146"/>
          <p:cNvSpPr txBox="1"/>
          <p:nvPr/>
        </p:nvSpPr>
        <p:spPr>
          <a:xfrm>
            <a:off x="7018325" y="1995050"/>
            <a:ext cx="101535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Objetivos específicos</a:t>
            </a:r>
            <a:endParaRPr b="1" sz="40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05" name="Google Shape;205;gad40186b53_0_146"/>
          <p:cNvSpPr txBox="1"/>
          <p:nvPr/>
        </p:nvSpPr>
        <p:spPr>
          <a:xfrm>
            <a:off x="969900" y="4025725"/>
            <a:ext cx="22444200" cy="63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514350" lvl="0" marL="457200" rtl="0" algn="just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4500"/>
              <a:buFont typeface="Trebuchet MS"/>
              <a:buChar char="●"/>
            </a:pPr>
            <a:r>
              <a:rPr lang="en-US" sz="4500">
                <a:solidFill>
                  <a:srgbClr val="555555"/>
                </a:solidFill>
                <a:latin typeface="Trebuchet MS"/>
                <a:ea typeface="Trebuchet MS"/>
                <a:cs typeface="Trebuchet MS"/>
                <a:sym typeface="Trebuchet MS"/>
              </a:rPr>
              <a:t>Seleccionar una lista de especies de plantas de libre acceso de acuerdo a la familia, tamaño y calidad del ensamblaje.</a:t>
            </a:r>
            <a:endParaRPr sz="4500">
              <a:solidFill>
                <a:srgbClr val="555555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rgbClr val="555555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514350" lvl="0" marL="457200" rtl="0" algn="just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4500"/>
              <a:buFont typeface="Trebuchet MS"/>
              <a:buChar char="●"/>
            </a:pPr>
            <a:r>
              <a:rPr lang="en-US" sz="4500">
                <a:solidFill>
                  <a:srgbClr val="555555"/>
                </a:solidFill>
                <a:latin typeface="Trebuchet MS"/>
                <a:ea typeface="Trebuchet MS"/>
                <a:cs typeface="Trebuchet MS"/>
                <a:sym typeface="Trebuchet MS"/>
              </a:rPr>
              <a:t>Diseñar un pipeline para la detección y clasificación de los LTR retrotransposones. </a:t>
            </a:r>
            <a:endParaRPr sz="4500">
              <a:solidFill>
                <a:srgbClr val="555555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rgbClr val="555555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514350" lvl="0" marL="457200" rtl="0" algn="just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4500"/>
              <a:buFont typeface="Trebuchet MS"/>
              <a:buChar char="●"/>
            </a:pPr>
            <a:r>
              <a:rPr lang="en-US" sz="4500">
                <a:solidFill>
                  <a:srgbClr val="555555"/>
                </a:solidFill>
                <a:latin typeface="Trebuchet MS"/>
                <a:ea typeface="Trebuchet MS"/>
                <a:cs typeface="Trebuchet MS"/>
                <a:sym typeface="Trebuchet MS"/>
              </a:rPr>
              <a:t>Identificar los LTR retrotransposones encontrados por el pipeline construido.</a:t>
            </a:r>
            <a:endParaRPr sz="4500">
              <a:solidFill>
                <a:srgbClr val="555555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rgbClr val="555555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514350" lvl="0" marL="457200" rtl="0" algn="just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4500"/>
              <a:buFont typeface="Trebuchet MS"/>
              <a:buChar char="●"/>
            </a:pPr>
            <a:r>
              <a:rPr lang="en-US" sz="4500">
                <a:solidFill>
                  <a:srgbClr val="555555"/>
                </a:solidFill>
                <a:latin typeface="Trebuchet MS"/>
                <a:ea typeface="Trebuchet MS"/>
                <a:cs typeface="Trebuchet MS"/>
                <a:sym typeface="Trebuchet MS"/>
              </a:rPr>
              <a:t>Examinar los resultados obtenidos del pipeline para dar paso a la construcción del conjunto de datos.</a:t>
            </a:r>
            <a:endParaRPr sz="4500">
              <a:solidFill>
                <a:srgbClr val="555555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rgbClr val="555555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06" name="Google Shape;206;gad40186b53_0_146"/>
          <p:cNvSpPr txBox="1"/>
          <p:nvPr>
            <p:ph idx="12" type="sldNum"/>
          </p:nvPr>
        </p:nvSpPr>
        <p:spPr>
          <a:xfrm>
            <a:off x="381000" y="12700000"/>
            <a:ext cx="618600" cy="469800"/>
          </a:xfrm>
          <a:prstGeom prst="rect">
            <a:avLst/>
          </a:prstGeom>
        </p:spPr>
        <p:txBody>
          <a:bodyPr anchorCtr="0" anchor="b" bIns="50800" lIns="50800" spcFirstLastPara="1" rIns="50800" wrap="square" tIns="508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69A3"/>
              </a:buClr>
              <a:buSzPts val="2500"/>
              <a:buFont typeface="Trebuchet MS"/>
              <a:buNone/>
            </a:pPr>
            <a:fld id="{00000000-1234-1234-1234-123412341234}" type="slidenum">
              <a:rPr lang="en-US"/>
              <a:t>‹#›</a:t>
            </a:fld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ad40186b53_0_159"/>
          <p:cNvSpPr txBox="1"/>
          <p:nvPr>
            <p:ph type="title"/>
          </p:nvPr>
        </p:nvSpPr>
        <p:spPr>
          <a:xfrm>
            <a:off x="1795202" y="644675"/>
            <a:ext cx="20793600" cy="15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</a:pPr>
            <a:r>
              <a:rPr lang="en-US"/>
              <a:t>METODOLOGÍA</a:t>
            </a:r>
            <a:endParaRPr/>
          </a:p>
        </p:txBody>
      </p:sp>
      <p:sp>
        <p:nvSpPr>
          <p:cNvPr id="212" name="Google Shape;212;gad40186b53_0_159"/>
          <p:cNvSpPr/>
          <p:nvPr/>
        </p:nvSpPr>
        <p:spPr>
          <a:xfrm>
            <a:off x="-819400" y="1995075"/>
            <a:ext cx="26541300" cy="695400"/>
          </a:xfrm>
          <a:prstGeom prst="rect">
            <a:avLst/>
          </a:prstGeom>
          <a:solidFill>
            <a:srgbClr val="0069A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gad40186b53_0_159"/>
          <p:cNvSpPr txBox="1"/>
          <p:nvPr/>
        </p:nvSpPr>
        <p:spPr>
          <a:xfrm>
            <a:off x="7018325" y="1995050"/>
            <a:ext cx="101535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Lista de especies de plantas</a:t>
            </a:r>
            <a:endParaRPr b="1" sz="40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14" name="Google Shape;214;gad40186b53_0_159"/>
          <p:cNvSpPr/>
          <p:nvPr/>
        </p:nvSpPr>
        <p:spPr>
          <a:xfrm>
            <a:off x="5773233" y="5994967"/>
            <a:ext cx="1584900" cy="98400"/>
          </a:xfrm>
          <a:prstGeom prst="roundRect">
            <a:avLst>
              <a:gd fmla="val 50000" name="adj"/>
            </a:avLst>
          </a:prstGeom>
          <a:solidFill>
            <a:srgbClr val="FED91C"/>
          </a:solidFill>
          <a:ln>
            <a:noFill/>
          </a:ln>
        </p:spPr>
        <p:txBody>
          <a:bodyPr anchorCtr="0" anchor="ctr" bIns="243800" lIns="243800" spcFirstLastPara="1" rIns="243800" wrap="square" tIns="243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5" name="Google Shape;215;gad40186b53_0_159"/>
          <p:cNvGrpSpPr/>
          <p:nvPr/>
        </p:nvGrpSpPr>
        <p:grpSpPr>
          <a:xfrm>
            <a:off x="1524125" y="5219132"/>
            <a:ext cx="4680059" cy="5397569"/>
            <a:chOff x="571540" y="1957150"/>
            <a:chExt cx="1755000" cy="2024063"/>
          </a:xfrm>
        </p:grpSpPr>
        <p:sp>
          <p:nvSpPr>
            <p:cNvPr id="216" name="Google Shape;216;gad40186b53_0_159"/>
            <p:cNvSpPr/>
            <p:nvPr/>
          </p:nvSpPr>
          <p:spPr>
            <a:xfrm>
              <a:off x="1151886" y="1957150"/>
              <a:ext cx="594300" cy="594300"/>
            </a:xfrm>
            <a:prstGeom prst="ellipse">
              <a:avLst/>
            </a:prstGeom>
            <a:noFill/>
            <a:ln cap="flat" cmpd="sng" w="38100">
              <a:solidFill>
                <a:srgbClr val="0069A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243800" lIns="243800" spcFirstLastPara="1" rIns="243800" wrap="square" tIns="2438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1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17" name="Google Shape;217;gad40186b53_0_159"/>
            <p:cNvSpPr txBox="1"/>
            <p:nvPr/>
          </p:nvSpPr>
          <p:spPr>
            <a:xfrm>
              <a:off x="1230631" y="2014761"/>
              <a:ext cx="4368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43800" lIns="243800" spcFirstLastPara="1" rIns="243800" wrap="square" tIns="243800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4300"/>
                </a:spcAft>
                <a:buNone/>
              </a:pPr>
              <a:r>
                <a:rPr b="1" lang="en-US" sz="5000">
                  <a:solidFill>
                    <a:srgbClr val="0069A3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1</a:t>
              </a:r>
              <a:endParaRPr b="1" sz="5000">
                <a:solidFill>
                  <a:srgbClr val="0069A3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18" name="Google Shape;218;gad40186b53_0_159"/>
            <p:cNvSpPr txBox="1"/>
            <p:nvPr/>
          </p:nvSpPr>
          <p:spPr>
            <a:xfrm>
              <a:off x="594489" y="2660929"/>
              <a:ext cx="17091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243800" lIns="243800" spcFirstLastPara="1" rIns="243800" wrap="square" tIns="243800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100">
                  <a:solidFill>
                    <a:srgbClr val="434343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Recolección de la información</a:t>
              </a:r>
              <a:endParaRPr b="1" sz="31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19" name="Google Shape;219;gad40186b53_0_159"/>
            <p:cNvSpPr txBox="1"/>
            <p:nvPr/>
          </p:nvSpPr>
          <p:spPr>
            <a:xfrm>
              <a:off x="571540" y="3216813"/>
              <a:ext cx="1755000" cy="76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43800" lIns="243800" spcFirstLastPara="1" rIns="243800" wrap="square" tIns="243800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4300"/>
                </a:spcAft>
                <a:buNone/>
              </a:pPr>
              <a:r>
                <a:rPr lang="en-US" sz="3100">
                  <a:solidFill>
                    <a:srgbClr val="434343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Lista de especies de plantas a utilizar.</a:t>
              </a:r>
              <a:endParaRPr sz="31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grpSp>
        <p:nvGrpSpPr>
          <p:cNvPr id="220" name="Google Shape;220;gad40186b53_0_159"/>
          <p:cNvGrpSpPr/>
          <p:nvPr/>
        </p:nvGrpSpPr>
        <p:grpSpPr>
          <a:xfrm>
            <a:off x="7198525" y="5219126"/>
            <a:ext cx="4557682" cy="5611477"/>
            <a:chOff x="2699420" y="1957149"/>
            <a:chExt cx="1709109" cy="1898078"/>
          </a:xfrm>
        </p:grpSpPr>
        <p:sp>
          <p:nvSpPr>
            <p:cNvPr id="221" name="Google Shape;221;gad40186b53_0_159"/>
            <p:cNvSpPr/>
            <p:nvPr/>
          </p:nvSpPr>
          <p:spPr>
            <a:xfrm>
              <a:off x="3256822" y="1957149"/>
              <a:ext cx="594300" cy="516600"/>
            </a:xfrm>
            <a:prstGeom prst="ellipse">
              <a:avLst/>
            </a:prstGeom>
            <a:noFill/>
            <a:ln cap="flat" cmpd="sng" w="38100">
              <a:solidFill>
                <a:srgbClr val="0069A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243800" lIns="243800" spcFirstLastPara="1" rIns="243800" wrap="square" tIns="2438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1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22" name="Google Shape;222;gad40186b53_0_159"/>
            <p:cNvSpPr txBox="1"/>
            <p:nvPr/>
          </p:nvSpPr>
          <p:spPr>
            <a:xfrm>
              <a:off x="2699429" y="2660927"/>
              <a:ext cx="1709100" cy="51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243800" lIns="243800" spcFirstLastPara="1" rIns="243800" wrap="square" tIns="243800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100">
                  <a:solidFill>
                    <a:srgbClr val="434343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Identificación</a:t>
              </a:r>
              <a:r>
                <a:rPr b="1" lang="en-US" sz="3100">
                  <a:solidFill>
                    <a:srgbClr val="434343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 de los ET</a:t>
              </a:r>
              <a:endParaRPr b="1" sz="31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23" name="Google Shape;223;gad40186b53_0_159"/>
            <p:cNvSpPr txBox="1"/>
            <p:nvPr/>
          </p:nvSpPr>
          <p:spPr>
            <a:xfrm>
              <a:off x="2699420" y="3177527"/>
              <a:ext cx="1709100" cy="67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43800" lIns="243800" spcFirstLastPara="1" rIns="243800" wrap="square" tIns="243800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4300"/>
                </a:spcAft>
                <a:buNone/>
              </a:pPr>
              <a:r>
                <a:rPr lang="en-US" sz="3100">
                  <a:solidFill>
                    <a:srgbClr val="434343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Haciendo uso de softwares bioinformáticos como EDTA Y QUAST.</a:t>
              </a:r>
              <a:endParaRPr sz="31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grpSp>
        <p:nvGrpSpPr>
          <p:cNvPr id="224" name="Google Shape;224;gad40186b53_0_159"/>
          <p:cNvGrpSpPr/>
          <p:nvPr/>
        </p:nvGrpSpPr>
        <p:grpSpPr>
          <a:xfrm>
            <a:off x="12286100" y="5219101"/>
            <a:ext cx="5456068" cy="6074611"/>
            <a:chOff x="4607236" y="1957149"/>
            <a:chExt cx="2046000" cy="1898079"/>
          </a:xfrm>
        </p:grpSpPr>
        <p:sp>
          <p:nvSpPr>
            <p:cNvPr id="225" name="Google Shape;225;gad40186b53_0_159"/>
            <p:cNvSpPr/>
            <p:nvPr/>
          </p:nvSpPr>
          <p:spPr>
            <a:xfrm>
              <a:off x="5338805" y="1957149"/>
              <a:ext cx="594300" cy="477300"/>
            </a:xfrm>
            <a:prstGeom prst="ellipse">
              <a:avLst/>
            </a:prstGeom>
            <a:noFill/>
            <a:ln cap="flat" cmpd="sng" w="38100">
              <a:solidFill>
                <a:srgbClr val="0069A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243800" lIns="243800" spcFirstLastPara="1" rIns="243800" wrap="square" tIns="2438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1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26" name="Google Shape;226;gad40186b53_0_159"/>
            <p:cNvSpPr txBox="1"/>
            <p:nvPr/>
          </p:nvSpPr>
          <p:spPr>
            <a:xfrm>
              <a:off x="4607236" y="2661007"/>
              <a:ext cx="2046000" cy="53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243800" lIns="243800" spcFirstLastPara="1" rIns="243800" wrap="square" tIns="243800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100">
                  <a:solidFill>
                    <a:srgbClr val="434343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Diseño e implementación de pipeline para clasificación</a:t>
              </a:r>
              <a:endParaRPr b="1" sz="31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27" name="Google Shape;227;gad40186b53_0_159"/>
            <p:cNvSpPr txBox="1"/>
            <p:nvPr/>
          </p:nvSpPr>
          <p:spPr>
            <a:xfrm>
              <a:off x="4781412" y="3138228"/>
              <a:ext cx="1709100" cy="71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43800" lIns="243800" spcFirstLastPara="1" rIns="243800" wrap="square" tIns="243800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4300"/>
                </a:spcAft>
                <a:buNone/>
              </a:pPr>
              <a:r>
                <a:rPr lang="en-US" sz="3100">
                  <a:solidFill>
                    <a:srgbClr val="434343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Siguiendo una metodología similar a Inpactor.</a:t>
              </a:r>
              <a:endParaRPr sz="31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grpSp>
        <p:nvGrpSpPr>
          <p:cNvPr id="228" name="Google Shape;228;gad40186b53_0_159"/>
          <p:cNvGrpSpPr/>
          <p:nvPr/>
        </p:nvGrpSpPr>
        <p:grpSpPr>
          <a:xfrm>
            <a:off x="18302591" y="5219132"/>
            <a:ext cx="4557663" cy="5061336"/>
            <a:chOff x="6863386" y="1957150"/>
            <a:chExt cx="1709102" cy="1897977"/>
          </a:xfrm>
        </p:grpSpPr>
        <p:sp>
          <p:nvSpPr>
            <p:cNvPr id="229" name="Google Shape;229;gad40186b53_0_159"/>
            <p:cNvSpPr/>
            <p:nvPr/>
          </p:nvSpPr>
          <p:spPr>
            <a:xfrm>
              <a:off x="7420786" y="1957150"/>
              <a:ext cx="594300" cy="594300"/>
            </a:xfrm>
            <a:prstGeom prst="ellipse">
              <a:avLst/>
            </a:prstGeom>
            <a:noFill/>
            <a:ln cap="flat" cmpd="sng" w="38100">
              <a:solidFill>
                <a:srgbClr val="0069A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243800" lIns="243800" spcFirstLastPara="1" rIns="243800" wrap="square" tIns="2438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1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30" name="Google Shape;230;gad40186b53_0_159"/>
            <p:cNvSpPr txBox="1"/>
            <p:nvPr/>
          </p:nvSpPr>
          <p:spPr>
            <a:xfrm>
              <a:off x="6863388" y="2660925"/>
              <a:ext cx="1709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243800" lIns="243800" spcFirstLastPara="1" rIns="243800" wrap="square" tIns="243800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100">
                  <a:solidFill>
                    <a:srgbClr val="434343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Filtrado de los ET</a:t>
              </a:r>
              <a:endParaRPr b="1" sz="31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31" name="Google Shape;231;gad40186b53_0_159"/>
            <p:cNvSpPr txBox="1"/>
            <p:nvPr/>
          </p:nvSpPr>
          <p:spPr>
            <a:xfrm>
              <a:off x="6863386" y="3117727"/>
              <a:ext cx="17091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43800" lIns="243800" spcFirstLastPara="1" rIns="243800" wrap="square" tIns="243800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4300"/>
                </a:spcAft>
                <a:buNone/>
              </a:pPr>
              <a:r>
                <a:rPr lang="en-US" sz="3100">
                  <a:solidFill>
                    <a:srgbClr val="434343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Eliminando secuencias anidadas, cantidad de dominios, etc.</a:t>
              </a:r>
              <a:endParaRPr sz="31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sp>
        <p:nvSpPr>
          <p:cNvPr id="232" name="Google Shape;232;gad40186b53_0_159"/>
          <p:cNvSpPr/>
          <p:nvPr/>
        </p:nvSpPr>
        <p:spPr>
          <a:xfrm>
            <a:off x="11565800" y="5994967"/>
            <a:ext cx="1584900" cy="98400"/>
          </a:xfrm>
          <a:prstGeom prst="roundRect">
            <a:avLst>
              <a:gd fmla="val 50000" name="adj"/>
            </a:avLst>
          </a:prstGeom>
          <a:solidFill>
            <a:srgbClr val="FED91C"/>
          </a:solidFill>
          <a:ln>
            <a:noFill/>
          </a:ln>
        </p:spPr>
        <p:txBody>
          <a:bodyPr anchorCtr="0" anchor="ctr" bIns="243800" lIns="243800" spcFirstLastPara="1" rIns="243800" wrap="square" tIns="243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gad40186b53_0_159"/>
          <p:cNvSpPr/>
          <p:nvPr/>
        </p:nvSpPr>
        <p:spPr>
          <a:xfrm>
            <a:off x="17117733" y="5994967"/>
            <a:ext cx="1584900" cy="98400"/>
          </a:xfrm>
          <a:prstGeom prst="roundRect">
            <a:avLst>
              <a:gd fmla="val 50000" name="adj"/>
            </a:avLst>
          </a:prstGeom>
          <a:solidFill>
            <a:srgbClr val="FED91C"/>
          </a:solidFill>
          <a:ln>
            <a:noFill/>
          </a:ln>
        </p:spPr>
        <p:txBody>
          <a:bodyPr anchorCtr="0" anchor="ctr" bIns="243800" lIns="243800" spcFirstLastPara="1" rIns="243800" wrap="square" tIns="243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gad40186b53_0_159"/>
          <p:cNvSpPr txBox="1"/>
          <p:nvPr/>
        </p:nvSpPr>
        <p:spPr>
          <a:xfrm>
            <a:off x="8879513" y="5372776"/>
            <a:ext cx="1164900" cy="11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800" lIns="243800" spcFirstLastPara="1" rIns="243800" wrap="square" tIns="2438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4300"/>
              </a:spcAft>
              <a:buNone/>
            </a:pPr>
            <a:r>
              <a:rPr b="1" lang="en-US" sz="5000">
                <a:solidFill>
                  <a:srgbClr val="0069A3"/>
                </a:solidFill>
                <a:latin typeface="Trebuchet MS"/>
                <a:ea typeface="Trebuchet MS"/>
                <a:cs typeface="Trebuchet MS"/>
                <a:sym typeface="Trebuchet MS"/>
              </a:rPr>
              <a:t>2</a:t>
            </a:r>
            <a:endParaRPr b="1" sz="5000">
              <a:solidFill>
                <a:srgbClr val="0069A3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35" name="Google Shape;235;gad40186b53_0_159"/>
          <p:cNvSpPr txBox="1"/>
          <p:nvPr/>
        </p:nvSpPr>
        <p:spPr>
          <a:xfrm>
            <a:off x="14446963" y="5296576"/>
            <a:ext cx="1164900" cy="11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800" lIns="243800" spcFirstLastPara="1" rIns="243800" wrap="square" tIns="2438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000">
                <a:solidFill>
                  <a:srgbClr val="0069A3"/>
                </a:solidFill>
                <a:latin typeface="Trebuchet MS"/>
                <a:ea typeface="Trebuchet MS"/>
                <a:cs typeface="Trebuchet MS"/>
                <a:sym typeface="Trebuchet MS"/>
              </a:rPr>
              <a:t>3</a:t>
            </a:r>
            <a:endParaRPr b="1" sz="5000">
              <a:solidFill>
                <a:srgbClr val="0069A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ctr">
              <a:lnSpc>
                <a:spcPct val="115000"/>
              </a:lnSpc>
              <a:spcBef>
                <a:spcPts val="4300"/>
              </a:spcBef>
              <a:spcAft>
                <a:spcPts val="4300"/>
              </a:spcAft>
              <a:buNone/>
            </a:pPr>
            <a:r>
              <a:t/>
            </a:r>
            <a:endParaRPr b="1" sz="5000">
              <a:solidFill>
                <a:srgbClr val="0069A3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36" name="Google Shape;236;gad40186b53_0_159"/>
          <p:cNvSpPr txBox="1"/>
          <p:nvPr/>
        </p:nvSpPr>
        <p:spPr>
          <a:xfrm>
            <a:off x="20014400" y="5296576"/>
            <a:ext cx="1164900" cy="11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800" lIns="243800" spcFirstLastPara="1" rIns="243800" wrap="square" tIns="2438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000">
                <a:solidFill>
                  <a:srgbClr val="0069A3"/>
                </a:solidFill>
                <a:latin typeface="Trebuchet MS"/>
                <a:ea typeface="Trebuchet MS"/>
                <a:cs typeface="Trebuchet MS"/>
                <a:sym typeface="Trebuchet MS"/>
              </a:rPr>
              <a:t>4</a:t>
            </a:r>
            <a:endParaRPr b="1" sz="5000">
              <a:solidFill>
                <a:srgbClr val="0069A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ctr">
              <a:lnSpc>
                <a:spcPct val="115000"/>
              </a:lnSpc>
              <a:spcBef>
                <a:spcPts val="4300"/>
              </a:spcBef>
              <a:spcAft>
                <a:spcPts val="4300"/>
              </a:spcAft>
              <a:buNone/>
            </a:pPr>
            <a:r>
              <a:t/>
            </a:r>
            <a:endParaRPr b="1" sz="5000">
              <a:solidFill>
                <a:srgbClr val="0069A3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37" name="Google Shape;237;gad40186b53_0_159"/>
          <p:cNvSpPr txBox="1"/>
          <p:nvPr>
            <p:ph idx="12" type="sldNum"/>
          </p:nvPr>
        </p:nvSpPr>
        <p:spPr>
          <a:xfrm>
            <a:off x="381000" y="12700000"/>
            <a:ext cx="618600" cy="469800"/>
          </a:xfrm>
          <a:prstGeom prst="rect">
            <a:avLst/>
          </a:prstGeom>
        </p:spPr>
        <p:txBody>
          <a:bodyPr anchorCtr="0" anchor="b" bIns="50800" lIns="50800" spcFirstLastPara="1" rIns="50800" wrap="square" tIns="508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69A3"/>
              </a:buClr>
              <a:buSzPts val="2500"/>
              <a:buFont typeface="Trebuchet MS"/>
              <a:buNone/>
            </a:pPr>
            <a:fld id="{00000000-1234-1234-1234-123412341234}" type="slidenum">
              <a:rPr lang="en-US"/>
              <a:t>‹#›</a:t>
            </a:fld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ad598a5ddd_0_435"/>
          <p:cNvSpPr txBox="1"/>
          <p:nvPr>
            <p:ph type="title"/>
          </p:nvPr>
        </p:nvSpPr>
        <p:spPr>
          <a:xfrm>
            <a:off x="1795202" y="644675"/>
            <a:ext cx="20793600" cy="15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</a:pPr>
            <a:r>
              <a:rPr lang="en-US"/>
              <a:t>RESULTADOS</a:t>
            </a:r>
            <a:endParaRPr/>
          </a:p>
        </p:txBody>
      </p:sp>
      <p:sp>
        <p:nvSpPr>
          <p:cNvPr id="243" name="Google Shape;243;gad598a5ddd_0_435"/>
          <p:cNvSpPr txBox="1"/>
          <p:nvPr/>
        </p:nvSpPr>
        <p:spPr>
          <a:xfrm>
            <a:off x="7018325" y="1995050"/>
            <a:ext cx="101535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Objetivos específicos</a:t>
            </a:r>
            <a:endParaRPr b="1" sz="40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44" name="Google Shape;244;gad598a5ddd_0_4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5125" y="1995062"/>
            <a:ext cx="10596258" cy="8832000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gad598a5ddd_0_435"/>
          <p:cNvSpPr txBox="1"/>
          <p:nvPr/>
        </p:nvSpPr>
        <p:spPr>
          <a:xfrm>
            <a:off x="392000" y="11349150"/>
            <a:ext cx="12932100" cy="11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rgbClr val="555555"/>
                </a:solidFill>
                <a:latin typeface="Trebuchet MS"/>
                <a:ea typeface="Trebuchet MS"/>
                <a:cs typeface="Trebuchet MS"/>
                <a:sym typeface="Trebuchet MS"/>
              </a:rPr>
              <a:t>Diagrama de Venn para las especies de InpactorDB</a:t>
            </a:r>
            <a:endParaRPr sz="3500">
              <a:solidFill>
                <a:srgbClr val="555555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46" name="Google Shape;246;gad598a5ddd_0_435"/>
          <p:cNvSpPr txBox="1"/>
          <p:nvPr/>
        </p:nvSpPr>
        <p:spPr>
          <a:xfrm>
            <a:off x="14606625" y="4773875"/>
            <a:ext cx="7303500" cy="43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0">
                <a:latin typeface="Trebuchet MS"/>
                <a:ea typeface="Trebuchet MS"/>
                <a:cs typeface="Trebuchet MS"/>
                <a:sym typeface="Trebuchet MS"/>
              </a:rPr>
              <a:t>195 </a:t>
            </a:r>
            <a:endParaRPr b="1" sz="100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latin typeface="Trebuchet MS"/>
                <a:ea typeface="Trebuchet MS"/>
                <a:cs typeface="Trebuchet MS"/>
                <a:sym typeface="Trebuchet MS"/>
              </a:rPr>
              <a:t>especies en InpactorDB.</a:t>
            </a:r>
            <a:endParaRPr sz="80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47" name="Google Shape;247;gad598a5ddd_0_435"/>
          <p:cNvSpPr txBox="1"/>
          <p:nvPr>
            <p:ph idx="12" type="sldNum"/>
          </p:nvPr>
        </p:nvSpPr>
        <p:spPr>
          <a:xfrm>
            <a:off x="381000" y="12700000"/>
            <a:ext cx="618600" cy="469800"/>
          </a:xfrm>
          <a:prstGeom prst="rect">
            <a:avLst/>
          </a:prstGeom>
        </p:spPr>
        <p:txBody>
          <a:bodyPr anchorCtr="0" anchor="b" bIns="50800" lIns="50800" spcFirstLastPara="1" rIns="50800" wrap="square" tIns="508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69A3"/>
              </a:buClr>
              <a:buSzPts val="2500"/>
              <a:buFont typeface="Trebuchet MS"/>
              <a:buNone/>
            </a:pPr>
            <a:fld id="{00000000-1234-1234-1234-123412341234}" type="slidenum">
              <a:rPr lang="en-US"/>
              <a:t>‹#›</a:t>
            </a:fld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ad40186b53_0_166"/>
          <p:cNvSpPr txBox="1"/>
          <p:nvPr>
            <p:ph type="title"/>
          </p:nvPr>
        </p:nvSpPr>
        <p:spPr>
          <a:xfrm>
            <a:off x="1795202" y="644675"/>
            <a:ext cx="20793600" cy="15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</a:pPr>
            <a:r>
              <a:rPr lang="en-US"/>
              <a:t>RESULTADOS</a:t>
            </a:r>
            <a:endParaRPr/>
          </a:p>
        </p:txBody>
      </p:sp>
      <p:sp>
        <p:nvSpPr>
          <p:cNvPr id="253" name="Google Shape;253;gad40186b53_0_166"/>
          <p:cNvSpPr txBox="1"/>
          <p:nvPr/>
        </p:nvSpPr>
        <p:spPr>
          <a:xfrm>
            <a:off x="7018325" y="1995050"/>
            <a:ext cx="101535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Objetivos específicos</a:t>
            </a:r>
            <a:endParaRPr b="1" sz="40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54" name="Google Shape;254;gad40186b53_0_1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55863" y="1995038"/>
            <a:ext cx="10739030" cy="8832000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gad40186b53_0_166"/>
          <p:cNvSpPr txBox="1"/>
          <p:nvPr/>
        </p:nvSpPr>
        <p:spPr>
          <a:xfrm>
            <a:off x="12059325" y="11349175"/>
            <a:ext cx="12932100" cy="11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rgbClr val="555555"/>
                </a:solidFill>
                <a:latin typeface="Trebuchet MS"/>
                <a:ea typeface="Trebuchet MS"/>
                <a:cs typeface="Trebuchet MS"/>
                <a:sym typeface="Trebuchet MS"/>
              </a:rPr>
              <a:t>Diagrama de Venn para las familias de InpactorDB</a:t>
            </a:r>
            <a:endParaRPr sz="3500">
              <a:solidFill>
                <a:srgbClr val="555555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56" name="Google Shape;256;gad40186b53_0_166"/>
          <p:cNvSpPr txBox="1"/>
          <p:nvPr/>
        </p:nvSpPr>
        <p:spPr>
          <a:xfrm>
            <a:off x="3455675" y="4666950"/>
            <a:ext cx="7303500" cy="43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0">
                <a:latin typeface="Trebuchet MS"/>
                <a:ea typeface="Trebuchet MS"/>
                <a:cs typeface="Trebuchet MS"/>
                <a:sym typeface="Trebuchet MS"/>
              </a:rPr>
              <a:t>108 </a:t>
            </a:r>
            <a:endParaRPr b="1" sz="100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latin typeface="Trebuchet MS"/>
                <a:ea typeface="Trebuchet MS"/>
                <a:cs typeface="Trebuchet MS"/>
                <a:sym typeface="Trebuchet MS"/>
              </a:rPr>
              <a:t>familias </a:t>
            </a:r>
            <a:r>
              <a:rPr lang="en-US" sz="8000">
                <a:latin typeface="Trebuchet MS"/>
                <a:ea typeface="Trebuchet MS"/>
                <a:cs typeface="Trebuchet MS"/>
                <a:sym typeface="Trebuchet MS"/>
              </a:rPr>
              <a:t>en InpactorDB.</a:t>
            </a:r>
            <a:endParaRPr sz="80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57" name="Google Shape;257;gad40186b53_0_166"/>
          <p:cNvSpPr txBox="1"/>
          <p:nvPr>
            <p:ph idx="12" type="sldNum"/>
          </p:nvPr>
        </p:nvSpPr>
        <p:spPr>
          <a:xfrm>
            <a:off x="381000" y="12700000"/>
            <a:ext cx="618600" cy="469800"/>
          </a:xfrm>
          <a:prstGeom prst="rect">
            <a:avLst/>
          </a:prstGeom>
        </p:spPr>
        <p:txBody>
          <a:bodyPr anchorCtr="0" anchor="b" bIns="50800" lIns="50800" spcFirstLastPara="1" rIns="50800" wrap="square" tIns="508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69A3"/>
              </a:buClr>
              <a:buSzPts val="2500"/>
              <a:buFont typeface="Trebuchet MS"/>
              <a:buNone/>
            </a:pPr>
            <a:fld id="{00000000-1234-1234-1234-123412341234}" type="slidenum">
              <a:rPr lang="en-US"/>
              <a:t>‹#›</a:t>
            </a:fld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ad598a5ddd_0_477"/>
          <p:cNvSpPr txBox="1"/>
          <p:nvPr>
            <p:ph type="title"/>
          </p:nvPr>
        </p:nvSpPr>
        <p:spPr>
          <a:xfrm>
            <a:off x="1698277" y="482150"/>
            <a:ext cx="20793600" cy="15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</a:pPr>
            <a:r>
              <a:rPr lang="en-US"/>
              <a:t>RESULTADOS</a:t>
            </a:r>
            <a:endParaRPr/>
          </a:p>
        </p:txBody>
      </p:sp>
      <p:grpSp>
        <p:nvGrpSpPr>
          <p:cNvPr id="263" name="Google Shape;263;gad598a5ddd_0_477"/>
          <p:cNvGrpSpPr/>
          <p:nvPr/>
        </p:nvGrpSpPr>
        <p:grpSpPr>
          <a:xfrm>
            <a:off x="1175723" y="3918958"/>
            <a:ext cx="22372792" cy="6377044"/>
            <a:chOff x="1247650" y="2075423"/>
            <a:chExt cx="6648477" cy="1557238"/>
          </a:xfrm>
        </p:grpSpPr>
        <p:sp>
          <p:nvSpPr>
            <p:cNvPr id="264" name="Google Shape;264;gad598a5ddd_0_477"/>
            <p:cNvSpPr/>
            <p:nvPr/>
          </p:nvSpPr>
          <p:spPr>
            <a:xfrm>
              <a:off x="6633862" y="2075423"/>
              <a:ext cx="953444" cy="825696"/>
            </a:xfrm>
            <a:custGeom>
              <a:rect b="b" l="l" r="r" t="t"/>
              <a:pathLst>
                <a:path extrusionOk="0" h="50027" w="57767">
                  <a:moveTo>
                    <a:pt x="14439" y="0"/>
                  </a:moveTo>
                  <a:lnTo>
                    <a:pt x="0" y="25014"/>
                  </a:lnTo>
                  <a:lnTo>
                    <a:pt x="14439" y="50027"/>
                  </a:lnTo>
                  <a:lnTo>
                    <a:pt x="43329" y="50027"/>
                  </a:lnTo>
                  <a:lnTo>
                    <a:pt x="57767" y="25014"/>
                  </a:lnTo>
                  <a:lnTo>
                    <a:pt x="43329" y="0"/>
                  </a:lnTo>
                  <a:close/>
                </a:path>
              </a:pathLst>
            </a:custGeom>
            <a:noFill/>
            <a:ln cap="flat" cmpd="sng" w="114300">
              <a:solidFill>
                <a:srgbClr val="0069A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gad598a5ddd_0_477"/>
            <p:cNvSpPr/>
            <p:nvPr/>
          </p:nvSpPr>
          <p:spPr>
            <a:xfrm>
              <a:off x="5359252" y="2806965"/>
              <a:ext cx="953461" cy="825696"/>
            </a:xfrm>
            <a:custGeom>
              <a:rect b="b" l="l" r="r" t="t"/>
              <a:pathLst>
                <a:path extrusionOk="0" h="50027" w="57768">
                  <a:moveTo>
                    <a:pt x="14439" y="0"/>
                  </a:moveTo>
                  <a:lnTo>
                    <a:pt x="1" y="25013"/>
                  </a:lnTo>
                  <a:lnTo>
                    <a:pt x="14439" y="50027"/>
                  </a:lnTo>
                  <a:lnTo>
                    <a:pt x="43329" y="50027"/>
                  </a:lnTo>
                  <a:lnTo>
                    <a:pt x="57767" y="25013"/>
                  </a:lnTo>
                  <a:lnTo>
                    <a:pt x="43329" y="0"/>
                  </a:lnTo>
                  <a:close/>
                </a:path>
              </a:pathLst>
            </a:custGeom>
            <a:noFill/>
            <a:ln cap="flat" cmpd="sng" w="114300">
              <a:solidFill>
                <a:srgbClr val="0069A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gad598a5ddd_0_477"/>
            <p:cNvSpPr/>
            <p:nvPr/>
          </p:nvSpPr>
          <p:spPr>
            <a:xfrm>
              <a:off x="1601478" y="2075425"/>
              <a:ext cx="953316" cy="825696"/>
            </a:xfrm>
            <a:custGeom>
              <a:rect b="b" l="l" r="r" t="t"/>
              <a:pathLst>
                <a:path extrusionOk="0" h="50027" w="57768">
                  <a:moveTo>
                    <a:pt x="14439" y="0"/>
                  </a:moveTo>
                  <a:lnTo>
                    <a:pt x="1" y="25013"/>
                  </a:lnTo>
                  <a:lnTo>
                    <a:pt x="14439" y="50027"/>
                  </a:lnTo>
                  <a:lnTo>
                    <a:pt x="43329" y="50027"/>
                  </a:lnTo>
                  <a:lnTo>
                    <a:pt x="57768" y="25013"/>
                  </a:lnTo>
                  <a:lnTo>
                    <a:pt x="43329" y="0"/>
                  </a:lnTo>
                  <a:close/>
                </a:path>
              </a:pathLst>
            </a:custGeom>
            <a:noFill/>
            <a:ln cap="flat" cmpd="sng" w="114300">
              <a:solidFill>
                <a:srgbClr val="0069A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gad598a5ddd_0_477"/>
            <p:cNvSpPr/>
            <p:nvPr/>
          </p:nvSpPr>
          <p:spPr>
            <a:xfrm>
              <a:off x="2857827" y="2807112"/>
              <a:ext cx="953370" cy="825320"/>
            </a:xfrm>
            <a:custGeom>
              <a:rect b="b" l="l" r="r" t="t"/>
              <a:pathLst>
                <a:path extrusionOk="0" h="50027" w="57780">
                  <a:moveTo>
                    <a:pt x="14452" y="0"/>
                  </a:moveTo>
                  <a:lnTo>
                    <a:pt x="0" y="25013"/>
                  </a:lnTo>
                  <a:lnTo>
                    <a:pt x="14452" y="50027"/>
                  </a:lnTo>
                  <a:lnTo>
                    <a:pt x="43328" y="50027"/>
                  </a:lnTo>
                  <a:lnTo>
                    <a:pt x="57780" y="25013"/>
                  </a:lnTo>
                  <a:lnTo>
                    <a:pt x="43328" y="0"/>
                  </a:lnTo>
                  <a:close/>
                </a:path>
              </a:pathLst>
            </a:custGeom>
            <a:noFill/>
            <a:ln cap="flat" cmpd="sng" w="114300">
              <a:solidFill>
                <a:srgbClr val="0069A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gad598a5ddd_0_477"/>
            <p:cNvSpPr/>
            <p:nvPr/>
          </p:nvSpPr>
          <p:spPr>
            <a:xfrm>
              <a:off x="4097386" y="2075425"/>
              <a:ext cx="953444" cy="825696"/>
            </a:xfrm>
            <a:custGeom>
              <a:rect b="b" l="l" r="r" t="t"/>
              <a:pathLst>
                <a:path extrusionOk="0" h="50027" w="57767">
                  <a:moveTo>
                    <a:pt x="14439" y="0"/>
                  </a:moveTo>
                  <a:lnTo>
                    <a:pt x="0" y="25013"/>
                  </a:lnTo>
                  <a:lnTo>
                    <a:pt x="14439" y="50027"/>
                  </a:lnTo>
                  <a:lnTo>
                    <a:pt x="43328" y="50027"/>
                  </a:lnTo>
                  <a:lnTo>
                    <a:pt x="57767" y="25013"/>
                  </a:lnTo>
                  <a:lnTo>
                    <a:pt x="43328" y="0"/>
                  </a:lnTo>
                  <a:close/>
                </a:path>
              </a:pathLst>
            </a:custGeom>
            <a:noFill/>
            <a:ln cap="flat" cmpd="sng" w="114300">
              <a:solidFill>
                <a:srgbClr val="0069A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gad598a5ddd_0_477"/>
            <p:cNvSpPr/>
            <p:nvPr/>
          </p:nvSpPr>
          <p:spPr>
            <a:xfrm>
              <a:off x="1247650" y="2490334"/>
              <a:ext cx="6648477" cy="729445"/>
            </a:xfrm>
            <a:custGeom>
              <a:rect b="b" l="l" r="r" t="t"/>
              <a:pathLst>
                <a:path extrusionOk="0" fill="none" h="31310" w="285373">
                  <a:moveTo>
                    <a:pt x="285373" y="3317"/>
                  </a:moveTo>
                  <a:lnTo>
                    <a:pt x="269256" y="31309"/>
                  </a:lnTo>
                  <a:lnTo>
                    <a:pt x="233095" y="31309"/>
                  </a:lnTo>
                  <a:lnTo>
                    <a:pt x="215067" y="352"/>
                  </a:lnTo>
                  <a:lnTo>
                    <a:pt x="179426" y="352"/>
                  </a:lnTo>
                  <a:lnTo>
                    <a:pt x="161606" y="31218"/>
                  </a:lnTo>
                  <a:lnTo>
                    <a:pt x="125718" y="31309"/>
                  </a:lnTo>
                  <a:lnTo>
                    <a:pt x="107651" y="0"/>
                  </a:lnTo>
                  <a:lnTo>
                    <a:pt x="71490" y="0"/>
                  </a:lnTo>
                  <a:lnTo>
                    <a:pt x="53669" y="31075"/>
                  </a:lnTo>
                  <a:lnTo>
                    <a:pt x="18042" y="31075"/>
                  </a:lnTo>
                  <a:lnTo>
                    <a:pt x="0" y="118"/>
                  </a:lnTo>
                </a:path>
              </a:pathLst>
            </a:custGeom>
            <a:noFill/>
            <a:ln cap="flat" cmpd="sng" w="114300">
              <a:solidFill>
                <a:srgbClr val="0069A3"/>
              </a:solidFill>
              <a:prstDash val="solid"/>
              <a:miter lim="1300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0" name="Google Shape;270;gad598a5ddd_0_477"/>
          <p:cNvSpPr txBox="1"/>
          <p:nvPr/>
        </p:nvSpPr>
        <p:spPr>
          <a:xfrm>
            <a:off x="1980675" y="4890650"/>
            <a:ext cx="3895200" cy="17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500">
                <a:latin typeface="Trebuchet MS"/>
                <a:ea typeface="Trebuchet MS"/>
                <a:cs typeface="Trebuchet MS"/>
                <a:sym typeface="Trebuchet MS"/>
              </a:rPr>
              <a:t>106.129</a:t>
            </a:r>
            <a:endParaRPr b="1" sz="55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latin typeface="Trebuchet MS"/>
                <a:ea typeface="Trebuchet MS"/>
                <a:cs typeface="Trebuchet MS"/>
                <a:sym typeface="Trebuchet MS"/>
              </a:rPr>
              <a:t>LTR-RTs </a:t>
            </a:r>
            <a:endParaRPr sz="40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71" name="Google Shape;271;gad598a5ddd_0_477"/>
          <p:cNvSpPr txBox="1"/>
          <p:nvPr/>
        </p:nvSpPr>
        <p:spPr>
          <a:xfrm>
            <a:off x="2226375" y="7303325"/>
            <a:ext cx="3420900" cy="15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latin typeface="Trebuchet MS"/>
                <a:ea typeface="Trebuchet MS"/>
                <a:cs typeface="Trebuchet MS"/>
                <a:sym typeface="Trebuchet MS"/>
              </a:rPr>
              <a:t>I</a:t>
            </a:r>
            <a:r>
              <a:rPr lang="en-US" sz="3500">
                <a:latin typeface="Trebuchet MS"/>
                <a:ea typeface="Trebuchet MS"/>
                <a:cs typeface="Trebuchet MS"/>
                <a:sym typeface="Trebuchet MS"/>
              </a:rPr>
              <a:t>dentificados con EDTA</a:t>
            </a:r>
            <a:endParaRPr sz="35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72" name="Google Shape;272;gad598a5ddd_0_477"/>
          <p:cNvSpPr txBox="1"/>
          <p:nvPr/>
        </p:nvSpPr>
        <p:spPr>
          <a:xfrm>
            <a:off x="6279125" y="8000000"/>
            <a:ext cx="3895200" cy="17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500">
                <a:latin typeface="Trebuchet MS"/>
                <a:ea typeface="Trebuchet MS"/>
                <a:cs typeface="Trebuchet MS"/>
                <a:sym typeface="Trebuchet MS"/>
              </a:rPr>
              <a:t>9.278</a:t>
            </a:r>
            <a:endParaRPr b="1" sz="55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latin typeface="Trebuchet MS"/>
                <a:ea typeface="Trebuchet MS"/>
                <a:cs typeface="Trebuchet MS"/>
                <a:sym typeface="Trebuchet MS"/>
              </a:rPr>
              <a:t>LTR-RTs </a:t>
            </a:r>
            <a:endParaRPr sz="40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73" name="Google Shape;273;gad598a5ddd_0_477"/>
          <p:cNvSpPr txBox="1"/>
          <p:nvPr/>
        </p:nvSpPr>
        <p:spPr>
          <a:xfrm>
            <a:off x="6592475" y="5613075"/>
            <a:ext cx="3420900" cy="15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latin typeface="Trebuchet MS"/>
                <a:ea typeface="Trebuchet MS"/>
                <a:cs typeface="Trebuchet MS"/>
                <a:sym typeface="Trebuchet MS"/>
              </a:rPr>
              <a:t>Cantidad de Repbase</a:t>
            </a:r>
            <a:endParaRPr sz="35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74" name="Google Shape;274;gad598a5ddd_0_477"/>
          <p:cNvSpPr txBox="1"/>
          <p:nvPr/>
        </p:nvSpPr>
        <p:spPr>
          <a:xfrm>
            <a:off x="10386925" y="4691725"/>
            <a:ext cx="3895200" cy="17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500">
                <a:latin typeface="Trebuchet MS"/>
                <a:ea typeface="Trebuchet MS"/>
                <a:cs typeface="Trebuchet MS"/>
                <a:sym typeface="Trebuchet MS"/>
              </a:rPr>
              <a:t>49.896</a:t>
            </a:r>
            <a:endParaRPr b="1" sz="55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latin typeface="Trebuchet MS"/>
                <a:ea typeface="Trebuchet MS"/>
                <a:cs typeface="Trebuchet MS"/>
                <a:sym typeface="Trebuchet MS"/>
              </a:rPr>
              <a:t>LTR-RTs </a:t>
            </a:r>
            <a:endParaRPr sz="40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75" name="Google Shape;275;gad598a5ddd_0_477"/>
          <p:cNvSpPr txBox="1"/>
          <p:nvPr/>
        </p:nvSpPr>
        <p:spPr>
          <a:xfrm>
            <a:off x="10729975" y="7303325"/>
            <a:ext cx="3420900" cy="15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>
                <a:latin typeface="Trebuchet MS"/>
                <a:ea typeface="Trebuchet MS"/>
                <a:cs typeface="Trebuchet MS"/>
                <a:sym typeface="Trebuchet MS"/>
              </a:rPr>
              <a:t>Identificados con LTR_STRUC</a:t>
            </a:r>
            <a:endParaRPr sz="33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76" name="Google Shape;276;gad598a5ddd_0_477"/>
          <p:cNvSpPr txBox="1"/>
          <p:nvPr/>
        </p:nvSpPr>
        <p:spPr>
          <a:xfrm>
            <a:off x="15151225" y="4880750"/>
            <a:ext cx="4845300" cy="43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77" name="Google Shape;277;gad598a5ddd_0_477"/>
          <p:cNvSpPr txBox="1"/>
          <p:nvPr/>
        </p:nvSpPr>
        <p:spPr>
          <a:xfrm>
            <a:off x="14706525" y="8000000"/>
            <a:ext cx="3895200" cy="17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500">
                <a:latin typeface="Trebuchet MS"/>
                <a:ea typeface="Trebuchet MS"/>
                <a:cs typeface="Trebuchet MS"/>
                <a:sym typeface="Trebuchet MS"/>
              </a:rPr>
              <a:t>61.730</a:t>
            </a:r>
            <a:endParaRPr b="1" sz="55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latin typeface="Trebuchet MS"/>
                <a:ea typeface="Trebuchet MS"/>
                <a:cs typeface="Trebuchet MS"/>
                <a:sym typeface="Trebuchet MS"/>
              </a:rPr>
              <a:t>LTR-RTs </a:t>
            </a:r>
            <a:endParaRPr sz="40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78" name="Google Shape;278;gad598a5ddd_0_477"/>
          <p:cNvSpPr txBox="1"/>
          <p:nvPr/>
        </p:nvSpPr>
        <p:spPr>
          <a:xfrm>
            <a:off x="14943675" y="5613075"/>
            <a:ext cx="3420900" cy="15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latin typeface="Trebuchet MS"/>
                <a:ea typeface="Trebuchet MS"/>
                <a:cs typeface="Trebuchet MS"/>
                <a:sym typeface="Trebuchet MS"/>
              </a:rPr>
              <a:t>Cantidad de PGSB</a:t>
            </a:r>
            <a:endParaRPr sz="35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79" name="Google Shape;279;gad598a5ddd_0_477"/>
          <p:cNvSpPr txBox="1"/>
          <p:nvPr/>
        </p:nvSpPr>
        <p:spPr>
          <a:xfrm>
            <a:off x="19021775" y="4691725"/>
            <a:ext cx="3895200" cy="17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500">
                <a:latin typeface="Trebuchet MS"/>
                <a:ea typeface="Trebuchet MS"/>
                <a:cs typeface="Trebuchet MS"/>
                <a:sym typeface="Trebuchet MS"/>
              </a:rPr>
              <a:t>16.127</a:t>
            </a:r>
            <a:endParaRPr b="1" sz="55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latin typeface="Trebuchet MS"/>
                <a:ea typeface="Trebuchet MS"/>
                <a:cs typeface="Trebuchet MS"/>
                <a:sym typeface="Trebuchet MS"/>
              </a:rPr>
              <a:t>LTR-RTs </a:t>
            </a:r>
            <a:endParaRPr sz="40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80" name="Google Shape;280;gad598a5ddd_0_477"/>
          <p:cNvSpPr txBox="1"/>
          <p:nvPr/>
        </p:nvSpPr>
        <p:spPr>
          <a:xfrm>
            <a:off x="19157375" y="7303325"/>
            <a:ext cx="3420900" cy="12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latin typeface="Trebuchet MS"/>
                <a:ea typeface="Trebuchet MS"/>
                <a:cs typeface="Trebuchet MS"/>
                <a:sym typeface="Trebuchet MS"/>
              </a:rPr>
              <a:t>Cantidad de RepetDB</a:t>
            </a:r>
            <a:endParaRPr sz="35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81" name="Google Shape;281;gad598a5ddd_0_477"/>
          <p:cNvSpPr/>
          <p:nvPr/>
        </p:nvSpPr>
        <p:spPr>
          <a:xfrm>
            <a:off x="-819400" y="1995075"/>
            <a:ext cx="26541300" cy="695400"/>
          </a:xfrm>
          <a:prstGeom prst="rect">
            <a:avLst/>
          </a:prstGeom>
          <a:solidFill>
            <a:srgbClr val="0069A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gad598a5ddd_0_477"/>
          <p:cNvSpPr txBox="1"/>
          <p:nvPr/>
        </p:nvSpPr>
        <p:spPr>
          <a:xfrm>
            <a:off x="7018325" y="1995050"/>
            <a:ext cx="101535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Cantidad de LTR-RTs utilizados</a:t>
            </a:r>
            <a:endParaRPr b="1" sz="40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83" name="Google Shape;283;gad598a5ddd_0_477"/>
          <p:cNvSpPr txBox="1"/>
          <p:nvPr>
            <p:ph idx="12" type="sldNum"/>
          </p:nvPr>
        </p:nvSpPr>
        <p:spPr>
          <a:xfrm>
            <a:off x="381000" y="12700000"/>
            <a:ext cx="618600" cy="469800"/>
          </a:xfrm>
          <a:prstGeom prst="rect">
            <a:avLst/>
          </a:prstGeom>
        </p:spPr>
        <p:txBody>
          <a:bodyPr anchorCtr="0" anchor="b" bIns="50800" lIns="50800" spcFirstLastPara="1" rIns="50800" wrap="square" tIns="508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69A3"/>
              </a:buClr>
              <a:buSzPts val="2500"/>
              <a:buFont typeface="Trebuchet MS"/>
              <a:buNone/>
            </a:pPr>
            <a:fld id="{00000000-1234-1234-1234-123412341234}" type="slidenum">
              <a:rPr lang="en-US"/>
              <a:t>‹#›</a:t>
            </a:fld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8" name="Google Shape;288;gacdfb02ab6_0_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49900"/>
            <a:ext cx="24384002" cy="9319209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gacdfb02ab6_0_23"/>
          <p:cNvSpPr txBox="1"/>
          <p:nvPr/>
        </p:nvSpPr>
        <p:spPr>
          <a:xfrm>
            <a:off x="969900" y="11003475"/>
            <a:ext cx="22444200" cy="18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>
                <a:solidFill>
                  <a:srgbClr val="555555"/>
                </a:solidFill>
                <a:latin typeface="Trebuchet MS"/>
                <a:ea typeface="Trebuchet MS"/>
                <a:cs typeface="Trebuchet MS"/>
                <a:sym typeface="Trebuchet MS"/>
              </a:rPr>
              <a:t>Diagrama de flujo del pipeline diseñado</a:t>
            </a:r>
            <a:endParaRPr sz="4500">
              <a:solidFill>
                <a:srgbClr val="555555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90" name="Google Shape;290;gacdfb02ab6_0_23"/>
          <p:cNvSpPr txBox="1"/>
          <p:nvPr>
            <p:ph idx="12" type="sldNum"/>
          </p:nvPr>
        </p:nvSpPr>
        <p:spPr>
          <a:xfrm>
            <a:off x="381000" y="12700000"/>
            <a:ext cx="447300" cy="469800"/>
          </a:xfrm>
          <a:prstGeom prst="rect">
            <a:avLst/>
          </a:prstGeom>
        </p:spPr>
        <p:txBody>
          <a:bodyPr anchorCtr="0" anchor="b" bIns="50800" lIns="50800" spcFirstLastPara="1" rIns="50800" wrap="square" tIns="508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69A3"/>
              </a:buClr>
              <a:buSzPts val="2500"/>
              <a:buFont typeface="Trebuchet MS"/>
              <a:buNone/>
            </a:pPr>
            <a:fld id="{00000000-1234-1234-1234-123412341234}" type="slidenum">
              <a:rPr lang="en-US"/>
              <a:t>‹#›</a:t>
            </a:fld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a34da2fc4b_0_32"/>
          <p:cNvSpPr txBox="1"/>
          <p:nvPr>
            <p:ph idx="12" type="sldNum"/>
          </p:nvPr>
        </p:nvSpPr>
        <p:spPr>
          <a:xfrm>
            <a:off x="12001499" y="13080999"/>
            <a:ext cx="368400" cy="374700"/>
          </a:xfrm>
          <a:prstGeom prst="rect">
            <a:avLst/>
          </a:prstGeom>
        </p:spPr>
        <p:txBody>
          <a:bodyPr anchorCtr="0" anchor="b" bIns="50800" lIns="50800" spcFirstLastPara="1" rIns="50800" wrap="square" tIns="508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fld id="{00000000-1234-1234-1234-123412341234}" type="slidenum">
              <a:rPr lang="en-US" sz="1800">
                <a:solidFill>
                  <a:srgbClr val="000000"/>
                </a:solidFill>
              </a:rPr>
              <a:t>‹#›</a:t>
            </a:fld>
            <a:endParaRPr/>
          </a:p>
        </p:txBody>
      </p:sp>
      <p:graphicFrame>
        <p:nvGraphicFramePr>
          <p:cNvPr id="296" name="Google Shape;296;ga34da2fc4b_0_32"/>
          <p:cNvGraphicFramePr/>
          <p:nvPr/>
        </p:nvGraphicFramePr>
        <p:xfrm>
          <a:off x="8647700" y="1028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{A866B977-C6CE-460E-9E4D-4F7F79ACC1D6}</a:tableStyleId>
              </a:tblPr>
              <a:tblGrid>
                <a:gridCol w="4114300"/>
                <a:gridCol w="4114300"/>
              </a:tblGrid>
              <a:tr h="5148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5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Linaje</a:t>
                      </a:r>
                      <a:endParaRPr b="1" sz="35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B95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5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Cantidad</a:t>
                      </a:r>
                      <a:endParaRPr b="1" sz="35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B95F9"/>
                    </a:solidFill>
                  </a:tcPr>
                </a:tc>
              </a:tr>
              <a:tr h="5616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5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TORK</a:t>
                      </a:r>
                      <a:endParaRPr sz="35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5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11460</a:t>
                      </a:r>
                      <a:endParaRPr sz="35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5616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5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ORYCO</a:t>
                      </a:r>
                      <a:endParaRPr sz="35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F0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5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6135</a:t>
                      </a:r>
                      <a:endParaRPr sz="35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F0FE"/>
                    </a:solidFill>
                  </a:tcPr>
                </a:tc>
              </a:tr>
              <a:tr h="5616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5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BIANCA</a:t>
                      </a:r>
                      <a:endParaRPr sz="35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5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2872</a:t>
                      </a:r>
                      <a:endParaRPr sz="35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5616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5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RETROFIT</a:t>
                      </a:r>
                      <a:endParaRPr sz="35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F0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5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18914</a:t>
                      </a:r>
                      <a:endParaRPr sz="35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F0FE"/>
                    </a:solidFill>
                  </a:tcPr>
                </a:tc>
              </a:tr>
              <a:tr h="5616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5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ANGELA</a:t>
                      </a:r>
                      <a:endParaRPr sz="35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5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6889</a:t>
                      </a:r>
                      <a:endParaRPr sz="35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5616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5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REINA</a:t>
                      </a:r>
                      <a:endParaRPr sz="35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F0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5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6387</a:t>
                      </a:r>
                      <a:endParaRPr sz="35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F0FE"/>
                    </a:solidFill>
                  </a:tcPr>
                </a:tc>
              </a:tr>
              <a:tr h="5616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5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ATHILA</a:t>
                      </a:r>
                      <a:endParaRPr sz="35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5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6611</a:t>
                      </a:r>
                      <a:endParaRPr sz="35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5616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5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TAT</a:t>
                      </a:r>
                      <a:endParaRPr sz="35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F0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5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34212</a:t>
                      </a:r>
                      <a:endParaRPr sz="35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F0FE"/>
                    </a:solidFill>
                  </a:tcPr>
                </a:tc>
              </a:tr>
              <a:tr h="5616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5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DEL</a:t>
                      </a:r>
                      <a:endParaRPr sz="35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5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18304</a:t>
                      </a:r>
                      <a:endParaRPr sz="35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5616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5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CRM</a:t>
                      </a:r>
                      <a:endParaRPr sz="35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F0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5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4811</a:t>
                      </a:r>
                      <a:endParaRPr sz="35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F0FE"/>
                    </a:solidFill>
                  </a:tcPr>
                </a:tc>
              </a:tr>
              <a:tr h="5616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5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SIRE</a:t>
                      </a:r>
                      <a:endParaRPr sz="35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5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10892</a:t>
                      </a:r>
                      <a:endParaRPr sz="35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5616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5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ALE</a:t>
                      </a:r>
                      <a:endParaRPr sz="35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F0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5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974</a:t>
                      </a:r>
                      <a:endParaRPr sz="35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F0FE"/>
                    </a:solidFill>
                  </a:tcPr>
                </a:tc>
              </a:tr>
              <a:tr h="5616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5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GALADRIEL</a:t>
                      </a:r>
                      <a:endParaRPr sz="35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5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1715</a:t>
                      </a:r>
                      <a:endParaRPr sz="35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5616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5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IVANA</a:t>
                      </a:r>
                      <a:endParaRPr sz="35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F0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5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88</a:t>
                      </a:r>
                      <a:endParaRPr sz="35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F0FE"/>
                    </a:solidFill>
                  </a:tcPr>
                </a:tc>
              </a:tr>
              <a:tr h="5616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5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TEKAY</a:t>
                      </a:r>
                      <a:endParaRPr sz="35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5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26</a:t>
                      </a:r>
                      <a:endParaRPr sz="35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5616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5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IKEROS</a:t>
                      </a:r>
                      <a:endParaRPr sz="35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F0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5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149</a:t>
                      </a:r>
                      <a:endParaRPr sz="35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F0FE"/>
                    </a:solidFill>
                  </a:tcPr>
                </a:tc>
              </a:tr>
              <a:tr h="5616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5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Total</a:t>
                      </a:r>
                      <a:endParaRPr b="1" sz="35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5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130439</a:t>
                      </a:r>
                      <a:endParaRPr sz="35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97" name="Google Shape;297;ga34da2fc4b_0_32"/>
          <p:cNvSpPr txBox="1"/>
          <p:nvPr/>
        </p:nvSpPr>
        <p:spPr>
          <a:xfrm>
            <a:off x="1539900" y="0"/>
            <a:ext cx="22444200" cy="8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555555"/>
                </a:solidFill>
                <a:latin typeface="Trebuchet MS"/>
                <a:ea typeface="Trebuchet MS"/>
                <a:cs typeface="Trebuchet MS"/>
                <a:sym typeface="Trebuchet MS"/>
              </a:rPr>
              <a:t>Cantidad de LTR-RTs por linaje en InpactorDB</a:t>
            </a:r>
            <a:endParaRPr sz="4000">
              <a:solidFill>
                <a:srgbClr val="555555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ad598a5ddd_0_589"/>
          <p:cNvSpPr txBox="1"/>
          <p:nvPr>
            <p:ph type="title"/>
          </p:nvPr>
        </p:nvSpPr>
        <p:spPr>
          <a:xfrm>
            <a:off x="1795202" y="644675"/>
            <a:ext cx="20793600" cy="15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</a:pPr>
            <a:r>
              <a:rPr lang="en-US"/>
              <a:t>CONCLUSIONES</a:t>
            </a:r>
            <a:endParaRPr/>
          </a:p>
        </p:txBody>
      </p:sp>
      <p:sp>
        <p:nvSpPr>
          <p:cNvPr id="303" name="Google Shape;303;gad598a5ddd_0_589"/>
          <p:cNvSpPr/>
          <p:nvPr/>
        </p:nvSpPr>
        <p:spPr>
          <a:xfrm>
            <a:off x="-819400" y="1995075"/>
            <a:ext cx="26541300" cy="695400"/>
          </a:xfrm>
          <a:prstGeom prst="rect">
            <a:avLst/>
          </a:prstGeom>
          <a:solidFill>
            <a:srgbClr val="0069A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gad598a5ddd_0_589"/>
          <p:cNvSpPr txBox="1"/>
          <p:nvPr/>
        </p:nvSpPr>
        <p:spPr>
          <a:xfrm>
            <a:off x="7018325" y="1995050"/>
            <a:ext cx="101535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305" name="Google Shape;305;gad598a5ddd_0_589"/>
          <p:cNvGrpSpPr/>
          <p:nvPr/>
        </p:nvGrpSpPr>
        <p:grpSpPr>
          <a:xfrm>
            <a:off x="2173195" y="3135052"/>
            <a:ext cx="15604025" cy="8087041"/>
            <a:chOff x="238125" y="1188750"/>
            <a:chExt cx="7140450" cy="3335550"/>
          </a:xfrm>
        </p:grpSpPr>
        <p:sp>
          <p:nvSpPr>
            <p:cNvPr id="306" name="Google Shape;306;gad598a5ddd_0_589"/>
            <p:cNvSpPr/>
            <p:nvPr/>
          </p:nvSpPr>
          <p:spPr>
            <a:xfrm>
              <a:off x="238125" y="1188750"/>
              <a:ext cx="3507025" cy="1584000"/>
            </a:xfrm>
            <a:custGeom>
              <a:rect b="b" l="l" r="r" t="t"/>
              <a:pathLst>
                <a:path extrusionOk="0" h="63360" w="140281">
                  <a:moveTo>
                    <a:pt x="4021" y="0"/>
                  </a:moveTo>
                  <a:cubicBezTo>
                    <a:pt x="1801" y="6"/>
                    <a:pt x="6" y="1801"/>
                    <a:pt x="0" y="4021"/>
                  </a:cubicBezTo>
                  <a:lnTo>
                    <a:pt x="0" y="59338"/>
                  </a:lnTo>
                  <a:cubicBezTo>
                    <a:pt x="6" y="61552"/>
                    <a:pt x="1801" y="63354"/>
                    <a:pt x="4021" y="63359"/>
                  </a:cubicBezTo>
                  <a:lnTo>
                    <a:pt x="98272" y="63359"/>
                  </a:lnTo>
                  <a:cubicBezTo>
                    <a:pt x="99963" y="41512"/>
                    <a:pt x="118098" y="24204"/>
                    <a:pt x="140280" y="23813"/>
                  </a:cubicBezTo>
                  <a:lnTo>
                    <a:pt x="140280" y="4021"/>
                  </a:lnTo>
                  <a:cubicBezTo>
                    <a:pt x="140275" y="1801"/>
                    <a:pt x="138474" y="6"/>
                    <a:pt x="136259" y="0"/>
                  </a:cubicBezTo>
                  <a:close/>
                </a:path>
              </a:pathLst>
            </a:custGeom>
            <a:solidFill>
              <a:srgbClr val="FFF2CC"/>
            </a:solidFill>
            <a:ln cap="flat" cmpd="sng" w="114300">
              <a:solidFill>
                <a:srgbClr val="FED91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gad598a5ddd_0_589"/>
            <p:cNvSpPr/>
            <p:nvPr/>
          </p:nvSpPr>
          <p:spPr>
            <a:xfrm>
              <a:off x="238125" y="2940300"/>
              <a:ext cx="3507025" cy="1584000"/>
            </a:xfrm>
            <a:custGeom>
              <a:rect b="b" l="l" r="r" t="t"/>
              <a:pathLst>
                <a:path extrusionOk="0" h="63360" w="140281">
                  <a:moveTo>
                    <a:pt x="4021" y="1"/>
                  </a:moveTo>
                  <a:cubicBezTo>
                    <a:pt x="1801" y="6"/>
                    <a:pt x="6" y="1808"/>
                    <a:pt x="0" y="4022"/>
                  </a:cubicBezTo>
                  <a:lnTo>
                    <a:pt x="0" y="59339"/>
                  </a:lnTo>
                  <a:cubicBezTo>
                    <a:pt x="6" y="61559"/>
                    <a:pt x="1801" y="63354"/>
                    <a:pt x="4021" y="63360"/>
                  </a:cubicBezTo>
                  <a:lnTo>
                    <a:pt x="136259" y="63360"/>
                  </a:lnTo>
                  <a:cubicBezTo>
                    <a:pt x="138474" y="63354"/>
                    <a:pt x="140275" y="61559"/>
                    <a:pt x="140280" y="59339"/>
                  </a:cubicBezTo>
                  <a:lnTo>
                    <a:pt x="140280" y="39547"/>
                  </a:lnTo>
                  <a:cubicBezTo>
                    <a:pt x="118098" y="39155"/>
                    <a:pt x="99963" y="21848"/>
                    <a:pt x="98272" y="1"/>
                  </a:cubicBezTo>
                  <a:close/>
                </a:path>
              </a:pathLst>
            </a:custGeom>
            <a:solidFill>
              <a:srgbClr val="FFF2CC"/>
            </a:solidFill>
            <a:ln cap="flat" cmpd="sng" w="114300">
              <a:solidFill>
                <a:srgbClr val="FED91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gad598a5ddd_0_589"/>
            <p:cNvSpPr/>
            <p:nvPr/>
          </p:nvSpPr>
          <p:spPr>
            <a:xfrm>
              <a:off x="3871550" y="1188750"/>
              <a:ext cx="3507025" cy="1584000"/>
            </a:xfrm>
            <a:custGeom>
              <a:rect b="b" l="l" r="r" t="t"/>
              <a:pathLst>
                <a:path extrusionOk="0" h="63360" w="140281">
                  <a:moveTo>
                    <a:pt x="4022" y="0"/>
                  </a:moveTo>
                  <a:cubicBezTo>
                    <a:pt x="1807" y="6"/>
                    <a:pt x="6" y="1801"/>
                    <a:pt x="0" y="4021"/>
                  </a:cubicBezTo>
                  <a:lnTo>
                    <a:pt x="0" y="24017"/>
                  </a:lnTo>
                  <a:cubicBezTo>
                    <a:pt x="20553" y="26066"/>
                    <a:pt x="36886" y="42675"/>
                    <a:pt x="38494" y="63359"/>
                  </a:cubicBezTo>
                  <a:lnTo>
                    <a:pt x="136260" y="63359"/>
                  </a:lnTo>
                  <a:cubicBezTo>
                    <a:pt x="138480" y="63354"/>
                    <a:pt x="140275" y="61552"/>
                    <a:pt x="140281" y="59338"/>
                  </a:cubicBezTo>
                  <a:lnTo>
                    <a:pt x="140281" y="4021"/>
                  </a:lnTo>
                  <a:cubicBezTo>
                    <a:pt x="140275" y="1801"/>
                    <a:pt x="138480" y="6"/>
                    <a:pt x="136260" y="0"/>
                  </a:cubicBezTo>
                  <a:close/>
                </a:path>
              </a:pathLst>
            </a:custGeom>
            <a:solidFill>
              <a:srgbClr val="FFF2CC"/>
            </a:solidFill>
            <a:ln cap="flat" cmpd="sng" w="114300">
              <a:solidFill>
                <a:srgbClr val="FED91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gad598a5ddd_0_589"/>
            <p:cNvSpPr/>
            <p:nvPr/>
          </p:nvSpPr>
          <p:spPr>
            <a:xfrm>
              <a:off x="3871550" y="2940300"/>
              <a:ext cx="3507025" cy="1584000"/>
            </a:xfrm>
            <a:custGeom>
              <a:rect b="b" l="l" r="r" t="t"/>
              <a:pathLst>
                <a:path extrusionOk="0" h="63360" w="140281">
                  <a:moveTo>
                    <a:pt x="38494" y="1"/>
                  </a:moveTo>
                  <a:cubicBezTo>
                    <a:pt x="36886" y="20680"/>
                    <a:pt x="20553" y="37294"/>
                    <a:pt x="0" y="39343"/>
                  </a:cubicBezTo>
                  <a:lnTo>
                    <a:pt x="0" y="59339"/>
                  </a:lnTo>
                  <a:cubicBezTo>
                    <a:pt x="6" y="61559"/>
                    <a:pt x="1807" y="63354"/>
                    <a:pt x="4022" y="63360"/>
                  </a:cubicBezTo>
                  <a:lnTo>
                    <a:pt x="136260" y="63360"/>
                  </a:lnTo>
                  <a:cubicBezTo>
                    <a:pt x="138480" y="63354"/>
                    <a:pt x="140275" y="61559"/>
                    <a:pt x="140281" y="59339"/>
                  </a:cubicBezTo>
                  <a:lnTo>
                    <a:pt x="140281" y="4022"/>
                  </a:lnTo>
                  <a:cubicBezTo>
                    <a:pt x="140275" y="1808"/>
                    <a:pt x="138480" y="6"/>
                    <a:pt x="136260" y="1"/>
                  </a:cubicBezTo>
                  <a:close/>
                </a:path>
              </a:pathLst>
            </a:custGeom>
            <a:solidFill>
              <a:srgbClr val="FFF2CC"/>
            </a:solidFill>
            <a:ln cap="flat" cmpd="sng" w="114300">
              <a:solidFill>
                <a:srgbClr val="FED91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gad598a5ddd_0_589"/>
            <p:cNvSpPr/>
            <p:nvPr/>
          </p:nvSpPr>
          <p:spPr>
            <a:xfrm>
              <a:off x="2842425" y="1934600"/>
              <a:ext cx="1843850" cy="1843850"/>
            </a:xfrm>
            <a:custGeom>
              <a:rect b="b" l="l" r="r" t="t"/>
              <a:pathLst>
                <a:path extrusionOk="0" h="73754" w="73754">
                  <a:moveTo>
                    <a:pt x="36880" y="0"/>
                  </a:moveTo>
                  <a:cubicBezTo>
                    <a:pt x="36621" y="0"/>
                    <a:pt x="36362" y="6"/>
                    <a:pt x="36108" y="11"/>
                  </a:cubicBezTo>
                  <a:cubicBezTo>
                    <a:pt x="17253" y="397"/>
                    <a:pt x="1834" y="15011"/>
                    <a:pt x="154" y="33525"/>
                  </a:cubicBezTo>
                  <a:cubicBezTo>
                    <a:pt x="55" y="34627"/>
                    <a:pt x="0" y="35745"/>
                    <a:pt x="0" y="36874"/>
                  </a:cubicBezTo>
                  <a:cubicBezTo>
                    <a:pt x="0" y="38009"/>
                    <a:pt x="55" y="39122"/>
                    <a:pt x="154" y="40229"/>
                  </a:cubicBezTo>
                  <a:cubicBezTo>
                    <a:pt x="1834" y="58749"/>
                    <a:pt x="17253" y="73357"/>
                    <a:pt x="36108" y="73743"/>
                  </a:cubicBezTo>
                  <a:cubicBezTo>
                    <a:pt x="36362" y="73748"/>
                    <a:pt x="36621" y="73754"/>
                    <a:pt x="36880" y="73754"/>
                  </a:cubicBezTo>
                  <a:cubicBezTo>
                    <a:pt x="38312" y="73754"/>
                    <a:pt x="39744" y="73666"/>
                    <a:pt x="41165" y="73500"/>
                  </a:cubicBezTo>
                  <a:cubicBezTo>
                    <a:pt x="58391" y="71495"/>
                    <a:pt x="72030" y="57581"/>
                    <a:pt x="73600" y="40229"/>
                  </a:cubicBezTo>
                  <a:cubicBezTo>
                    <a:pt x="73699" y="39127"/>
                    <a:pt x="73754" y="38009"/>
                    <a:pt x="73754" y="36874"/>
                  </a:cubicBezTo>
                  <a:cubicBezTo>
                    <a:pt x="73754" y="35745"/>
                    <a:pt x="73699" y="34632"/>
                    <a:pt x="73600" y="33525"/>
                  </a:cubicBezTo>
                  <a:cubicBezTo>
                    <a:pt x="72024" y="16173"/>
                    <a:pt x="58391" y="2259"/>
                    <a:pt x="41165" y="254"/>
                  </a:cubicBezTo>
                  <a:cubicBezTo>
                    <a:pt x="39744" y="88"/>
                    <a:pt x="38312" y="0"/>
                    <a:pt x="36880" y="0"/>
                  </a:cubicBezTo>
                  <a:close/>
                </a:path>
              </a:pathLst>
            </a:custGeom>
            <a:solidFill>
              <a:srgbClr val="FFF2CC"/>
            </a:solidFill>
            <a:ln cap="flat" cmpd="sng" w="114300">
              <a:solidFill>
                <a:srgbClr val="FED91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1" name="Google Shape;311;gad598a5ddd_0_589"/>
          <p:cNvSpPr txBox="1"/>
          <p:nvPr/>
        </p:nvSpPr>
        <p:spPr>
          <a:xfrm>
            <a:off x="2458225" y="3491325"/>
            <a:ext cx="5308200" cy="35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555555"/>
                </a:solidFill>
                <a:latin typeface="Trebuchet MS"/>
                <a:ea typeface="Trebuchet MS"/>
                <a:cs typeface="Trebuchet MS"/>
                <a:sym typeface="Trebuchet MS"/>
              </a:rPr>
              <a:t>En la lista de especies inicial se descartaron repeticiones.</a:t>
            </a:r>
            <a:endParaRPr sz="4000">
              <a:solidFill>
                <a:srgbClr val="555555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12" name="Google Shape;312;gad598a5ddd_0_589"/>
          <p:cNvSpPr txBox="1"/>
          <p:nvPr/>
        </p:nvSpPr>
        <p:spPr>
          <a:xfrm>
            <a:off x="12095025" y="3491325"/>
            <a:ext cx="5308200" cy="35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555555"/>
                </a:solidFill>
                <a:latin typeface="Trebuchet MS"/>
                <a:ea typeface="Trebuchet MS"/>
                <a:cs typeface="Trebuchet MS"/>
                <a:sym typeface="Trebuchet MS"/>
              </a:rPr>
              <a:t>El pipeline se diseñó bajo algoritmos comunes, como homología. </a:t>
            </a:r>
            <a:endParaRPr sz="4000">
              <a:solidFill>
                <a:srgbClr val="555555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13" name="Google Shape;313;gad598a5ddd_0_589"/>
          <p:cNvSpPr txBox="1"/>
          <p:nvPr/>
        </p:nvSpPr>
        <p:spPr>
          <a:xfrm>
            <a:off x="2458225" y="8032875"/>
            <a:ext cx="5628900" cy="39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555555"/>
                </a:solidFill>
                <a:latin typeface="Trebuchet MS"/>
                <a:ea typeface="Trebuchet MS"/>
                <a:cs typeface="Trebuchet MS"/>
                <a:sym typeface="Trebuchet MS"/>
              </a:rPr>
              <a:t>Se observa una diversidad entre la cantidad de ET y el N50 en EDTA. </a:t>
            </a:r>
            <a:endParaRPr sz="4000">
              <a:solidFill>
                <a:srgbClr val="555555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14" name="Google Shape;314;gad598a5ddd_0_589"/>
          <p:cNvSpPr txBox="1"/>
          <p:nvPr/>
        </p:nvSpPr>
        <p:spPr>
          <a:xfrm>
            <a:off x="12458925" y="8211000"/>
            <a:ext cx="4944300" cy="33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555555"/>
                </a:solidFill>
                <a:latin typeface="Trebuchet MS"/>
                <a:ea typeface="Trebuchet MS"/>
                <a:cs typeface="Trebuchet MS"/>
                <a:sym typeface="Trebuchet MS"/>
              </a:rPr>
              <a:t>Generar un consenso aumenta la representatividad</a:t>
            </a:r>
            <a:endParaRPr sz="4000">
              <a:solidFill>
                <a:srgbClr val="555555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315" name="Google Shape;315;gad598a5ddd_0_5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44102" y="5891937"/>
            <a:ext cx="2573251" cy="2573280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gad598a5ddd_0_589"/>
          <p:cNvSpPr txBox="1"/>
          <p:nvPr>
            <p:ph idx="12" type="sldNum"/>
          </p:nvPr>
        </p:nvSpPr>
        <p:spPr>
          <a:xfrm>
            <a:off x="381000" y="12700000"/>
            <a:ext cx="618600" cy="469800"/>
          </a:xfrm>
          <a:prstGeom prst="rect">
            <a:avLst/>
          </a:prstGeom>
        </p:spPr>
        <p:txBody>
          <a:bodyPr anchorCtr="0" anchor="b" bIns="50800" lIns="50800" spcFirstLastPara="1" rIns="50800" wrap="square" tIns="508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69A3"/>
              </a:buClr>
              <a:buSzPts val="2500"/>
              <a:buFont typeface="Trebuchet MS"/>
              <a:buNone/>
            </a:pPr>
            <a:fld id="{00000000-1234-1234-1234-123412341234}" type="slidenum">
              <a:rPr lang="en-US"/>
              <a:t>‹#›</a:t>
            </a:fld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17" name="Google Shape;317;gad598a5ddd_0_589"/>
          <p:cNvSpPr/>
          <p:nvPr/>
        </p:nvSpPr>
        <p:spPr>
          <a:xfrm>
            <a:off x="18280900" y="3918850"/>
            <a:ext cx="4944300" cy="68757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114300">
            <a:solidFill>
              <a:srgbClr val="FED91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  <a:t>Debido al desbalanceo de los datos, el proyecto podría dar paso a estudios posteriores sobre técnicas de balanceo de datos. </a:t>
            </a:r>
            <a:endParaRPr sz="4000">
              <a:solidFill>
                <a:srgbClr val="666666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gad40186b53_0_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20650" y="8728350"/>
            <a:ext cx="6350349" cy="391017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gad40186b53_0_88"/>
          <p:cNvSpPr txBox="1"/>
          <p:nvPr/>
        </p:nvSpPr>
        <p:spPr>
          <a:xfrm>
            <a:off x="2949125" y="498725"/>
            <a:ext cx="17840700" cy="112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000">
                <a:latin typeface="Trebuchet MS"/>
                <a:ea typeface="Trebuchet MS"/>
                <a:cs typeface="Trebuchet MS"/>
                <a:sym typeface="Trebuchet MS"/>
              </a:rPr>
              <a:t>Autor principal:</a:t>
            </a:r>
            <a:r>
              <a:rPr lang="en-US" sz="500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5000">
                <a:latin typeface="Trebuchet MS"/>
                <a:ea typeface="Trebuchet MS"/>
                <a:cs typeface="Trebuchet MS"/>
                <a:sym typeface="Trebuchet MS"/>
              </a:rPr>
              <a:t>Paula Andrea Jaimes Buitrón </a:t>
            </a:r>
            <a:endParaRPr sz="50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000">
                <a:latin typeface="Trebuchet MS"/>
                <a:ea typeface="Trebuchet MS"/>
                <a:cs typeface="Trebuchet MS"/>
                <a:sym typeface="Trebuchet MS"/>
              </a:rPr>
              <a:t>Co-autor(a):</a:t>
            </a:r>
            <a:r>
              <a:rPr lang="en-US" sz="5000">
                <a:latin typeface="Trebuchet MS"/>
                <a:ea typeface="Trebuchet MS"/>
                <a:cs typeface="Trebuchet MS"/>
                <a:sym typeface="Trebuchet MS"/>
              </a:rPr>
              <a:t> Mariana Sofía Candamil Cortés </a:t>
            </a:r>
            <a:endParaRPr sz="50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000">
                <a:latin typeface="Trebuchet MS"/>
                <a:ea typeface="Trebuchet MS"/>
                <a:cs typeface="Trebuchet MS"/>
                <a:sym typeface="Trebuchet MS"/>
              </a:rPr>
              <a:t>Tutor:</a:t>
            </a:r>
            <a:r>
              <a:rPr lang="en-US" sz="5000">
                <a:latin typeface="Trebuchet MS"/>
                <a:ea typeface="Trebuchet MS"/>
                <a:cs typeface="Trebuchet MS"/>
                <a:sym typeface="Trebuchet MS"/>
              </a:rPr>
              <a:t> Simón Orozco Arias </a:t>
            </a:r>
            <a:endParaRPr sz="50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000">
                <a:latin typeface="Trebuchet MS"/>
                <a:ea typeface="Trebuchet MS"/>
                <a:cs typeface="Trebuchet MS"/>
                <a:sym typeface="Trebuchet MS"/>
              </a:rPr>
              <a:t>Co-tutor: </a:t>
            </a:r>
            <a:r>
              <a:rPr lang="en-US" sz="5000">
                <a:latin typeface="Trebuchet MS"/>
                <a:ea typeface="Trebuchet MS"/>
                <a:cs typeface="Trebuchet MS"/>
                <a:sym typeface="Trebuchet MS"/>
              </a:rPr>
              <a:t>Reinel Tabares Soto</a:t>
            </a:r>
            <a:endParaRPr sz="50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000">
                <a:latin typeface="Trebuchet MS"/>
                <a:ea typeface="Trebuchet MS"/>
                <a:cs typeface="Trebuchet MS"/>
                <a:sym typeface="Trebuchet MS"/>
              </a:rPr>
              <a:t>Semillero de investigación:</a:t>
            </a:r>
            <a:endParaRPr b="1" sz="50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latin typeface="Trebuchet MS"/>
                <a:ea typeface="Trebuchet MS"/>
                <a:cs typeface="Trebuchet MS"/>
                <a:sym typeface="Trebuchet MS"/>
              </a:rPr>
              <a:t>Equipo de Bioinformática e Inteligencia Artificial</a:t>
            </a:r>
            <a:endParaRPr sz="50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000">
                <a:latin typeface="Trebuchet MS"/>
                <a:ea typeface="Trebuchet MS"/>
                <a:cs typeface="Trebuchet MS"/>
                <a:sym typeface="Trebuchet MS"/>
              </a:rPr>
              <a:t>Vinculado a: </a:t>
            </a:r>
            <a:endParaRPr b="1" sz="50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latin typeface="Trebuchet MS"/>
                <a:ea typeface="Trebuchet MS"/>
                <a:cs typeface="Trebuchet MS"/>
                <a:sym typeface="Trebuchet MS"/>
              </a:rPr>
              <a:t>Automática - Ingeniería de Software </a:t>
            </a:r>
            <a:endParaRPr sz="50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6" name="Google Shape;66;gad40186b53_0_88"/>
          <p:cNvSpPr txBox="1"/>
          <p:nvPr>
            <p:ph idx="12" type="sldNum"/>
          </p:nvPr>
        </p:nvSpPr>
        <p:spPr>
          <a:xfrm>
            <a:off x="381000" y="12700000"/>
            <a:ext cx="618600" cy="469800"/>
          </a:xfrm>
          <a:prstGeom prst="rect">
            <a:avLst/>
          </a:prstGeom>
        </p:spPr>
        <p:txBody>
          <a:bodyPr anchorCtr="0" anchor="b" bIns="50800" lIns="50800" spcFirstLastPara="1" rIns="50800" wrap="square" tIns="508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69A3"/>
              </a:buClr>
              <a:buSzPts val="2500"/>
              <a:buFont typeface="Trebuchet MS"/>
              <a:buNone/>
            </a:pPr>
            <a:fld id="{00000000-1234-1234-1234-123412341234}" type="slidenum">
              <a:rPr lang="en-US"/>
              <a:t>‹#›</a:t>
            </a:fld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ad598a5ddd_0_617"/>
          <p:cNvSpPr txBox="1"/>
          <p:nvPr>
            <p:ph type="title"/>
          </p:nvPr>
        </p:nvSpPr>
        <p:spPr>
          <a:xfrm>
            <a:off x="1795202" y="644675"/>
            <a:ext cx="20793600" cy="15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</a:pPr>
            <a:r>
              <a:rPr lang="en-US"/>
              <a:t>RECOMENDACIONES</a:t>
            </a:r>
            <a:endParaRPr/>
          </a:p>
        </p:txBody>
      </p:sp>
      <p:sp>
        <p:nvSpPr>
          <p:cNvPr id="323" name="Google Shape;323;gad598a5ddd_0_617"/>
          <p:cNvSpPr/>
          <p:nvPr/>
        </p:nvSpPr>
        <p:spPr>
          <a:xfrm>
            <a:off x="-819400" y="1995075"/>
            <a:ext cx="26541300" cy="695400"/>
          </a:xfrm>
          <a:prstGeom prst="rect">
            <a:avLst/>
          </a:prstGeom>
          <a:solidFill>
            <a:srgbClr val="0069A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gad598a5ddd_0_617"/>
          <p:cNvSpPr txBox="1"/>
          <p:nvPr/>
        </p:nvSpPr>
        <p:spPr>
          <a:xfrm>
            <a:off x="7018325" y="1995050"/>
            <a:ext cx="101535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325" name="Google Shape;325;gad598a5ddd_0_617"/>
          <p:cNvGrpSpPr/>
          <p:nvPr/>
        </p:nvGrpSpPr>
        <p:grpSpPr>
          <a:xfrm>
            <a:off x="6872475" y="5130182"/>
            <a:ext cx="10014126" cy="4097047"/>
            <a:chOff x="238125" y="1335475"/>
            <a:chExt cx="3703175" cy="3034175"/>
          </a:xfrm>
        </p:grpSpPr>
        <p:sp>
          <p:nvSpPr>
            <p:cNvPr id="326" name="Google Shape;326;gad598a5ddd_0_617"/>
            <p:cNvSpPr/>
            <p:nvPr/>
          </p:nvSpPr>
          <p:spPr>
            <a:xfrm>
              <a:off x="1956350" y="1335475"/>
              <a:ext cx="1984950" cy="3034175"/>
            </a:xfrm>
            <a:custGeom>
              <a:rect b="b" l="l" r="r" t="t"/>
              <a:pathLst>
                <a:path extrusionOk="0" h="121367" w="79398">
                  <a:moveTo>
                    <a:pt x="0" y="0"/>
                  </a:moveTo>
                  <a:lnTo>
                    <a:pt x="0" y="35551"/>
                  </a:lnTo>
                  <a:cubicBezTo>
                    <a:pt x="0" y="41778"/>
                    <a:pt x="1940" y="47852"/>
                    <a:pt x="5564" y="52918"/>
                  </a:cubicBezTo>
                  <a:lnTo>
                    <a:pt x="9520" y="58469"/>
                  </a:lnTo>
                  <a:cubicBezTo>
                    <a:pt x="10745" y="59694"/>
                    <a:pt x="10745" y="61672"/>
                    <a:pt x="9520" y="62897"/>
                  </a:cubicBezTo>
                  <a:lnTo>
                    <a:pt x="5564" y="68448"/>
                  </a:lnTo>
                  <a:cubicBezTo>
                    <a:pt x="1952" y="73514"/>
                    <a:pt x="0" y="79588"/>
                    <a:pt x="0" y="85815"/>
                  </a:cubicBezTo>
                  <a:lnTo>
                    <a:pt x="0" y="121366"/>
                  </a:lnTo>
                  <a:lnTo>
                    <a:pt x="68665" y="121366"/>
                  </a:lnTo>
                  <a:lnTo>
                    <a:pt x="68665" y="85815"/>
                  </a:lnTo>
                  <a:cubicBezTo>
                    <a:pt x="68665" y="79588"/>
                    <a:pt x="70605" y="73514"/>
                    <a:pt x="74216" y="68448"/>
                  </a:cubicBezTo>
                  <a:lnTo>
                    <a:pt x="78185" y="62897"/>
                  </a:lnTo>
                  <a:cubicBezTo>
                    <a:pt x="79397" y="61672"/>
                    <a:pt x="79397" y="59694"/>
                    <a:pt x="78185" y="58469"/>
                  </a:cubicBezTo>
                  <a:lnTo>
                    <a:pt x="74216" y="52918"/>
                  </a:lnTo>
                  <a:cubicBezTo>
                    <a:pt x="70605" y="47840"/>
                    <a:pt x="68665" y="41778"/>
                    <a:pt x="68665" y="35551"/>
                  </a:cubicBezTo>
                  <a:lnTo>
                    <a:pt x="68665" y="0"/>
                  </a:lnTo>
                  <a:close/>
                </a:path>
              </a:pathLst>
            </a:custGeom>
            <a:noFill/>
            <a:ln cap="flat" cmpd="sng" w="152400">
              <a:solidFill>
                <a:srgbClr val="0069A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gad598a5ddd_0_617"/>
            <p:cNvSpPr/>
            <p:nvPr/>
          </p:nvSpPr>
          <p:spPr>
            <a:xfrm>
              <a:off x="238125" y="1335475"/>
              <a:ext cx="1986850" cy="3034175"/>
            </a:xfrm>
            <a:custGeom>
              <a:rect b="b" l="l" r="r" t="t"/>
              <a:pathLst>
                <a:path extrusionOk="0" h="121367" w="79474">
                  <a:moveTo>
                    <a:pt x="0" y="0"/>
                  </a:moveTo>
                  <a:lnTo>
                    <a:pt x="0" y="121366"/>
                  </a:lnTo>
                  <a:lnTo>
                    <a:pt x="68729" y="121366"/>
                  </a:lnTo>
                  <a:lnTo>
                    <a:pt x="68729" y="85815"/>
                  </a:lnTo>
                  <a:cubicBezTo>
                    <a:pt x="68729" y="79588"/>
                    <a:pt x="70669" y="73514"/>
                    <a:pt x="74293" y="68448"/>
                  </a:cubicBezTo>
                  <a:lnTo>
                    <a:pt x="78249" y="62897"/>
                  </a:lnTo>
                  <a:cubicBezTo>
                    <a:pt x="79474" y="61672"/>
                    <a:pt x="79474" y="59694"/>
                    <a:pt x="78249" y="58469"/>
                  </a:cubicBezTo>
                  <a:lnTo>
                    <a:pt x="74293" y="52918"/>
                  </a:lnTo>
                  <a:cubicBezTo>
                    <a:pt x="70669" y="47840"/>
                    <a:pt x="68729" y="41778"/>
                    <a:pt x="68729" y="35551"/>
                  </a:cubicBezTo>
                  <a:lnTo>
                    <a:pt x="68729" y="0"/>
                  </a:lnTo>
                  <a:close/>
                </a:path>
              </a:pathLst>
            </a:custGeom>
            <a:noFill/>
            <a:ln cap="flat" cmpd="sng" w="152400">
              <a:solidFill>
                <a:srgbClr val="0069A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8" name="Google Shape;328;gad598a5ddd_0_617"/>
          <p:cNvSpPr txBox="1"/>
          <p:nvPr/>
        </p:nvSpPr>
        <p:spPr>
          <a:xfrm>
            <a:off x="6590800" y="6035650"/>
            <a:ext cx="48174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555555"/>
                </a:solidFill>
                <a:latin typeface="Trebuchet MS"/>
                <a:ea typeface="Trebuchet MS"/>
                <a:cs typeface="Trebuchet MS"/>
                <a:sym typeface="Trebuchet MS"/>
              </a:rPr>
              <a:t>Se recomienda tener en cuenta las anidaciones. </a:t>
            </a:r>
            <a:endParaRPr sz="4000">
              <a:solidFill>
                <a:srgbClr val="555555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29" name="Google Shape;329;gad598a5ddd_0_617"/>
          <p:cNvSpPr txBox="1"/>
          <p:nvPr/>
        </p:nvSpPr>
        <p:spPr>
          <a:xfrm>
            <a:off x="12290950" y="5462500"/>
            <a:ext cx="3705300" cy="24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555555"/>
                </a:solidFill>
                <a:latin typeface="Trebuchet MS"/>
                <a:ea typeface="Trebuchet MS"/>
                <a:cs typeface="Trebuchet MS"/>
                <a:sym typeface="Trebuchet MS"/>
              </a:rPr>
              <a:t>Se recomienda realizar estudios de genómica comparativa</a:t>
            </a:r>
            <a:endParaRPr sz="4000">
              <a:solidFill>
                <a:srgbClr val="555555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330" name="Google Shape;330;gad598a5ddd_0_6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71826" y="6186063"/>
            <a:ext cx="1985275" cy="1985275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gad598a5ddd_0_617"/>
          <p:cNvSpPr txBox="1"/>
          <p:nvPr>
            <p:ph idx="12" type="sldNum"/>
          </p:nvPr>
        </p:nvSpPr>
        <p:spPr>
          <a:xfrm>
            <a:off x="381000" y="12700000"/>
            <a:ext cx="618600" cy="469800"/>
          </a:xfrm>
          <a:prstGeom prst="rect">
            <a:avLst/>
          </a:prstGeom>
        </p:spPr>
        <p:txBody>
          <a:bodyPr anchorCtr="0" anchor="b" bIns="50800" lIns="50800" spcFirstLastPara="1" rIns="50800" wrap="square" tIns="508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69A3"/>
              </a:buClr>
              <a:buSzPts val="2500"/>
              <a:buFont typeface="Trebuchet MS"/>
              <a:buNone/>
            </a:pPr>
            <a:fld id="{00000000-1234-1234-1234-123412341234}" type="slidenum">
              <a:rPr lang="en-US"/>
              <a:t>‹#›</a:t>
            </a:fld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ad598a5ddd_0_572"/>
          <p:cNvSpPr txBox="1"/>
          <p:nvPr>
            <p:ph type="title"/>
          </p:nvPr>
        </p:nvSpPr>
        <p:spPr>
          <a:xfrm>
            <a:off x="2365227" y="467775"/>
            <a:ext cx="20793600" cy="15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</a:pPr>
            <a:r>
              <a:rPr lang="en-US"/>
              <a:t>EVIDENCIA DE RESULTADOS </a:t>
            </a:r>
            <a:endParaRPr/>
          </a:p>
        </p:txBody>
      </p:sp>
      <p:sp>
        <p:nvSpPr>
          <p:cNvPr id="337" name="Google Shape;337;gad598a5ddd_0_572"/>
          <p:cNvSpPr/>
          <p:nvPr/>
        </p:nvSpPr>
        <p:spPr>
          <a:xfrm>
            <a:off x="-819400" y="1995075"/>
            <a:ext cx="26541300" cy="695400"/>
          </a:xfrm>
          <a:prstGeom prst="rect">
            <a:avLst/>
          </a:prstGeom>
          <a:solidFill>
            <a:srgbClr val="0069A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gad598a5ddd_0_572"/>
          <p:cNvSpPr txBox="1"/>
          <p:nvPr/>
        </p:nvSpPr>
        <p:spPr>
          <a:xfrm>
            <a:off x="7018325" y="1995050"/>
            <a:ext cx="101535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39" name="Google Shape;339;gad598a5ddd_0_572"/>
          <p:cNvSpPr txBox="1"/>
          <p:nvPr/>
        </p:nvSpPr>
        <p:spPr>
          <a:xfrm>
            <a:off x="9413100" y="10260250"/>
            <a:ext cx="5557800" cy="15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555555"/>
                </a:solidFill>
                <a:latin typeface="Trebuchet MS"/>
                <a:ea typeface="Trebuchet MS"/>
                <a:cs typeface="Trebuchet MS"/>
                <a:sym typeface="Trebuchet MS"/>
              </a:rPr>
              <a:t>Artículo en proceso de publicación</a:t>
            </a:r>
            <a:endParaRPr sz="4000">
              <a:solidFill>
                <a:srgbClr val="555555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340" name="Google Shape;340;gad598a5ddd_0_5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11450" y="3174563"/>
            <a:ext cx="18101160" cy="6601600"/>
          </a:xfrm>
          <a:prstGeom prst="rect">
            <a:avLst/>
          </a:prstGeom>
          <a:noFill/>
          <a:ln>
            <a:noFill/>
          </a:ln>
        </p:spPr>
      </p:pic>
      <p:sp>
        <p:nvSpPr>
          <p:cNvPr id="341" name="Google Shape;341;gad598a5ddd_0_572"/>
          <p:cNvSpPr txBox="1"/>
          <p:nvPr>
            <p:ph idx="12" type="sldNum"/>
          </p:nvPr>
        </p:nvSpPr>
        <p:spPr>
          <a:xfrm>
            <a:off x="381000" y="12700000"/>
            <a:ext cx="618600" cy="469800"/>
          </a:xfrm>
          <a:prstGeom prst="rect">
            <a:avLst/>
          </a:prstGeom>
        </p:spPr>
        <p:txBody>
          <a:bodyPr anchorCtr="0" anchor="b" bIns="50800" lIns="50800" spcFirstLastPara="1" rIns="50800" wrap="square" tIns="508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69A3"/>
              </a:buClr>
              <a:buSzPts val="2500"/>
              <a:buFont typeface="Trebuchet MS"/>
              <a:buNone/>
            </a:pPr>
            <a:fld id="{00000000-1234-1234-1234-123412341234}" type="slidenum">
              <a:rPr lang="en-US"/>
              <a:t>‹#›</a:t>
            </a:fld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ad598a5ddd_0_582"/>
          <p:cNvSpPr txBox="1"/>
          <p:nvPr>
            <p:ph type="title"/>
          </p:nvPr>
        </p:nvSpPr>
        <p:spPr>
          <a:xfrm>
            <a:off x="2365227" y="467775"/>
            <a:ext cx="20793600" cy="15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</a:pPr>
            <a:r>
              <a:rPr lang="en-US"/>
              <a:t>IMPACTOS</a:t>
            </a:r>
            <a:endParaRPr/>
          </a:p>
        </p:txBody>
      </p:sp>
      <p:sp>
        <p:nvSpPr>
          <p:cNvPr id="347" name="Google Shape;347;gad598a5ddd_0_582"/>
          <p:cNvSpPr/>
          <p:nvPr/>
        </p:nvSpPr>
        <p:spPr>
          <a:xfrm>
            <a:off x="-819400" y="1995075"/>
            <a:ext cx="26541300" cy="695400"/>
          </a:xfrm>
          <a:prstGeom prst="rect">
            <a:avLst/>
          </a:prstGeom>
          <a:solidFill>
            <a:srgbClr val="0069A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gad598a5ddd_0_582"/>
          <p:cNvSpPr txBox="1"/>
          <p:nvPr/>
        </p:nvSpPr>
        <p:spPr>
          <a:xfrm>
            <a:off x="7018325" y="1995050"/>
            <a:ext cx="101535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349" name="Google Shape;349;gad598a5ddd_0_582"/>
          <p:cNvGrpSpPr/>
          <p:nvPr/>
        </p:nvGrpSpPr>
        <p:grpSpPr>
          <a:xfrm>
            <a:off x="7828460" y="3063961"/>
            <a:ext cx="9867119" cy="8300996"/>
            <a:chOff x="2345801" y="2595740"/>
            <a:chExt cx="883778" cy="822565"/>
          </a:xfrm>
        </p:grpSpPr>
        <p:grpSp>
          <p:nvGrpSpPr>
            <p:cNvPr id="350" name="Google Shape;350;gad598a5ddd_0_582"/>
            <p:cNvGrpSpPr/>
            <p:nvPr/>
          </p:nvGrpSpPr>
          <p:grpSpPr>
            <a:xfrm>
              <a:off x="2492145" y="2881565"/>
              <a:ext cx="607300" cy="229751"/>
              <a:chOff x="2492145" y="2881565"/>
              <a:chExt cx="607300" cy="229751"/>
            </a:xfrm>
          </p:grpSpPr>
          <p:sp>
            <p:nvSpPr>
              <p:cNvPr id="351" name="Google Shape;351;gad598a5ddd_0_582"/>
              <p:cNvSpPr/>
              <p:nvPr/>
            </p:nvSpPr>
            <p:spPr>
              <a:xfrm>
                <a:off x="2530550" y="2913581"/>
                <a:ext cx="530589" cy="165697"/>
              </a:xfrm>
              <a:custGeom>
                <a:rect b="b" l="l" r="r" t="t"/>
                <a:pathLst>
                  <a:path extrusionOk="0" h="36397" w="116549">
                    <a:moveTo>
                      <a:pt x="18199" y="1"/>
                    </a:moveTo>
                    <a:cubicBezTo>
                      <a:pt x="8148" y="1"/>
                      <a:pt x="1" y="8148"/>
                      <a:pt x="1" y="18198"/>
                    </a:cubicBezTo>
                    <a:cubicBezTo>
                      <a:pt x="1" y="28249"/>
                      <a:pt x="8148" y="36396"/>
                      <a:pt x="18199" y="36396"/>
                    </a:cubicBezTo>
                    <a:lnTo>
                      <a:pt x="98350" y="36396"/>
                    </a:lnTo>
                    <a:cubicBezTo>
                      <a:pt x="108401" y="36396"/>
                      <a:pt x="116548" y="28249"/>
                      <a:pt x="116548" y="18198"/>
                    </a:cubicBezTo>
                    <a:cubicBezTo>
                      <a:pt x="116548" y="8148"/>
                      <a:pt x="108401" y="1"/>
                      <a:pt x="98350" y="1"/>
                    </a:cubicBezTo>
                    <a:close/>
                  </a:path>
                </a:pathLst>
              </a:custGeom>
              <a:noFill/>
              <a:ln cap="flat" cmpd="sng" w="76200">
                <a:solidFill>
                  <a:srgbClr val="0069A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5000">
                    <a:solidFill>
                      <a:srgbClr val="0069A3"/>
                    </a:solidFill>
                    <a:latin typeface="Trebuchet MS"/>
                    <a:ea typeface="Trebuchet MS"/>
                    <a:cs typeface="Trebuchet MS"/>
                    <a:sym typeface="Trebuchet MS"/>
                  </a:rPr>
                  <a:t>Contribución</a:t>
                </a:r>
                <a:endParaRPr b="1" sz="5000">
                  <a:solidFill>
                    <a:srgbClr val="0069A3"/>
                  </a:solidFill>
                  <a:latin typeface="Trebuchet MS"/>
                  <a:ea typeface="Trebuchet MS"/>
                  <a:cs typeface="Trebuchet MS"/>
                  <a:sym typeface="Trebuchet MS"/>
                </a:endParaRPr>
              </a:p>
            </p:txBody>
          </p:sp>
          <p:sp>
            <p:nvSpPr>
              <p:cNvPr id="352" name="Google Shape;352;gad598a5ddd_0_582"/>
              <p:cNvSpPr/>
              <p:nvPr/>
            </p:nvSpPr>
            <p:spPr>
              <a:xfrm>
                <a:off x="2886492" y="2881565"/>
                <a:ext cx="212952" cy="229751"/>
              </a:xfrm>
              <a:custGeom>
                <a:rect b="b" l="l" r="r" t="t"/>
                <a:pathLst>
                  <a:path extrusionOk="0" h="50467" w="46777">
                    <a:moveTo>
                      <a:pt x="1" y="1"/>
                    </a:moveTo>
                    <a:lnTo>
                      <a:pt x="1" y="1458"/>
                    </a:lnTo>
                    <a:lnTo>
                      <a:pt x="21544" y="1458"/>
                    </a:lnTo>
                    <a:cubicBezTo>
                      <a:pt x="34653" y="1458"/>
                      <a:pt x="45320" y="12123"/>
                      <a:pt x="45320" y="25233"/>
                    </a:cubicBezTo>
                    <a:cubicBezTo>
                      <a:pt x="45320" y="38344"/>
                      <a:pt x="34653" y="49009"/>
                      <a:pt x="21544" y="49009"/>
                    </a:cubicBezTo>
                    <a:lnTo>
                      <a:pt x="1" y="49009"/>
                    </a:lnTo>
                    <a:lnTo>
                      <a:pt x="1" y="50466"/>
                    </a:lnTo>
                    <a:lnTo>
                      <a:pt x="21544" y="50466"/>
                    </a:lnTo>
                    <a:cubicBezTo>
                      <a:pt x="35457" y="50466"/>
                      <a:pt x="46776" y="39146"/>
                      <a:pt x="46776" y="25233"/>
                    </a:cubicBezTo>
                    <a:cubicBezTo>
                      <a:pt x="46776" y="11322"/>
                      <a:pt x="35457" y="1"/>
                      <a:pt x="21544" y="1"/>
                    </a:cubicBezTo>
                    <a:close/>
                  </a:path>
                </a:pathLst>
              </a:custGeom>
              <a:solidFill>
                <a:srgbClr val="96979B"/>
              </a:solidFill>
              <a:ln cap="flat" cmpd="sng" w="76200">
                <a:solidFill>
                  <a:srgbClr val="0069A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3" name="Google Shape;353;gad598a5ddd_0_582"/>
              <p:cNvSpPr/>
              <p:nvPr/>
            </p:nvSpPr>
            <p:spPr>
              <a:xfrm>
                <a:off x="2492145" y="2881565"/>
                <a:ext cx="212934" cy="229751"/>
              </a:xfrm>
              <a:custGeom>
                <a:rect b="b" l="l" r="r" t="t"/>
                <a:pathLst>
                  <a:path extrusionOk="0" h="50467" w="46773">
                    <a:moveTo>
                      <a:pt x="25232" y="1"/>
                    </a:moveTo>
                    <a:cubicBezTo>
                      <a:pt x="11319" y="1"/>
                      <a:pt x="0" y="11322"/>
                      <a:pt x="0" y="25233"/>
                    </a:cubicBezTo>
                    <a:cubicBezTo>
                      <a:pt x="0" y="39146"/>
                      <a:pt x="11319" y="50466"/>
                      <a:pt x="25232" y="50466"/>
                    </a:cubicBezTo>
                    <a:lnTo>
                      <a:pt x="46773" y="50466"/>
                    </a:lnTo>
                    <a:lnTo>
                      <a:pt x="46773" y="49007"/>
                    </a:lnTo>
                    <a:lnTo>
                      <a:pt x="25232" y="49007"/>
                    </a:lnTo>
                    <a:cubicBezTo>
                      <a:pt x="12124" y="49007"/>
                      <a:pt x="1456" y="38344"/>
                      <a:pt x="1456" y="25233"/>
                    </a:cubicBezTo>
                    <a:cubicBezTo>
                      <a:pt x="1456" y="12123"/>
                      <a:pt x="12124" y="1457"/>
                      <a:pt x="25232" y="1457"/>
                    </a:cubicBezTo>
                    <a:lnTo>
                      <a:pt x="46773" y="1457"/>
                    </a:lnTo>
                    <a:lnTo>
                      <a:pt x="46773" y="1"/>
                    </a:lnTo>
                    <a:close/>
                  </a:path>
                </a:pathLst>
              </a:custGeom>
              <a:solidFill>
                <a:srgbClr val="96979B"/>
              </a:solidFill>
              <a:ln cap="flat" cmpd="sng" w="76200">
                <a:solidFill>
                  <a:srgbClr val="0069A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54" name="Google Shape;354;gad598a5ddd_0_582"/>
            <p:cNvGrpSpPr/>
            <p:nvPr/>
          </p:nvGrpSpPr>
          <p:grpSpPr>
            <a:xfrm>
              <a:off x="2345801" y="2595740"/>
              <a:ext cx="883778" cy="296825"/>
              <a:chOff x="2345801" y="2595740"/>
              <a:chExt cx="883778" cy="296825"/>
            </a:xfrm>
          </p:grpSpPr>
          <p:grpSp>
            <p:nvGrpSpPr>
              <p:cNvPr id="355" name="Google Shape;355;gad598a5ddd_0_582"/>
              <p:cNvGrpSpPr/>
              <p:nvPr/>
            </p:nvGrpSpPr>
            <p:grpSpPr>
              <a:xfrm>
                <a:off x="2345801" y="2595740"/>
                <a:ext cx="407236" cy="296825"/>
                <a:chOff x="2345801" y="2595740"/>
                <a:chExt cx="407236" cy="296825"/>
              </a:xfrm>
            </p:grpSpPr>
            <p:grpSp>
              <p:nvGrpSpPr>
                <p:cNvPr id="356" name="Google Shape;356;gad598a5ddd_0_582"/>
                <p:cNvGrpSpPr/>
                <p:nvPr/>
              </p:nvGrpSpPr>
              <p:grpSpPr>
                <a:xfrm>
                  <a:off x="2493852" y="2794333"/>
                  <a:ext cx="259185" cy="98232"/>
                  <a:chOff x="2493852" y="2794333"/>
                  <a:chExt cx="259185" cy="98232"/>
                </a:xfrm>
              </p:grpSpPr>
              <p:sp>
                <p:nvSpPr>
                  <p:cNvPr id="357" name="Google Shape;357;gad598a5ddd_0_582"/>
                  <p:cNvSpPr/>
                  <p:nvPr/>
                </p:nvSpPr>
                <p:spPr>
                  <a:xfrm>
                    <a:off x="2500419" y="2800896"/>
                    <a:ext cx="246135" cy="85123"/>
                  </a:xfrm>
                  <a:custGeom>
                    <a:rect b="b" l="l" r="r" t="t"/>
                    <a:pathLst>
                      <a:path extrusionOk="0" h="18698" w="54066">
                        <a:moveTo>
                          <a:pt x="243" y="1"/>
                        </a:moveTo>
                        <a:cubicBezTo>
                          <a:pt x="108" y="1"/>
                          <a:pt x="1" y="108"/>
                          <a:pt x="1" y="243"/>
                        </a:cubicBezTo>
                        <a:cubicBezTo>
                          <a:pt x="1" y="4216"/>
                          <a:pt x="3233" y="7447"/>
                          <a:pt x="7204" y="7447"/>
                        </a:cubicBezTo>
                        <a:lnTo>
                          <a:pt x="47616" y="7447"/>
                        </a:lnTo>
                        <a:cubicBezTo>
                          <a:pt x="50905" y="7447"/>
                          <a:pt x="53581" y="10122"/>
                          <a:pt x="53581" y="13412"/>
                        </a:cubicBezTo>
                        <a:lnTo>
                          <a:pt x="53581" y="18455"/>
                        </a:lnTo>
                        <a:cubicBezTo>
                          <a:pt x="53581" y="18590"/>
                          <a:pt x="53688" y="18697"/>
                          <a:pt x="53823" y="18697"/>
                        </a:cubicBezTo>
                        <a:cubicBezTo>
                          <a:pt x="53957" y="18697"/>
                          <a:pt x="54065" y="18590"/>
                          <a:pt x="54062" y="18455"/>
                        </a:cubicBezTo>
                        <a:lnTo>
                          <a:pt x="54062" y="13412"/>
                        </a:lnTo>
                        <a:cubicBezTo>
                          <a:pt x="54062" y="9854"/>
                          <a:pt x="51169" y="6961"/>
                          <a:pt x="47611" y="6961"/>
                        </a:cubicBezTo>
                        <a:lnTo>
                          <a:pt x="7203" y="6961"/>
                        </a:lnTo>
                        <a:cubicBezTo>
                          <a:pt x="3498" y="6961"/>
                          <a:pt x="485" y="3946"/>
                          <a:pt x="485" y="243"/>
                        </a:cubicBezTo>
                        <a:cubicBezTo>
                          <a:pt x="485" y="108"/>
                          <a:pt x="377" y="1"/>
                          <a:pt x="243" y="1"/>
                        </a:cubicBezTo>
                        <a:close/>
                      </a:path>
                    </a:pathLst>
                  </a:custGeom>
                  <a:solidFill>
                    <a:srgbClr val="9FA0A4"/>
                  </a:solidFill>
                  <a:ln cap="flat" cmpd="sng" w="76200">
                    <a:solidFill>
                      <a:srgbClr val="0069A3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58" name="Google Shape;358;gad598a5ddd_0_582"/>
                  <p:cNvSpPr/>
                  <p:nvPr/>
                </p:nvSpPr>
                <p:spPr>
                  <a:xfrm>
                    <a:off x="2493852" y="2794333"/>
                    <a:ext cx="15360" cy="15356"/>
                  </a:xfrm>
                  <a:custGeom>
                    <a:rect b="b" l="l" r="r" t="t"/>
                    <a:pathLst>
                      <a:path extrusionOk="0" h="3373" w="3374">
                        <a:moveTo>
                          <a:pt x="1687" y="0"/>
                        </a:moveTo>
                        <a:cubicBezTo>
                          <a:pt x="755" y="0"/>
                          <a:pt x="1" y="754"/>
                          <a:pt x="1" y="1687"/>
                        </a:cubicBezTo>
                        <a:cubicBezTo>
                          <a:pt x="1" y="2619"/>
                          <a:pt x="755" y="3373"/>
                          <a:pt x="1687" y="3373"/>
                        </a:cubicBezTo>
                        <a:cubicBezTo>
                          <a:pt x="2619" y="3370"/>
                          <a:pt x="3374" y="2617"/>
                          <a:pt x="3374" y="1687"/>
                        </a:cubicBezTo>
                        <a:cubicBezTo>
                          <a:pt x="3374" y="754"/>
                          <a:pt x="2619" y="0"/>
                          <a:pt x="1687" y="0"/>
                        </a:cubicBezTo>
                        <a:close/>
                      </a:path>
                    </a:pathLst>
                  </a:custGeom>
                  <a:solidFill>
                    <a:srgbClr val="435D74"/>
                  </a:solidFill>
                  <a:ln cap="flat" cmpd="sng" w="76200">
                    <a:solidFill>
                      <a:srgbClr val="0069A3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59" name="Google Shape;359;gad598a5ddd_0_582"/>
                  <p:cNvSpPr/>
                  <p:nvPr/>
                </p:nvSpPr>
                <p:spPr>
                  <a:xfrm>
                    <a:off x="2737686" y="2877210"/>
                    <a:ext cx="15351" cy="15356"/>
                  </a:xfrm>
                  <a:custGeom>
                    <a:rect b="b" l="l" r="r" t="t"/>
                    <a:pathLst>
                      <a:path extrusionOk="0" h="3373" w="3372">
                        <a:moveTo>
                          <a:pt x="1687" y="1"/>
                        </a:moveTo>
                        <a:cubicBezTo>
                          <a:pt x="755" y="1"/>
                          <a:pt x="1" y="754"/>
                          <a:pt x="1" y="1686"/>
                        </a:cubicBezTo>
                        <a:cubicBezTo>
                          <a:pt x="1" y="2618"/>
                          <a:pt x="755" y="3372"/>
                          <a:pt x="1687" y="3372"/>
                        </a:cubicBezTo>
                        <a:cubicBezTo>
                          <a:pt x="2619" y="3372"/>
                          <a:pt x="3372" y="2616"/>
                          <a:pt x="3372" y="1686"/>
                        </a:cubicBezTo>
                        <a:cubicBezTo>
                          <a:pt x="3372" y="754"/>
                          <a:pt x="2619" y="1"/>
                          <a:pt x="1687" y="1"/>
                        </a:cubicBezTo>
                        <a:close/>
                      </a:path>
                    </a:pathLst>
                  </a:custGeom>
                  <a:solidFill>
                    <a:srgbClr val="435D74"/>
                  </a:solidFill>
                  <a:ln cap="flat" cmpd="sng" w="76200">
                    <a:solidFill>
                      <a:srgbClr val="0069A3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360" name="Google Shape;360;gad598a5ddd_0_582"/>
                <p:cNvSpPr/>
                <p:nvPr/>
              </p:nvSpPr>
              <p:spPr>
                <a:xfrm>
                  <a:off x="2345801" y="2595740"/>
                  <a:ext cx="375752" cy="182054"/>
                </a:xfrm>
                <a:custGeom>
                  <a:rect b="b" l="l" r="r" t="t"/>
                  <a:pathLst>
                    <a:path extrusionOk="0" h="39990" w="49279">
                      <a:moveTo>
                        <a:pt x="7997" y="1"/>
                      </a:moveTo>
                      <a:cubicBezTo>
                        <a:pt x="3580" y="1"/>
                        <a:pt x="0" y="3580"/>
                        <a:pt x="0" y="7995"/>
                      </a:cubicBezTo>
                      <a:lnTo>
                        <a:pt x="0" y="31993"/>
                      </a:lnTo>
                      <a:cubicBezTo>
                        <a:pt x="0" y="36409"/>
                        <a:pt x="3580" y="39989"/>
                        <a:pt x="7997" y="39989"/>
                      </a:cubicBezTo>
                      <a:lnTo>
                        <a:pt x="41282" y="39989"/>
                      </a:lnTo>
                      <a:cubicBezTo>
                        <a:pt x="45697" y="39989"/>
                        <a:pt x="49277" y="36409"/>
                        <a:pt x="49277" y="31993"/>
                      </a:cubicBezTo>
                      <a:lnTo>
                        <a:pt x="49277" y="7995"/>
                      </a:lnTo>
                      <a:cubicBezTo>
                        <a:pt x="49278" y="3580"/>
                        <a:pt x="45697" y="1"/>
                        <a:pt x="41282" y="1"/>
                      </a:cubicBezTo>
                      <a:close/>
                    </a:path>
                  </a:pathLst>
                </a:custGeom>
                <a:noFill/>
                <a:ln cap="flat" cmpd="sng" w="76200">
                  <a:solidFill>
                    <a:srgbClr val="0069A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4000">
                      <a:latin typeface="Trebuchet MS"/>
                      <a:ea typeface="Trebuchet MS"/>
                      <a:cs typeface="Trebuchet MS"/>
                      <a:sym typeface="Trebuchet MS"/>
                    </a:rPr>
                    <a:t>Formación de estudiantes</a:t>
                  </a:r>
                  <a:endParaRPr sz="4000">
                    <a:latin typeface="Trebuchet MS"/>
                    <a:ea typeface="Trebuchet MS"/>
                    <a:cs typeface="Trebuchet MS"/>
                    <a:sym typeface="Trebuchet MS"/>
                  </a:endParaRPr>
                </a:p>
              </p:txBody>
            </p:sp>
          </p:grpSp>
          <p:sp>
            <p:nvSpPr>
              <p:cNvPr id="361" name="Google Shape;361;gad598a5ddd_0_582"/>
              <p:cNvSpPr/>
              <p:nvPr/>
            </p:nvSpPr>
            <p:spPr>
              <a:xfrm>
                <a:off x="2788083" y="2877210"/>
                <a:ext cx="15356" cy="15356"/>
              </a:xfrm>
              <a:custGeom>
                <a:rect b="b" l="l" r="r" t="t"/>
                <a:pathLst>
                  <a:path extrusionOk="0" h="3373" w="3373">
                    <a:moveTo>
                      <a:pt x="1687" y="1"/>
                    </a:moveTo>
                    <a:cubicBezTo>
                      <a:pt x="755" y="1"/>
                      <a:pt x="1" y="754"/>
                      <a:pt x="1" y="1686"/>
                    </a:cubicBezTo>
                    <a:cubicBezTo>
                      <a:pt x="1" y="2618"/>
                      <a:pt x="755" y="3372"/>
                      <a:pt x="1687" y="3372"/>
                    </a:cubicBezTo>
                    <a:cubicBezTo>
                      <a:pt x="2618" y="3372"/>
                      <a:pt x="3372" y="2616"/>
                      <a:pt x="3372" y="1686"/>
                    </a:cubicBezTo>
                    <a:cubicBezTo>
                      <a:pt x="3372" y="754"/>
                      <a:pt x="2618" y="1"/>
                      <a:pt x="1687" y="1"/>
                    </a:cubicBezTo>
                    <a:close/>
                  </a:path>
                </a:pathLst>
              </a:custGeom>
              <a:solidFill>
                <a:srgbClr val="435D74"/>
              </a:solidFill>
              <a:ln cap="flat" cmpd="sng" w="76200">
                <a:solidFill>
                  <a:srgbClr val="0069A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62" name="Google Shape;362;gad598a5ddd_0_582"/>
              <p:cNvGrpSpPr/>
              <p:nvPr/>
            </p:nvGrpSpPr>
            <p:grpSpPr>
              <a:xfrm>
                <a:off x="2838475" y="2595740"/>
                <a:ext cx="391104" cy="296825"/>
                <a:chOff x="2838475" y="2595740"/>
                <a:chExt cx="391104" cy="296825"/>
              </a:xfrm>
            </p:grpSpPr>
            <p:grpSp>
              <p:nvGrpSpPr>
                <p:cNvPr id="363" name="Google Shape;363;gad598a5ddd_0_582"/>
                <p:cNvGrpSpPr/>
                <p:nvPr/>
              </p:nvGrpSpPr>
              <p:grpSpPr>
                <a:xfrm>
                  <a:off x="2838475" y="2794333"/>
                  <a:ext cx="259185" cy="98232"/>
                  <a:chOff x="2838475" y="2794333"/>
                  <a:chExt cx="259185" cy="98232"/>
                </a:xfrm>
              </p:grpSpPr>
              <p:sp>
                <p:nvSpPr>
                  <p:cNvPr id="364" name="Google Shape;364;gad598a5ddd_0_582"/>
                  <p:cNvSpPr/>
                  <p:nvPr/>
                </p:nvSpPr>
                <p:spPr>
                  <a:xfrm>
                    <a:off x="2845042" y="2800896"/>
                    <a:ext cx="246122" cy="85123"/>
                  </a:xfrm>
                  <a:custGeom>
                    <a:rect b="b" l="l" r="r" t="t"/>
                    <a:pathLst>
                      <a:path extrusionOk="0" h="18698" w="54063">
                        <a:moveTo>
                          <a:pt x="53821" y="1"/>
                        </a:moveTo>
                        <a:cubicBezTo>
                          <a:pt x="53687" y="1"/>
                          <a:pt x="53579" y="108"/>
                          <a:pt x="53579" y="243"/>
                        </a:cubicBezTo>
                        <a:cubicBezTo>
                          <a:pt x="53579" y="3946"/>
                          <a:pt x="50564" y="6961"/>
                          <a:pt x="46861" y="6961"/>
                        </a:cubicBezTo>
                        <a:lnTo>
                          <a:pt x="6451" y="6961"/>
                        </a:lnTo>
                        <a:cubicBezTo>
                          <a:pt x="2895" y="6961"/>
                          <a:pt x="0" y="9857"/>
                          <a:pt x="0" y="13412"/>
                        </a:cubicBezTo>
                        <a:lnTo>
                          <a:pt x="0" y="18455"/>
                        </a:lnTo>
                        <a:cubicBezTo>
                          <a:pt x="0" y="18590"/>
                          <a:pt x="109" y="18697"/>
                          <a:pt x="242" y="18697"/>
                        </a:cubicBezTo>
                        <a:cubicBezTo>
                          <a:pt x="379" y="18697"/>
                          <a:pt x="487" y="18590"/>
                          <a:pt x="486" y="18455"/>
                        </a:cubicBezTo>
                        <a:lnTo>
                          <a:pt x="486" y="13412"/>
                        </a:lnTo>
                        <a:cubicBezTo>
                          <a:pt x="486" y="10122"/>
                          <a:pt x="3162" y="7447"/>
                          <a:pt x="6451" y="7447"/>
                        </a:cubicBezTo>
                        <a:lnTo>
                          <a:pt x="46858" y="7447"/>
                        </a:lnTo>
                        <a:cubicBezTo>
                          <a:pt x="50831" y="7447"/>
                          <a:pt x="54063" y="4215"/>
                          <a:pt x="54063" y="243"/>
                        </a:cubicBezTo>
                        <a:cubicBezTo>
                          <a:pt x="54063" y="108"/>
                          <a:pt x="53954" y="1"/>
                          <a:pt x="53821" y="1"/>
                        </a:cubicBezTo>
                        <a:close/>
                      </a:path>
                    </a:pathLst>
                  </a:custGeom>
                  <a:solidFill>
                    <a:srgbClr val="9FA0A4"/>
                  </a:solidFill>
                  <a:ln cap="flat" cmpd="sng" w="76200">
                    <a:solidFill>
                      <a:srgbClr val="0069A3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65" name="Google Shape;365;gad598a5ddd_0_582"/>
                  <p:cNvSpPr/>
                  <p:nvPr/>
                </p:nvSpPr>
                <p:spPr>
                  <a:xfrm>
                    <a:off x="3082301" y="2794333"/>
                    <a:ext cx="15360" cy="15356"/>
                  </a:xfrm>
                  <a:custGeom>
                    <a:rect b="b" l="l" r="r" t="t"/>
                    <a:pathLst>
                      <a:path extrusionOk="0" h="3373" w="3374">
                        <a:moveTo>
                          <a:pt x="1687" y="0"/>
                        </a:moveTo>
                        <a:cubicBezTo>
                          <a:pt x="755" y="0"/>
                          <a:pt x="0" y="754"/>
                          <a:pt x="0" y="1687"/>
                        </a:cubicBezTo>
                        <a:cubicBezTo>
                          <a:pt x="0" y="2619"/>
                          <a:pt x="755" y="3373"/>
                          <a:pt x="1687" y="3373"/>
                        </a:cubicBezTo>
                        <a:cubicBezTo>
                          <a:pt x="2619" y="3370"/>
                          <a:pt x="3373" y="2617"/>
                          <a:pt x="3373" y="1687"/>
                        </a:cubicBezTo>
                        <a:cubicBezTo>
                          <a:pt x="3373" y="754"/>
                          <a:pt x="2619" y="0"/>
                          <a:pt x="1687" y="0"/>
                        </a:cubicBezTo>
                        <a:close/>
                      </a:path>
                    </a:pathLst>
                  </a:custGeom>
                  <a:solidFill>
                    <a:srgbClr val="435D74"/>
                  </a:solidFill>
                  <a:ln cap="flat" cmpd="sng" w="76200">
                    <a:solidFill>
                      <a:srgbClr val="0069A3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66" name="Google Shape;366;gad598a5ddd_0_582"/>
                  <p:cNvSpPr/>
                  <p:nvPr/>
                </p:nvSpPr>
                <p:spPr>
                  <a:xfrm>
                    <a:off x="2838475" y="2877210"/>
                    <a:ext cx="15351" cy="15356"/>
                  </a:xfrm>
                  <a:custGeom>
                    <a:rect b="b" l="l" r="r" t="t"/>
                    <a:pathLst>
                      <a:path extrusionOk="0" h="3373" w="3372">
                        <a:moveTo>
                          <a:pt x="1685" y="1"/>
                        </a:moveTo>
                        <a:cubicBezTo>
                          <a:pt x="753" y="1"/>
                          <a:pt x="0" y="754"/>
                          <a:pt x="0" y="1686"/>
                        </a:cubicBezTo>
                        <a:cubicBezTo>
                          <a:pt x="0" y="2618"/>
                          <a:pt x="753" y="3372"/>
                          <a:pt x="1685" y="3372"/>
                        </a:cubicBezTo>
                        <a:cubicBezTo>
                          <a:pt x="2617" y="3372"/>
                          <a:pt x="3372" y="2616"/>
                          <a:pt x="3372" y="1686"/>
                        </a:cubicBezTo>
                        <a:cubicBezTo>
                          <a:pt x="3372" y="754"/>
                          <a:pt x="2617" y="1"/>
                          <a:pt x="1685" y="1"/>
                        </a:cubicBezTo>
                        <a:close/>
                      </a:path>
                    </a:pathLst>
                  </a:custGeom>
                  <a:solidFill>
                    <a:srgbClr val="435D74"/>
                  </a:solidFill>
                  <a:ln cap="flat" cmpd="sng" w="76200">
                    <a:solidFill>
                      <a:srgbClr val="0069A3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367" name="Google Shape;367;gad598a5ddd_0_582"/>
                <p:cNvSpPr/>
                <p:nvPr/>
              </p:nvSpPr>
              <p:spPr>
                <a:xfrm>
                  <a:off x="2853827" y="2595740"/>
                  <a:ext cx="375752" cy="182054"/>
                </a:xfrm>
                <a:custGeom>
                  <a:rect b="b" l="l" r="r" t="t"/>
                  <a:pathLst>
                    <a:path extrusionOk="0" h="39990" w="49279">
                      <a:moveTo>
                        <a:pt x="7995" y="1"/>
                      </a:moveTo>
                      <a:cubicBezTo>
                        <a:pt x="3580" y="1"/>
                        <a:pt x="0" y="3580"/>
                        <a:pt x="0" y="7995"/>
                      </a:cubicBezTo>
                      <a:lnTo>
                        <a:pt x="0" y="31993"/>
                      </a:lnTo>
                      <a:cubicBezTo>
                        <a:pt x="0" y="36409"/>
                        <a:pt x="3580" y="39989"/>
                        <a:pt x="7995" y="39989"/>
                      </a:cubicBezTo>
                      <a:lnTo>
                        <a:pt x="41282" y="39989"/>
                      </a:lnTo>
                      <a:cubicBezTo>
                        <a:pt x="45698" y="39989"/>
                        <a:pt x="49278" y="36409"/>
                        <a:pt x="49278" y="31993"/>
                      </a:cubicBezTo>
                      <a:lnTo>
                        <a:pt x="49278" y="7995"/>
                      </a:lnTo>
                      <a:cubicBezTo>
                        <a:pt x="49278" y="3580"/>
                        <a:pt x="45698" y="1"/>
                        <a:pt x="41282" y="1"/>
                      </a:cubicBezTo>
                      <a:close/>
                    </a:path>
                  </a:pathLst>
                </a:custGeom>
                <a:noFill/>
                <a:ln cap="flat" cmpd="sng" w="76200">
                  <a:solidFill>
                    <a:srgbClr val="0069A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4000">
                      <a:latin typeface="Trebuchet MS"/>
                      <a:ea typeface="Trebuchet MS"/>
                      <a:cs typeface="Trebuchet MS"/>
                      <a:sym typeface="Trebuchet MS"/>
                    </a:rPr>
                    <a:t>Construcción de modelos de IA</a:t>
                  </a:r>
                  <a:endParaRPr sz="4000">
                    <a:latin typeface="Trebuchet MS"/>
                    <a:ea typeface="Trebuchet MS"/>
                    <a:cs typeface="Trebuchet MS"/>
                    <a:sym typeface="Trebuchet MS"/>
                  </a:endParaRPr>
                </a:p>
              </p:txBody>
            </p:sp>
          </p:grpSp>
        </p:grpSp>
        <p:grpSp>
          <p:nvGrpSpPr>
            <p:cNvPr id="368" name="Google Shape;368;gad598a5ddd_0_582"/>
            <p:cNvGrpSpPr/>
            <p:nvPr/>
          </p:nvGrpSpPr>
          <p:grpSpPr>
            <a:xfrm>
              <a:off x="2589143" y="3100241"/>
              <a:ext cx="388672" cy="318064"/>
              <a:chOff x="2589143" y="3100241"/>
              <a:chExt cx="388672" cy="318064"/>
            </a:xfrm>
          </p:grpSpPr>
          <p:grpSp>
            <p:nvGrpSpPr>
              <p:cNvPr id="369" name="Google Shape;369;gad598a5ddd_0_582"/>
              <p:cNvGrpSpPr/>
              <p:nvPr/>
            </p:nvGrpSpPr>
            <p:grpSpPr>
              <a:xfrm>
                <a:off x="2589143" y="3100241"/>
                <a:ext cx="388672" cy="318064"/>
                <a:chOff x="2589143" y="3100241"/>
                <a:chExt cx="388672" cy="318064"/>
              </a:xfrm>
            </p:grpSpPr>
            <p:grpSp>
              <p:nvGrpSpPr>
                <p:cNvPr id="370" name="Google Shape;370;gad598a5ddd_0_582"/>
                <p:cNvGrpSpPr/>
                <p:nvPr/>
              </p:nvGrpSpPr>
              <p:grpSpPr>
                <a:xfrm>
                  <a:off x="2788083" y="3100241"/>
                  <a:ext cx="15356" cy="98237"/>
                  <a:chOff x="2788083" y="3100241"/>
                  <a:chExt cx="15356" cy="98237"/>
                </a:xfrm>
              </p:grpSpPr>
              <p:sp>
                <p:nvSpPr>
                  <p:cNvPr id="371" name="Google Shape;371;gad598a5ddd_0_582"/>
                  <p:cNvSpPr/>
                  <p:nvPr/>
                </p:nvSpPr>
                <p:spPr>
                  <a:xfrm>
                    <a:off x="2794655" y="3106808"/>
                    <a:ext cx="2213" cy="85118"/>
                  </a:xfrm>
                  <a:custGeom>
                    <a:rect b="b" l="l" r="r" t="t"/>
                    <a:pathLst>
                      <a:path extrusionOk="0" h="18697" w="486">
                        <a:moveTo>
                          <a:pt x="243" y="1"/>
                        </a:moveTo>
                        <a:cubicBezTo>
                          <a:pt x="108" y="1"/>
                          <a:pt x="1" y="109"/>
                          <a:pt x="1" y="243"/>
                        </a:cubicBezTo>
                        <a:lnTo>
                          <a:pt x="1" y="18455"/>
                        </a:lnTo>
                        <a:cubicBezTo>
                          <a:pt x="1" y="18588"/>
                          <a:pt x="108" y="18697"/>
                          <a:pt x="243" y="18697"/>
                        </a:cubicBezTo>
                        <a:cubicBezTo>
                          <a:pt x="377" y="18697"/>
                          <a:pt x="485" y="18588"/>
                          <a:pt x="485" y="18455"/>
                        </a:cubicBezTo>
                        <a:lnTo>
                          <a:pt x="485" y="243"/>
                        </a:lnTo>
                        <a:cubicBezTo>
                          <a:pt x="485" y="109"/>
                          <a:pt x="377" y="1"/>
                          <a:pt x="243" y="1"/>
                        </a:cubicBezTo>
                        <a:close/>
                      </a:path>
                    </a:pathLst>
                  </a:custGeom>
                  <a:solidFill>
                    <a:srgbClr val="9FA0A4"/>
                  </a:solidFill>
                  <a:ln cap="flat" cmpd="sng" w="76200">
                    <a:solidFill>
                      <a:srgbClr val="0069A3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72" name="Google Shape;372;gad598a5ddd_0_582"/>
                  <p:cNvSpPr/>
                  <p:nvPr/>
                </p:nvSpPr>
                <p:spPr>
                  <a:xfrm>
                    <a:off x="2788083" y="3183117"/>
                    <a:ext cx="15356" cy="15360"/>
                  </a:xfrm>
                  <a:custGeom>
                    <a:rect b="b" l="l" r="r" t="t"/>
                    <a:pathLst>
                      <a:path extrusionOk="0" h="3374" w="3373">
                        <a:moveTo>
                          <a:pt x="1687" y="0"/>
                        </a:moveTo>
                        <a:cubicBezTo>
                          <a:pt x="755" y="0"/>
                          <a:pt x="1" y="755"/>
                          <a:pt x="1" y="1687"/>
                        </a:cubicBezTo>
                        <a:cubicBezTo>
                          <a:pt x="1" y="2619"/>
                          <a:pt x="755" y="3373"/>
                          <a:pt x="1687" y="3373"/>
                        </a:cubicBezTo>
                        <a:cubicBezTo>
                          <a:pt x="2618" y="3373"/>
                          <a:pt x="3372" y="2619"/>
                          <a:pt x="3372" y="1687"/>
                        </a:cubicBezTo>
                        <a:cubicBezTo>
                          <a:pt x="3372" y="755"/>
                          <a:pt x="2618" y="0"/>
                          <a:pt x="1687" y="0"/>
                        </a:cubicBezTo>
                        <a:close/>
                      </a:path>
                    </a:pathLst>
                  </a:custGeom>
                  <a:solidFill>
                    <a:srgbClr val="435D74"/>
                  </a:solidFill>
                  <a:ln cap="flat" cmpd="sng" w="76200">
                    <a:solidFill>
                      <a:srgbClr val="0069A3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73" name="Google Shape;373;gad598a5ddd_0_582"/>
                  <p:cNvSpPr/>
                  <p:nvPr/>
                </p:nvSpPr>
                <p:spPr>
                  <a:xfrm>
                    <a:off x="2788083" y="3100241"/>
                    <a:ext cx="15356" cy="15356"/>
                  </a:xfrm>
                  <a:custGeom>
                    <a:rect b="b" l="l" r="r" t="t"/>
                    <a:pathLst>
                      <a:path extrusionOk="0" h="3373" w="3373">
                        <a:moveTo>
                          <a:pt x="1687" y="1"/>
                        </a:moveTo>
                        <a:cubicBezTo>
                          <a:pt x="755" y="1"/>
                          <a:pt x="1" y="754"/>
                          <a:pt x="1" y="1686"/>
                        </a:cubicBezTo>
                        <a:cubicBezTo>
                          <a:pt x="1" y="2618"/>
                          <a:pt x="755" y="3372"/>
                          <a:pt x="1687" y="3372"/>
                        </a:cubicBezTo>
                        <a:cubicBezTo>
                          <a:pt x="2618" y="3372"/>
                          <a:pt x="3372" y="2618"/>
                          <a:pt x="3372" y="1686"/>
                        </a:cubicBezTo>
                        <a:cubicBezTo>
                          <a:pt x="3372" y="754"/>
                          <a:pt x="2618" y="1"/>
                          <a:pt x="1687" y="1"/>
                        </a:cubicBezTo>
                        <a:close/>
                      </a:path>
                    </a:pathLst>
                  </a:custGeom>
                  <a:solidFill>
                    <a:srgbClr val="435D74"/>
                  </a:solidFill>
                  <a:ln cap="flat" cmpd="sng" w="76200">
                    <a:solidFill>
                      <a:srgbClr val="0069A3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374" name="Google Shape;374;gad598a5ddd_0_582"/>
                <p:cNvSpPr/>
                <p:nvPr/>
              </p:nvSpPr>
              <p:spPr>
                <a:xfrm>
                  <a:off x="2589143" y="3215066"/>
                  <a:ext cx="388672" cy="203239"/>
                </a:xfrm>
                <a:custGeom>
                  <a:rect b="b" l="l" r="r" t="t"/>
                  <a:pathLst>
                    <a:path extrusionOk="0" h="39988" w="49277">
                      <a:moveTo>
                        <a:pt x="7996" y="0"/>
                      </a:moveTo>
                      <a:cubicBezTo>
                        <a:pt x="3580" y="0"/>
                        <a:pt x="0" y="3579"/>
                        <a:pt x="0" y="7995"/>
                      </a:cubicBezTo>
                      <a:lnTo>
                        <a:pt x="0" y="31993"/>
                      </a:lnTo>
                      <a:cubicBezTo>
                        <a:pt x="0" y="36409"/>
                        <a:pt x="3580" y="39988"/>
                        <a:pt x="7996" y="39988"/>
                      </a:cubicBezTo>
                      <a:lnTo>
                        <a:pt x="41280" y="39988"/>
                      </a:lnTo>
                      <a:cubicBezTo>
                        <a:pt x="45697" y="39988"/>
                        <a:pt x="49277" y="36409"/>
                        <a:pt x="49277" y="31993"/>
                      </a:cubicBezTo>
                      <a:lnTo>
                        <a:pt x="49277" y="7995"/>
                      </a:lnTo>
                      <a:cubicBezTo>
                        <a:pt x="49277" y="3579"/>
                        <a:pt x="45697" y="0"/>
                        <a:pt x="41280" y="0"/>
                      </a:cubicBezTo>
                      <a:close/>
                    </a:path>
                  </a:pathLst>
                </a:custGeom>
                <a:noFill/>
                <a:ln cap="flat" cmpd="sng" w="76200">
                  <a:solidFill>
                    <a:srgbClr val="0069A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3500">
                      <a:latin typeface="Trebuchet MS"/>
                      <a:ea typeface="Trebuchet MS"/>
                      <a:cs typeface="Trebuchet MS"/>
                      <a:sym typeface="Trebuchet MS"/>
                    </a:rPr>
                    <a:t>Aporte de herramientas para posteriores estudios</a:t>
                  </a:r>
                  <a:endParaRPr sz="3500">
                    <a:latin typeface="Trebuchet MS"/>
                    <a:ea typeface="Trebuchet MS"/>
                    <a:cs typeface="Trebuchet MS"/>
                    <a:sym typeface="Trebuchet MS"/>
                  </a:endParaRPr>
                </a:p>
              </p:txBody>
            </p:sp>
          </p:grpSp>
          <p:sp>
            <p:nvSpPr>
              <p:cNvPr id="375" name="Google Shape;375;gad598a5ddd_0_582"/>
              <p:cNvSpPr/>
              <p:nvPr/>
            </p:nvSpPr>
            <p:spPr>
              <a:xfrm>
                <a:off x="2737686" y="3100241"/>
                <a:ext cx="15351" cy="15356"/>
              </a:xfrm>
              <a:custGeom>
                <a:rect b="b" l="l" r="r" t="t"/>
                <a:pathLst>
                  <a:path extrusionOk="0" h="3373" w="3372">
                    <a:moveTo>
                      <a:pt x="1687" y="1"/>
                    </a:moveTo>
                    <a:cubicBezTo>
                      <a:pt x="755" y="1"/>
                      <a:pt x="1" y="754"/>
                      <a:pt x="1" y="1686"/>
                    </a:cubicBezTo>
                    <a:cubicBezTo>
                      <a:pt x="1" y="2618"/>
                      <a:pt x="755" y="3372"/>
                      <a:pt x="1687" y="3372"/>
                    </a:cubicBezTo>
                    <a:cubicBezTo>
                      <a:pt x="2619" y="3372"/>
                      <a:pt x="3372" y="2618"/>
                      <a:pt x="3372" y="1686"/>
                    </a:cubicBezTo>
                    <a:cubicBezTo>
                      <a:pt x="3372" y="754"/>
                      <a:pt x="2619" y="1"/>
                      <a:pt x="1687" y="1"/>
                    </a:cubicBezTo>
                    <a:close/>
                  </a:path>
                </a:pathLst>
              </a:custGeom>
              <a:solidFill>
                <a:srgbClr val="435D74"/>
              </a:solidFill>
              <a:ln cap="flat" cmpd="sng" w="76200">
                <a:solidFill>
                  <a:srgbClr val="0069A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6" name="Google Shape;376;gad598a5ddd_0_582"/>
              <p:cNvSpPr/>
              <p:nvPr/>
            </p:nvSpPr>
            <p:spPr>
              <a:xfrm>
                <a:off x="2838475" y="3100241"/>
                <a:ext cx="15351" cy="15356"/>
              </a:xfrm>
              <a:custGeom>
                <a:rect b="b" l="l" r="r" t="t"/>
                <a:pathLst>
                  <a:path extrusionOk="0" h="3373" w="3372">
                    <a:moveTo>
                      <a:pt x="1685" y="1"/>
                    </a:moveTo>
                    <a:cubicBezTo>
                      <a:pt x="753" y="1"/>
                      <a:pt x="0" y="754"/>
                      <a:pt x="0" y="1686"/>
                    </a:cubicBezTo>
                    <a:cubicBezTo>
                      <a:pt x="0" y="2618"/>
                      <a:pt x="753" y="3372"/>
                      <a:pt x="1685" y="3372"/>
                    </a:cubicBezTo>
                    <a:cubicBezTo>
                      <a:pt x="2617" y="3372"/>
                      <a:pt x="3372" y="2618"/>
                      <a:pt x="3372" y="1686"/>
                    </a:cubicBezTo>
                    <a:cubicBezTo>
                      <a:pt x="3372" y="754"/>
                      <a:pt x="2617" y="1"/>
                      <a:pt x="1685" y="1"/>
                    </a:cubicBezTo>
                    <a:close/>
                  </a:path>
                </a:pathLst>
              </a:custGeom>
              <a:solidFill>
                <a:srgbClr val="435D74"/>
              </a:solidFill>
              <a:ln cap="flat" cmpd="sng" w="76200">
                <a:solidFill>
                  <a:srgbClr val="0069A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77" name="Google Shape;377;gad598a5ddd_0_582"/>
          <p:cNvSpPr txBox="1"/>
          <p:nvPr>
            <p:ph idx="12" type="sldNum"/>
          </p:nvPr>
        </p:nvSpPr>
        <p:spPr>
          <a:xfrm>
            <a:off x="381000" y="12700000"/>
            <a:ext cx="618600" cy="469800"/>
          </a:xfrm>
          <a:prstGeom prst="rect">
            <a:avLst/>
          </a:prstGeom>
        </p:spPr>
        <p:txBody>
          <a:bodyPr anchorCtr="0" anchor="b" bIns="50800" lIns="50800" spcFirstLastPara="1" rIns="50800" wrap="square" tIns="508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69A3"/>
              </a:buClr>
              <a:buSzPts val="2500"/>
              <a:buFont typeface="Trebuchet MS"/>
              <a:buNone/>
            </a:pPr>
            <a:fld id="{00000000-1234-1234-1234-123412341234}" type="slidenum">
              <a:rPr lang="en-US"/>
              <a:t>‹#›</a:t>
            </a:fld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acdfb02ab6_0_0"/>
          <p:cNvSpPr txBox="1"/>
          <p:nvPr>
            <p:ph type="title"/>
          </p:nvPr>
        </p:nvSpPr>
        <p:spPr>
          <a:xfrm>
            <a:off x="2400750" y="4368547"/>
            <a:ext cx="19582500" cy="35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</a:pPr>
            <a:r>
              <a:rPr lang="en-US" sz="20000"/>
              <a:t>¡GRACIAS!</a:t>
            </a:r>
            <a:endParaRPr sz="20000"/>
          </a:p>
        </p:txBody>
      </p:sp>
      <p:sp>
        <p:nvSpPr>
          <p:cNvPr id="383" name="Google Shape;383;gacdfb02ab6_0_0"/>
          <p:cNvSpPr txBox="1"/>
          <p:nvPr>
            <p:ph idx="12" type="sldNum"/>
          </p:nvPr>
        </p:nvSpPr>
        <p:spPr>
          <a:xfrm>
            <a:off x="379049" y="12696713"/>
            <a:ext cx="618600" cy="469800"/>
          </a:xfrm>
          <a:prstGeom prst="rect">
            <a:avLst/>
          </a:prstGeom>
        </p:spPr>
        <p:txBody>
          <a:bodyPr anchorCtr="0" anchor="b" bIns="50800" lIns="50800" spcFirstLastPara="1" rIns="50800" wrap="square" tIns="508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Trebuchet MS"/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69A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acdfb02ab6_0_12"/>
          <p:cNvSpPr txBox="1"/>
          <p:nvPr>
            <p:ph type="title"/>
          </p:nvPr>
        </p:nvSpPr>
        <p:spPr>
          <a:xfrm>
            <a:off x="1795202" y="644675"/>
            <a:ext cx="20793600" cy="15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</a:pPr>
            <a:r>
              <a:rPr lang="en-US"/>
              <a:t>MARCO TEÓRICO</a:t>
            </a:r>
            <a:endParaRPr/>
          </a:p>
        </p:txBody>
      </p:sp>
      <p:sp>
        <p:nvSpPr>
          <p:cNvPr id="72" name="Google Shape;72;gacdfb02ab6_0_12"/>
          <p:cNvSpPr/>
          <p:nvPr/>
        </p:nvSpPr>
        <p:spPr>
          <a:xfrm>
            <a:off x="-819400" y="1995075"/>
            <a:ext cx="26541300" cy="695400"/>
          </a:xfrm>
          <a:prstGeom prst="rect">
            <a:avLst/>
          </a:prstGeom>
          <a:solidFill>
            <a:srgbClr val="0069A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gacdfb02ab6_0_12"/>
          <p:cNvSpPr txBox="1"/>
          <p:nvPr/>
        </p:nvSpPr>
        <p:spPr>
          <a:xfrm>
            <a:off x="7018325" y="1995050"/>
            <a:ext cx="101535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¿Qué es un elemento transponible (ET)</a:t>
            </a:r>
            <a:endParaRPr b="1" sz="40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4" name="Google Shape;74;gacdfb02ab6_0_12"/>
          <p:cNvSpPr txBox="1"/>
          <p:nvPr/>
        </p:nvSpPr>
        <p:spPr>
          <a:xfrm>
            <a:off x="5272650" y="2764794"/>
            <a:ext cx="12861000" cy="9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>
                <a:solidFill>
                  <a:srgbClr val="555555"/>
                </a:solidFill>
                <a:latin typeface="Trebuchet MS"/>
                <a:ea typeface="Trebuchet MS"/>
                <a:cs typeface="Trebuchet MS"/>
                <a:sym typeface="Trebuchet MS"/>
              </a:rPr>
              <a:t>Segmentos móviles de ADN. </a:t>
            </a:r>
            <a:endParaRPr sz="4500">
              <a:solidFill>
                <a:srgbClr val="555555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5" name="Google Shape;75;gacdfb02ab6_0_12"/>
          <p:cNvSpPr txBox="1"/>
          <p:nvPr>
            <p:ph idx="12" type="sldNum"/>
          </p:nvPr>
        </p:nvSpPr>
        <p:spPr>
          <a:xfrm>
            <a:off x="381000" y="12700000"/>
            <a:ext cx="618600" cy="469800"/>
          </a:xfrm>
          <a:prstGeom prst="rect">
            <a:avLst/>
          </a:prstGeom>
        </p:spPr>
        <p:txBody>
          <a:bodyPr anchorCtr="0" anchor="b" bIns="50800" lIns="50800" spcFirstLastPara="1" rIns="50800" wrap="square" tIns="508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69A3"/>
              </a:buClr>
              <a:buSzPts val="2500"/>
              <a:buFont typeface="Trebuchet MS"/>
              <a:buNone/>
            </a:pPr>
            <a:fld id="{00000000-1234-1234-1234-123412341234}" type="slidenum">
              <a:rPr lang="en-US"/>
              <a:t>‹#›</a:t>
            </a:fld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6" name="Google Shape;76;gacdfb02ab6_0_12"/>
          <p:cNvSpPr txBox="1"/>
          <p:nvPr/>
        </p:nvSpPr>
        <p:spPr>
          <a:xfrm>
            <a:off x="7115250" y="9588675"/>
            <a:ext cx="10153500" cy="22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555555"/>
                </a:solidFill>
                <a:latin typeface="Trebuchet MS"/>
                <a:ea typeface="Trebuchet MS"/>
                <a:cs typeface="Trebuchet MS"/>
                <a:sym typeface="Trebuchet MS"/>
              </a:rPr>
              <a:t>Más del </a:t>
            </a:r>
            <a:r>
              <a:rPr b="1" lang="en-US" sz="9600">
                <a:solidFill>
                  <a:srgbClr val="555555"/>
                </a:solidFill>
                <a:latin typeface="Trebuchet MS"/>
                <a:ea typeface="Trebuchet MS"/>
                <a:cs typeface="Trebuchet MS"/>
                <a:sym typeface="Trebuchet MS"/>
              </a:rPr>
              <a:t>85%</a:t>
            </a:r>
            <a:r>
              <a:rPr b="1" lang="en-US" sz="4000">
                <a:solidFill>
                  <a:srgbClr val="555555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4000">
                <a:solidFill>
                  <a:srgbClr val="555555"/>
                </a:solidFill>
                <a:latin typeface="Trebuchet MS"/>
                <a:ea typeface="Trebuchet MS"/>
                <a:cs typeface="Trebuchet MS"/>
                <a:sym typeface="Trebuchet MS"/>
              </a:rPr>
              <a:t>de los genomas de plantas está compuesto por ET</a:t>
            </a:r>
            <a:endParaRPr sz="4000">
              <a:solidFill>
                <a:srgbClr val="555555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77" name="Google Shape;77;gacdfb02ab6_0_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38600" y="4298125"/>
            <a:ext cx="4876800" cy="487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a34da2fc4b_0_50"/>
          <p:cNvSpPr txBox="1"/>
          <p:nvPr>
            <p:ph type="title"/>
          </p:nvPr>
        </p:nvSpPr>
        <p:spPr>
          <a:xfrm>
            <a:off x="1795202" y="644675"/>
            <a:ext cx="20793600" cy="15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</a:pPr>
            <a:r>
              <a:rPr lang="en-US"/>
              <a:t>MARCO TEÓRICO</a:t>
            </a:r>
            <a:endParaRPr/>
          </a:p>
        </p:txBody>
      </p:sp>
      <p:pic>
        <p:nvPicPr>
          <p:cNvPr id="83" name="Google Shape;83;ga34da2fc4b_0_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2124412">
            <a:off x="13836870" y="6468510"/>
            <a:ext cx="2417492" cy="2486191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ga34da2fc4b_0_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261282">
            <a:off x="14573452" y="5324926"/>
            <a:ext cx="3886218" cy="4172326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ga34da2fc4b_0_50"/>
          <p:cNvSpPr/>
          <p:nvPr/>
        </p:nvSpPr>
        <p:spPr>
          <a:xfrm>
            <a:off x="17671776" y="7063383"/>
            <a:ext cx="919500" cy="695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69A3"/>
          </a:solidFill>
          <a:ln cap="flat" cmpd="sng" w="9525">
            <a:solidFill>
              <a:srgbClr val="0069A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6" name="Google Shape;86;ga34da2fc4b_0_50"/>
          <p:cNvPicPr preferRelativeResize="0"/>
          <p:nvPr/>
        </p:nvPicPr>
        <p:blipFill rotWithShape="1">
          <a:blip r:embed="rId4">
            <a:alphaModFix/>
          </a:blip>
          <a:srcRect b="0" l="22819" r="21317" t="0"/>
          <a:stretch/>
        </p:blipFill>
        <p:spPr>
          <a:xfrm rot="-261279">
            <a:off x="18725600" y="5324921"/>
            <a:ext cx="2170897" cy="4172338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ga34da2fc4b_0_50"/>
          <p:cNvSpPr/>
          <p:nvPr/>
        </p:nvSpPr>
        <p:spPr>
          <a:xfrm rot="-170304">
            <a:off x="18847497" y="6184810"/>
            <a:ext cx="1859882" cy="245598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8" name="Google Shape;88;ga34da2fc4b_0_50"/>
          <p:cNvPicPr preferRelativeResize="0"/>
          <p:nvPr/>
        </p:nvPicPr>
        <p:blipFill rotWithShape="1">
          <a:blip r:embed="rId4">
            <a:alphaModFix/>
          </a:blip>
          <a:srcRect b="20524" l="22819" r="21317" t="18170"/>
          <a:stretch/>
        </p:blipFill>
        <p:spPr>
          <a:xfrm rot="-261278">
            <a:off x="19996885" y="6132236"/>
            <a:ext cx="2170903" cy="2557709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ga34da2fc4b_0_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261282">
            <a:off x="3187657" y="5625455"/>
            <a:ext cx="3886218" cy="4172326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ga34da2fc4b_0_50"/>
          <p:cNvSpPr/>
          <p:nvPr/>
        </p:nvSpPr>
        <p:spPr>
          <a:xfrm>
            <a:off x="6285981" y="7363912"/>
            <a:ext cx="919500" cy="695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69A3"/>
          </a:solidFill>
          <a:ln cap="flat" cmpd="sng" w="9525">
            <a:solidFill>
              <a:srgbClr val="0069A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1" name="Google Shape;91;ga34da2fc4b_0_50"/>
          <p:cNvPicPr preferRelativeResize="0"/>
          <p:nvPr/>
        </p:nvPicPr>
        <p:blipFill rotWithShape="1">
          <a:blip r:embed="rId4">
            <a:alphaModFix/>
          </a:blip>
          <a:srcRect b="0" l="21368" r="22895" t="0"/>
          <a:stretch/>
        </p:blipFill>
        <p:spPr>
          <a:xfrm rot="-261285">
            <a:off x="7101295" y="5625474"/>
            <a:ext cx="2166041" cy="4172358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ga34da2fc4b_0_50"/>
          <p:cNvPicPr preferRelativeResize="0"/>
          <p:nvPr/>
        </p:nvPicPr>
        <p:blipFill rotWithShape="1">
          <a:blip r:embed="rId4">
            <a:alphaModFix/>
          </a:blip>
          <a:srcRect b="20524" l="22819" r="21317" t="18170"/>
          <a:stretch/>
        </p:blipFill>
        <p:spPr>
          <a:xfrm rot="-261278">
            <a:off x="9294120" y="6331247"/>
            <a:ext cx="2170903" cy="2557709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ga34da2fc4b_0_50"/>
          <p:cNvSpPr txBox="1"/>
          <p:nvPr/>
        </p:nvSpPr>
        <p:spPr>
          <a:xfrm>
            <a:off x="4329963" y="10004813"/>
            <a:ext cx="5586000" cy="21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-US" sz="4000">
                <a:solidFill>
                  <a:srgbClr val="555555"/>
                </a:solidFill>
                <a:latin typeface="Trebuchet MS"/>
                <a:ea typeface="Trebuchet MS"/>
                <a:cs typeface="Trebuchet MS"/>
                <a:sym typeface="Trebuchet MS"/>
              </a:rPr>
              <a:t>Clase I (Retrotransposones)</a:t>
            </a:r>
            <a:endParaRPr b="1" sz="4000">
              <a:solidFill>
                <a:srgbClr val="555555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94" name="Google Shape;94;ga34da2fc4b_0_5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99900" y="6438747"/>
            <a:ext cx="2158815" cy="2319419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ga34da2fc4b_0_50"/>
          <p:cNvSpPr txBox="1"/>
          <p:nvPr/>
        </p:nvSpPr>
        <p:spPr>
          <a:xfrm>
            <a:off x="15445413" y="10004825"/>
            <a:ext cx="4950900" cy="21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-US" sz="4000">
                <a:solidFill>
                  <a:srgbClr val="555555"/>
                </a:solidFill>
                <a:latin typeface="Trebuchet MS"/>
                <a:ea typeface="Trebuchet MS"/>
                <a:cs typeface="Trebuchet MS"/>
                <a:sym typeface="Trebuchet MS"/>
              </a:rPr>
              <a:t>Clase II (Transposones)</a:t>
            </a:r>
            <a:endParaRPr b="1" sz="4000">
              <a:solidFill>
                <a:srgbClr val="555555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96" name="Google Shape;96;ga34da2fc4b_0_50"/>
          <p:cNvSpPr/>
          <p:nvPr/>
        </p:nvSpPr>
        <p:spPr>
          <a:xfrm>
            <a:off x="-819400" y="1995075"/>
            <a:ext cx="26541300" cy="695400"/>
          </a:xfrm>
          <a:prstGeom prst="rect">
            <a:avLst/>
          </a:prstGeom>
          <a:solidFill>
            <a:srgbClr val="0069A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ga34da2fc4b_0_50"/>
          <p:cNvSpPr txBox="1"/>
          <p:nvPr/>
        </p:nvSpPr>
        <p:spPr>
          <a:xfrm>
            <a:off x="7018325" y="1995050"/>
            <a:ext cx="101535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¿Qué es un elemento transponible (ET)</a:t>
            </a:r>
            <a:endParaRPr b="1" sz="40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98" name="Google Shape;98;ga34da2fc4b_0_50"/>
          <p:cNvSpPr txBox="1"/>
          <p:nvPr/>
        </p:nvSpPr>
        <p:spPr>
          <a:xfrm>
            <a:off x="5272650" y="2764788"/>
            <a:ext cx="12861000" cy="18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>
                <a:solidFill>
                  <a:srgbClr val="555555"/>
                </a:solidFill>
                <a:latin typeface="Trebuchet MS"/>
                <a:ea typeface="Trebuchet MS"/>
                <a:cs typeface="Trebuchet MS"/>
                <a:sym typeface="Trebuchet MS"/>
              </a:rPr>
              <a:t>Segmentos móviles de ADN. </a:t>
            </a:r>
            <a:endParaRPr sz="4500">
              <a:solidFill>
                <a:srgbClr val="555555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rgbClr val="555555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>
                <a:solidFill>
                  <a:srgbClr val="555555"/>
                </a:solidFill>
                <a:latin typeface="Trebuchet MS"/>
                <a:ea typeface="Trebuchet MS"/>
                <a:cs typeface="Trebuchet MS"/>
                <a:sym typeface="Trebuchet MS"/>
              </a:rPr>
              <a:t>Existen 2 clases: </a:t>
            </a:r>
            <a:endParaRPr sz="4500">
              <a:solidFill>
                <a:srgbClr val="555555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99" name="Google Shape;99;ga34da2fc4b_0_50"/>
          <p:cNvSpPr txBox="1"/>
          <p:nvPr>
            <p:ph idx="12" type="sldNum"/>
          </p:nvPr>
        </p:nvSpPr>
        <p:spPr>
          <a:xfrm>
            <a:off x="381000" y="12700000"/>
            <a:ext cx="618600" cy="469800"/>
          </a:xfrm>
          <a:prstGeom prst="rect">
            <a:avLst/>
          </a:prstGeom>
        </p:spPr>
        <p:txBody>
          <a:bodyPr anchorCtr="0" anchor="b" bIns="50800" lIns="50800" spcFirstLastPara="1" rIns="50800" wrap="square" tIns="508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gad40186b53_0_0"/>
          <p:cNvPicPr preferRelativeResize="0"/>
          <p:nvPr/>
        </p:nvPicPr>
        <p:blipFill rotWithShape="1">
          <a:blip r:embed="rId3">
            <a:alphaModFix/>
          </a:blip>
          <a:srcRect b="0" l="16666" r="16666" t="0"/>
          <a:stretch/>
        </p:blipFill>
        <p:spPr>
          <a:xfrm>
            <a:off x="3724925" y="3148363"/>
            <a:ext cx="7530600" cy="75306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05" name="Google Shape;105;gad40186b53_0_0"/>
          <p:cNvSpPr txBox="1"/>
          <p:nvPr>
            <p:ph type="title"/>
          </p:nvPr>
        </p:nvSpPr>
        <p:spPr>
          <a:xfrm>
            <a:off x="1795202" y="644675"/>
            <a:ext cx="20793600" cy="15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</a:pPr>
            <a:r>
              <a:rPr lang="en-US"/>
              <a:t>MARCO TEÓRICO</a:t>
            </a:r>
            <a:endParaRPr/>
          </a:p>
        </p:txBody>
      </p:sp>
      <p:sp>
        <p:nvSpPr>
          <p:cNvPr id="106" name="Google Shape;106;gad40186b53_0_0"/>
          <p:cNvSpPr/>
          <p:nvPr/>
        </p:nvSpPr>
        <p:spPr>
          <a:xfrm>
            <a:off x="-819400" y="1995075"/>
            <a:ext cx="26541300" cy="695400"/>
          </a:xfrm>
          <a:prstGeom prst="rect">
            <a:avLst/>
          </a:prstGeom>
          <a:solidFill>
            <a:srgbClr val="0069A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gad40186b53_0_0"/>
          <p:cNvSpPr txBox="1"/>
          <p:nvPr/>
        </p:nvSpPr>
        <p:spPr>
          <a:xfrm>
            <a:off x="7018325" y="1995050"/>
            <a:ext cx="101535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Cambios en el genoma</a:t>
            </a:r>
            <a:endParaRPr b="1" sz="40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08" name="Google Shape;108;gad40186b53_0_0"/>
          <p:cNvPicPr preferRelativeResize="0"/>
          <p:nvPr/>
        </p:nvPicPr>
        <p:blipFill rotWithShape="1">
          <a:blip r:embed="rId4">
            <a:alphaModFix/>
          </a:blip>
          <a:srcRect b="0" l="16847" r="16847" t="0"/>
          <a:stretch/>
        </p:blipFill>
        <p:spPr>
          <a:xfrm>
            <a:off x="13288475" y="3092700"/>
            <a:ext cx="7530600" cy="75306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09" name="Google Shape;109;gad40186b53_0_0"/>
          <p:cNvSpPr txBox="1"/>
          <p:nvPr/>
        </p:nvSpPr>
        <p:spPr>
          <a:xfrm>
            <a:off x="6198925" y="10678975"/>
            <a:ext cx="12932100" cy="11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555555"/>
                </a:solidFill>
                <a:latin typeface="Trebuchet MS"/>
                <a:ea typeface="Trebuchet MS"/>
                <a:cs typeface="Trebuchet MS"/>
                <a:sym typeface="Trebuchet MS"/>
              </a:rPr>
              <a:t>Cambios en el color del grano del maíz, y la piel de las uvas </a:t>
            </a:r>
            <a:endParaRPr sz="4000">
              <a:solidFill>
                <a:srgbClr val="555555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10" name="Google Shape;110;gad40186b53_0_0"/>
          <p:cNvPicPr preferRelativeResize="0"/>
          <p:nvPr/>
        </p:nvPicPr>
        <p:blipFill rotWithShape="1">
          <a:blip r:embed="rId5">
            <a:alphaModFix/>
          </a:blip>
          <a:srcRect b="0" l="20916" r="20916" t="0"/>
          <a:stretch/>
        </p:blipFill>
        <p:spPr>
          <a:xfrm>
            <a:off x="8773900" y="3740725"/>
            <a:ext cx="6882300" cy="68823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11" name="Google Shape;111;gad40186b53_0_0"/>
          <p:cNvSpPr txBox="1"/>
          <p:nvPr>
            <p:ph idx="12" type="sldNum"/>
          </p:nvPr>
        </p:nvSpPr>
        <p:spPr>
          <a:xfrm>
            <a:off x="381000" y="12700000"/>
            <a:ext cx="618600" cy="469800"/>
          </a:xfrm>
          <a:prstGeom prst="rect">
            <a:avLst/>
          </a:prstGeom>
        </p:spPr>
        <p:txBody>
          <a:bodyPr anchorCtr="0" anchor="b" bIns="50800" lIns="50800" spcFirstLastPara="1" rIns="50800" wrap="square" tIns="508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69A3"/>
              </a:buClr>
              <a:buSzPts val="2500"/>
              <a:buFont typeface="Trebuchet MS"/>
              <a:buNone/>
            </a:pPr>
            <a:fld id="{00000000-1234-1234-1234-123412341234}" type="slidenum">
              <a:rPr lang="en-US"/>
              <a:t>‹#›</a:t>
            </a:fld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ad40186b53_0_25"/>
          <p:cNvSpPr txBox="1"/>
          <p:nvPr>
            <p:ph type="title"/>
          </p:nvPr>
        </p:nvSpPr>
        <p:spPr>
          <a:xfrm>
            <a:off x="1795202" y="644675"/>
            <a:ext cx="20793600" cy="15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</a:pPr>
            <a:r>
              <a:rPr lang="en-US"/>
              <a:t>MARCO TEÓRICO</a:t>
            </a:r>
            <a:endParaRPr/>
          </a:p>
        </p:txBody>
      </p:sp>
      <p:sp>
        <p:nvSpPr>
          <p:cNvPr id="117" name="Google Shape;117;gad40186b53_0_25"/>
          <p:cNvSpPr/>
          <p:nvPr/>
        </p:nvSpPr>
        <p:spPr>
          <a:xfrm>
            <a:off x="-819400" y="1995075"/>
            <a:ext cx="26541300" cy="695400"/>
          </a:xfrm>
          <a:prstGeom prst="rect">
            <a:avLst/>
          </a:prstGeom>
          <a:solidFill>
            <a:srgbClr val="0069A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gad40186b53_0_25"/>
          <p:cNvSpPr txBox="1"/>
          <p:nvPr/>
        </p:nvSpPr>
        <p:spPr>
          <a:xfrm>
            <a:off x="7018325" y="1995050"/>
            <a:ext cx="101535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LTR-Retrotransposones</a:t>
            </a:r>
            <a:endParaRPr b="1" sz="40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9" name="Google Shape;119;gad40186b53_0_25"/>
          <p:cNvSpPr txBox="1"/>
          <p:nvPr/>
        </p:nvSpPr>
        <p:spPr>
          <a:xfrm>
            <a:off x="5629025" y="10710075"/>
            <a:ext cx="12932100" cy="11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555555"/>
                </a:solidFill>
                <a:latin typeface="Trebuchet MS"/>
                <a:ea typeface="Trebuchet MS"/>
                <a:cs typeface="Trebuchet MS"/>
                <a:sym typeface="Trebuchet MS"/>
              </a:rPr>
              <a:t>Estructura interna de </a:t>
            </a:r>
            <a:r>
              <a:rPr i="1" lang="en-US" sz="4000">
                <a:solidFill>
                  <a:srgbClr val="555555"/>
                </a:solidFill>
                <a:latin typeface="Trebuchet MS"/>
                <a:ea typeface="Trebuchet MS"/>
                <a:cs typeface="Trebuchet MS"/>
                <a:sym typeface="Trebuchet MS"/>
              </a:rPr>
              <a:t>Copia </a:t>
            </a:r>
            <a:r>
              <a:rPr lang="en-US" sz="4000">
                <a:solidFill>
                  <a:srgbClr val="555555"/>
                </a:solidFill>
                <a:latin typeface="Trebuchet MS"/>
                <a:ea typeface="Trebuchet MS"/>
                <a:cs typeface="Trebuchet MS"/>
                <a:sym typeface="Trebuchet MS"/>
              </a:rPr>
              <a:t>y </a:t>
            </a:r>
            <a:r>
              <a:rPr i="1" lang="en-US" sz="4000">
                <a:solidFill>
                  <a:srgbClr val="555555"/>
                </a:solidFill>
                <a:latin typeface="Trebuchet MS"/>
                <a:ea typeface="Trebuchet MS"/>
                <a:cs typeface="Trebuchet MS"/>
                <a:sym typeface="Trebuchet MS"/>
              </a:rPr>
              <a:t>Gypsy</a:t>
            </a:r>
            <a:endParaRPr i="1" sz="4000">
              <a:solidFill>
                <a:srgbClr val="555555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20" name="Google Shape;120;gad40186b53_0_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0050" y="3313863"/>
            <a:ext cx="21011658" cy="6772788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gad40186b53_0_25"/>
          <p:cNvSpPr txBox="1"/>
          <p:nvPr>
            <p:ph idx="12" type="sldNum"/>
          </p:nvPr>
        </p:nvSpPr>
        <p:spPr>
          <a:xfrm>
            <a:off x="381000" y="12700000"/>
            <a:ext cx="618600" cy="469800"/>
          </a:xfrm>
          <a:prstGeom prst="rect">
            <a:avLst/>
          </a:prstGeom>
        </p:spPr>
        <p:txBody>
          <a:bodyPr anchorCtr="0" anchor="b" bIns="50800" lIns="50800" spcFirstLastPara="1" rIns="50800" wrap="square" tIns="508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69A3"/>
              </a:buClr>
              <a:buSzPts val="2500"/>
              <a:buFont typeface="Trebuchet MS"/>
              <a:buNone/>
            </a:pPr>
            <a:fld id="{00000000-1234-1234-1234-123412341234}" type="slidenum">
              <a:rPr lang="en-US"/>
              <a:t>‹#›</a:t>
            </a:fld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ad9a2da784_0_4"/>
          <p:cNvSpPr txBox="1"/>
          <p:nvPr>
            <p:ph type="title"/>
          </p:nvPr>
        </p:nvSpPr>
        <p:spPr>
          <a:xfrm>
            <a:off x="1795202" y="644675"/>
            <a:ext cx="20793600" cy="15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</a:pPr>
            <a:r>
              <a:rPr lang="en-US"/>
              <a:t>MARCO TEÓRICO</a:t>
            </a:r>
            <a:endParaRPr/>
          </a:p>
        </p:txBody>
      </p:sp>
      <p:sp>
        <p:nvSpPr>
          <p:cNvPr id="127" name="Google Shape;127;gad9a2da784_0_4"/>
          <p:cNvSpPr/>
          <p:nvPr/>
        </p:nvSpPr>
        <p:spPr>
          <a:xfrm>
            <a:off x="-819400" y="1995075"/>
            <a:ext cx="26541300" cy="695400"/>
          </a:xfrm>
          <a:prstGeom prst="rect">
            <a:avLst/>
          </a:prstGeom>
          <a:solidFill>
            <a:srgbClr val="0069A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gad9a2da784_0_4"/>
          <p:cNvSpPr txBox="1"/>
          <p:nvPr/>
        </p:nvSpPr>
        <p:spPr>
          <a:xfrm>
            <a:off x="7018325" y="1995050"/>
            <a:ext cx="101535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LTR-Retrotransposones</a:t>
            </a:r>
            <a:endParaRPr b="1" sz="40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29" name="Google Shape;129;gad9a2da784_0_4"/>
          <p:cNvSpPr txBox="1"/>
          <p:nvPr/>
        </p:nvSpPr>
        <p:spPr>
          <a:xfrm>
            <a:off x="-509650" y="10559025"/>
            <a:ext cx="12932100" cy="11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555555"/>
                </a:solidFill>
                <a:latin typeface="Trebuchet MS"/>
                <a:ea typeface="Trebuchet MS"/>
                <a:cs typeface="Trebuchet MS"/>
                <a:sym typeface="Trebuchet MS"/>
              </a:rPr>
              <a:t>Algunos linajes tienen dinámicas diferentes</a:t>
            </a:r>
            <a:endParaRPr i="1" sz="4000">
              <a:solidFill>
                <a:srgbClr val="555555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30" name="Google Shape;130;gad9a2da784_0_4"/>
          <p:cNvSpPr txBox="1"/>
          <p:nvPr>
            <p:ph idx="12" type="sldNum"/>
          </p:nvPr>
        </p:nvSpPr>
        <p:spPr>
          <a:xfrm>
            <a:off x="381000" y="12700000"/>
            <a:ext cx="618600" cy="469800"/>
          </a:xfrm>
          <a:prstGeom prst="rect">
            <a:avLst/>
          </a:prstGeom>
        </p:spPr>
        <p:txBody>
          <a:bodyPr anchorCtr="0" anchor="b" bIns="50800" lIns="50800" spcFirstLastPara="1" rIns="50800" wrap="square" tIns="508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69A3"/>
              </a:buClr>
              <a:buSzPts val="2500"/>
              <a:buFont typeface="Trebuchet MS"/>
              <a:buNone/>
            </a:pPr>
            <a:fld id="{00000000-1234-1234-1234-123412341234}" type="slidenum">
              <a:rPr lang="en-US"/>
              <a:t>‹#›</a:t>
            </a:fld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31" name="Google Shape;131;gad9a2da784_0_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6225" y="4731050"/>
            <a:ext cx="4876800" cy="487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gad9a2da784_0_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567450" y="4707900"/>
            <a:ext cx="1527300" cy="152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gad9a2da784_0_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879625" y="5995725"/>
            <a:ext cx="1527300" cy="152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gad9a2da784_0_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352325" y="6427850"/>
            <a:ext cx="1527300" cy="152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gad9a2da784_0_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879625" y="7720275"/>
            <a:ext cx="1527300" cy="152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gad9a2da784_0_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461450" y="4468425"/>
            <a:ext cx="1527300" cy="152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gad9a2da784_0_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668100" y="5995725"/>
            <a:ext cx="1527300" cy="152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gad9a2da784_0_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668100" y="7720275"/>
            <a:ext cx="1527300" cy="152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gad9a2da784_0_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-989323">
            <a:off x="17612441" y="4866919"/>
            <a:ext cx="2856321" cy="2856338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gad9a2da784_0_4"/>
          <p:cNvSpPr txBox="1"/>
          <p:nvPr/>
        </p:nvSpPr>
        <p:spPr>
          <a:xfrm>
            <a:off x="11177225" y="10559025"/>
            <a:ext cx="12932100" cy="104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555555"/>
                </a:solidFill>
                <a:latin typeface="Trebuchet MS"/>
                <a:ea typeface="Trebuchet MS"/>
                <a:cs typeface="Trebuchet MS"/>
                <a:sym typeface="Trebuchet MS"/>
              </a:rPr>
              <a:t>Los ET son específicos para las especies</a:t>
            </a:r>
            <a:endParaRPr i="1" sz="4000">
              <a:solidFill>
                <a:srgbClr val="555555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41" name="Google Shape;141;gad9a2da784_0_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2422450" y="3981563"/>
            <a:ext cx="2501025" cy="2501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gad9a2da784_0_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1376075" y="6821750"/>
            <a:ext cx="2193626" cy="2193626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gad9a2da784_0_4"/>
          <p:cNvSpPr/>
          <p:nvPr/>
        </p:nvSpPr>
        <p:spPr>
          <a:xfrm rot="-8907739">
            <a:off x="14679224" y="5780816"/>
            <a:ext cx="919399" cy="695426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69A3"/>
          </a:solidFill>
          <a:ln cap="flat" cmpd="sng" w="9525">
            <a:solidFill>
              <a:srgbClr val="0069A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gad9a2da784_0_4"/>
          <p:cNvSpPr/>
          <p:nvPr/>
        </p:nvSpPr>
        <p:spPr>
          <a:xfrm rot="1450391">
            <a:off x="20670308" y="6510337"/>
            <a:ext cx="919422" cy="695445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C0000"/>
          </a:solidFill>
          <a:ln cap="flat" cmpd="sng" w="952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ad40186b53_0_68"/>
          <p:cNvSpPr txBox="1"/>
          <p:nvPr>
            <p:ph type="title"/>
          </p:nvPr>
        </p:nvSpPr>
        <p:spPr>
          <a:xfrm>
            <a:off x="1795202" y="644675"/>
            <a:ext cx="20793600" cy="15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</a:pPr>
            <a:r>
              <a:rPr lang="en-US"/>
              <a:t>ÁREA PROBLEMÁTICA Y JUSTIFICACIÓN</a:t>
            </a:r>
            <a:endParaRPr/>
          </a:p>
        </p:txBody>
      </p:sp>
      <p:sp>
        <p:nvSpPr>
          <p:cNvPr id="150" name="Google Shape;150;gad40186b53_0_68"/>
          <p:cNvSpPr/>
          <p:nvPr/>
        </p:nvSpPr>
        <p:spPr>
          <a:xfrm>
            <a:off x="-819400" y="1995075"/>
            <a:ext cx="26541300" cy="695400"/>
          </a:xfrm>
          <a:prstGeom prst="rect">
            <a:avLst/>
          </a:prstGeom>
          <a:solidFill>
            <a:srgbClr val="0069A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gad40186b53_0_68"/>
          <p:cNvSpPr txBox="1"/>
          <p:nvPr/>
        </p:nvSpPr>
        <p:spPr>
          <a:xfrm>
            <a:off x="7018325" y="1995050"/>
            <a:ext cx="101535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Estudios genómicos</a:t>
            </a:r>
            <a:endParaRPr b="1" sz="40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2" name="Google Shape;152;gad40186b53_0_68"/>
          <p:cNvSpPr txBox="1"/>
          <p:nvPr/>
        </p:nvSpPr>
        <p:spPr>
          <a:xfrm>
            <a:off x="2101950" y="4916375"/>
            <a:ext cx="7623900" cy="49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0">
                <a:latin typeface="Roboto"/>
                <a:ea typeface="Roboto"/>
                <a:cs typeface="Roboto"/>
                <a:sym typeface="Roboto"/>
              </a:rPr>
              <a:t>NGS</a:t>
            </a:r>
            <a:endParaRPr b="1" sz="15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>
                <a:latin typeface="Roboto"/>
                <a:ea typeface="Roboto"/>
                <a:cs typeface="Roboto"/>
                <a:sym typeface="Roboto"/>
              </a:rPr>
              <a:t>Secuenciación de Siguiente Generación</a:t>
            </a:r>
            <a:endParaRPr sz="4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3" name="Google Shape;153;gad40186b53_0_68"/>
          <p:cNvSpPr txBox="1"/>
          <p:nvPr/>
        </p:nvSpPr>
        <p:spPr>
          <a:xfrm>
            <a:off x="15604175" y="3526975"/>
            <a:ext cx="7232100" cy="15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latin typeface="Trebuchet MS"/>
                <a:ea typeface="Trebuchet MS"/>
                <a:cs typeface="Trebuchet MS"/>
                <a:sym typeface="Trebuchet MS"/>
              </a:rPr>
              <a:t>Identificación y </a:t>
            </a:r>
            <a:r>
              <a:rPr lang="en-US" sz="5000">
                <a:latin typeface="Trebuchet MS"/>
                <a:ea typeface="Trebuchet MS"/>
                <a:cs typeface="Trebuchet MS"/>
                <a:sym typeface="Trebuchet MS"/>
              </a:rPr>
              <a:t>clasificación</a:t>
            </a:r>
            <a:r>
              <a:rPr lang="en-US" sz="5000">
                <a:latin typeface="Trebuchet MS"/>
                <a:ea typeface="Trebuchet MS"/>
                <a:cs typeface="Trebuchet MS"/>
                <a:sym typeface="Trebuchet MS"/>
              </a:rPr>
              <a:t> de ET </a:t>
            </a:r>
            <a:endParaRPr sz="50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4" name="Google Shape;154;gad40186b53_0_68"/>
          <p:cNvSpPr txBox="1"/>
          <p:nvPr/>
        </p:nvSpPr>
        <p:spPr>
          <a:xfrm>
            <a:off x="14499775" y="5890775"/>
            <a:ext cx="3348900" cy="167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0">
                <a:latin typeface="Roboto"/>
                <a:ea typeface="Roboto"/>
                <a:cs typeface="Roboto"/>
                <a:sym typeface="Roboto"/>
              </a:rPr>
              <a:t>EDTA</a:t>
            </a:r>
            <a:endParaRPr b="1" sz="8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5" name="Google Shape;155;gad40186b53_0_68"/>
          <p:cNvSpPr txBox="1"/>
          <p:nvPr/>
        </p:nvSpPr>
        <p:spPr>
          <a:xfrm>
            <a:off x="19238025" y="5890775"/>
            <a:ext cx="4880700" cy="167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0">
                <a:latin typeface="Roboto"/>
                <a:ea typeface="Roboto"/>
                <a:cs typeface="Roboto"/>
                <a:sym typeface="Roboto"/>
              </a:rPr>
              <a:t>Inpactor</a:t>
            </a:r>
            <a:endParaRPr b="1" sz="8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6" name="Google Shape;156;gad40186b53_0_68"/>
          <p:cNvSpPr txBox="1"/>
          <p:nvPr/>
        </p:nvSpPr>
        <p:spPr>
          <a:xfrm>
            <a:off x="17688425" y="9352525"/>
            <a:ext cx="2636100" cy="167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0">
                <a:latin typeface="Roboto"/>
                <a:ea typeface="Roboto"/>
                <a:cs typeface="Roboto"/>
                <a:sym typeface="Roboto"/>
              </a:rPr>
              <a:t>RED</a:t>
            </a:r>
            <a:endParaRPr b="1" sz="8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7" name="Google Shape;157;gad40186b53_0_68"/>
          <p:cNvSpPr txBox="1"/>
          <p:nvPr/>
        </p:nvSpPr>
        <p:spPr>
          <a:xfrm>
            <a:off x="15907025" y="7621650"/>
            <a:ext cx="6198900" cy="167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0">
                <a:latin typeface="Roboto"/>
                <a:ea typeface="Roboto"/>
                <a:cs typeface="Roboto"/>
                <a:sym typeface="Roboto"/>
              </a:rPr>
              <a:t>LTR_STRUC</a:t>
            </a:r>
            <a:endParaRPr b="1" sz="8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8" name="Google Shape;158;gad40186b53_0_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94763" y="5707750"/>
            <a:ext cx="2636100" cy="263610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gad40186b53_0_68"/>
          <p:cNvSpPr txBox="1"/>
          <p:nvPr>
            <p:ph idx="12" type="sldNum"/>
          </p:nvPr>
        </p:nvSpPr>
        <p:spPr>
          <a:xfrm>
            <a:off x="381000" y="12700000"/>
            <a:ext cx="618600" cy="469800"/>
          </a:xfrm>
          <a:prstGeom prst="rect">
            <a:avLst/>
          </a:prstGeom>
        </p:spPr>
        <p:txBody>
          <a:bodyPr anchorCtr="0" anchor="b" bIns="50800" lIns="50800" spcFirstLastPara="1" rIns="50800" wrap="square" tIns="508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69A3"/>
              </a:buClr>
              <a:buSzPts val="2500"/>
              <a:buFont typeface="Trebuchet MS"/>
              <a:buNone/>
            </a:pPr>
            <a:fld id="{00000000-1234-1234-1234-123412341234}" type="slidenum">
              <a:rPr lang="en-US"/>
              <a:t>‹#›</a:t>
            </a:fld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ad40186b53_0_51"/>
          <p:cNvSpPr txBox="1"/>
          <p:nvPr>
            <p:ph type="title"/>
          </p:nvPr>
        </p:nvSpPr>
        <p:spPr>
          <a:xfrm>
            <a:off x="1795202" y="644675"/>
            <a:ext cx="20793600" cy="15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</a:pPr>
            <a:r>
              <a:rPr lang="en-US"/>
              <a:t>ÁREA PROBLEMÁTICA Y JUSTIFICACIÓN</a:t>
            </a:r>
            <a:endParaRPr/>
          </a:p>
        </p:txBody>
      </p:sp>
      <p:sp>
        <p:nvSpPr>
          <p:cNvPr id="165" name="Google Shape;165;gad40186b53_0_51"/>
          <p:cNvSpPr/>
          <p:nvPr/>
        </p:nvSpPr>
        <p:spPr>
          <a:xfrm>
            <a:off x="-819400" y="1995075"/>
            <a:ext cx="26541300" cy="695400"/>
          </a:xfrm>
          <a:prstGeom prst="rect">
            <a:avLst/>
          </a:prstGeom>
          <a:solidFill>
            <a:srgbClr val="0069A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gad40186b53_0_51"/>
          <p:cNvSpPr txBox="1"/>
          <p:nvPr/>
        </p:nvSpPr>
        <p:spPr>
          <a:xfrm>
            <a:off x="7018325" y="1995050"/>
            <a:ext cx="101535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Conjuntos de datos existentes</a:t>
            </a:r>
            <a:endParaRPr b="1" sz="40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67" name="Google Shape;167;gad40186b53_0_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3075" y="4236325"/>
            <a:ext cx="4771775" cy="275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gad40186b53_0_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18325" y="4236313"/>
            <a:ext cx="7873325" cy="2564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gad40186b53_0_5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525125" y="4385113"/>
            <a:ext cx="6123237" cy="2452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gad40186b53_0_5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299825" y="7918875"/>
            <a:ext cx="6385475" cy="3053925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gad40186b53_0_51"/>
          <p:cNvSpPr txBox="1"/>
          <p:nvPr/>
        </p:nvSpPr>
        <p:spPr>
          <a:xfrm>
            <a:off x="12789725" y="8554838"/>
            <a:ext cx="5058900" cy="17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0">
                <a:latin typeface="Trebuchet MS"/>
                <a:ea typeface="Trebuchet MS"/>
                <a:cs typeface="Trebuchet MS"/>
                <a:sym typeface="Trebuchet MS"/>
              </a:rPr>
              <a:t>RetrOryza</a:t>
            </a:r>
            <a:endParaRPr b="1" sz="80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2" name="Google Shape;172;gad40186b53_0_51"/>
          <p:cNvSpPr txBox="1"/>
          <p:nvPr/>
        </p:nvSpPr>
        <p:spPr>
          <a:xfrm>
            <a:off x="5629025" y="10972800"/>
            <a:ext cx="12932100" cy="11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555555"/>
                </a:solidFill>
                <a:latin typeface="Trebuchet MS"/>
                <a:ea typeface="Trebuchet MS"/>
                <a:cs typeface="Trebuchet MS"/>
                <a:sym typeface="Trebuchet MS"/>
              </a:rPr>
              <a:t>Algunos conjuntos de datos relevantes</a:t>
            </a:r>
            <a:endParaRPr sz="4000">
              <a:solidFill>
                <a:srgbClr val="555555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3" name="Google Shape;173;gad40186b53_0_51"/>
          <p:cNvSpPr txBox="1"/>
          <p:nvPr>
            <p:ph idx="12" type="sldNum"/>
          </p:nvPr>
        </p:nvSpPr>
        <p:spPr>
          <a:xfrm>
            <a:off x="381000" y="12700000"/>
            <a:ext cx="618600" cy="469800"/>
          </a:xfrm>
          <a:prstGeom prst="rect">
            <a:avLst/>
          </a:prstGeom>
        </p:spPr>
        <p:txBody>
          <a:bodyPr anchorCtr="0" anchor="b" bIns="50800" lIns="50800" spcFirstLastPara="1" rIns="50800" wrap="square" tIns="508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69A3"/>
              </a:buClr>
              <a:buSzPts val="2500"/>
              <a:buFont typeface="Trebuchet MS"/>
              <a:buNone/>
            </a:pPr>
            <a:fld id="{00000000-1234-1234-1234-123412341234}" type="slidenum">
              <a:rPr lang="en-US"/>
              <a:t>‹#›</a:t>
            </a:fld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