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handoutMasterIdLst>
    <p:handoutMasterId r:id="rId66"/>
  </p:handoutMasterIdLst>
  <p:sldIdLst>
    <p:sldId id="256" r:id="rId5"/>
    <p:sldId id="257" r:id="rId6"/>
    <p:sldId id="258" r:id="rId7"/>
    <p:sldId id="386" r:id="rId8"/>
    <p:sldId id="380" r:id="rId9"/>
    <p:sldId id="381" r:id="rId10"/>
    <p:sldId id="382" r:id="rId11"/>
    <p:sldId id="383" r:id="rId12"/>
    <p:sldId id="384" r:id="rId13"/>
    <p:sldId id="387" r:id="rId14"/>
    <p:sldId id="388" r:id="rId15"/>
    <p:sldId id="385" r:id="rId16"/>
    <p:sldId id="372" r:id="rId17"/>
    <p:sldId id="429" r:id="rId18"/>
    <p:sldId id="422" r:id="rId19"/>
    <p:sldId id="423" r:id="rId20"/>
    <p:sldId id="424" r:id="rId21"/>
    <p:sldId id="425" r:id="rId22"/>
    <p:sldId id="426" r:id="rId23"/>
    <p:sldId id="427" r:id="rId24"/>
    <p:sldId id="428" r:id="rId25"/>
    <p:sldId id="421" r:id="rId26"/>
    <p:sldId id="389" r:id="rId27"/>
    <p:sldId id="430" r:id="rId28"/>
    <p:sldId id="431" r:id="rId29"/>
    <p:sldId id="390" r:id="rId30"/>
    <p:sldId id="391" r:id="rId31"/>
    <p:sldId id="392" r:id="rId32"/>
    <p:sldId id="393" r:id="rId33"/>
    <p:sldId id="394" r:id="rId34"/>
    <p:sldId id="395" r:id="rId35"/>
    <p:sldId id="396" r:id="rId36"/>
    <p:sldId id="397" r:id="rId37"/>
    <p:sldId id="398" r:id="rId38"/>
    <p:sldId id="399" r:id="rId39"/>
    <p:sldId id="400" r:id="rId40"/>
    <p:sldId id="405" r:id="rId41"/>
    <p:sldId id="406" r:id="rId42"/>
    <p:sldId id="407" r:id="rId43"/>
    <p:sldId id="408" r:id="rId44"/>
    <p:sldId id="413" r:id="rId45"/>
    <p:sldId id="414" r:id="rId46"/>
    <p:sldId id="418" r:id="rId47"/>
    <p:sldId id="419" r:id="rId48"/>
    <p:sldId id="420" r:id="rId49"/>
    <p:sldId id="439" r:id="rId50"/>
    <p:sldId id="432" r:id="rId51"/>
    <p:sldId id="433" r:id="rId52"/>
    <p:sldId id="434" r:id="rId53"/>
    <p:sldId id="435" r:id="rId54"/>
    <p:sldId id="436" r:id="rId55"/>
    <p:sldId id="441" r:id="rId56"/>
    <p:sldId id="437" r:id="rId57"/>
    <p:sldId id="438" r:id="rId58"/>
    <p:sldId id="442" r:id="rId59"/>
    <p:sldId id="443" r:id="rId60"/>
    <p:sldId id="445" r:id="rId61"/>
    <p:sldId id="446" r:id="rId62"/>
    <p:sldId id="447" r:id="rId63"/>
    <p:sldId id="379" r:id="rId64"/>
  </p:sldIdLst>
  <p:sldSz cx="9144000" cy="6858000" type="screen4x3"/>
  <p:notesSz cx="7102475"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D06"/>
    <a:srgbClr val="001F3E"/>
    <a:srgbClr val="003300"/>
    <a:srgbClr val="000000"/>
    <a:srgbClr val="333333"/>
    <a:srgbClr val="1952A0"/>
    <a:srgbClr val="FFFFCC"/>
    <a:srgbClr val="DE0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75896" autoAdjust="0"/>
  </p:normalViewPr>
  <p:slideViewPr>
    <p:cSldViewPr>
      <p:cViewPr>
        <p:scale>
          <a:sx n="100" d="100"/>
          <a:sy n="100" d="100"/>
        </p:scale>
        <p:origin x="-376" y="-72"/>
      </p:cViewPr>
      <p:guideLst>
        <p:guide orient="horz" pos="981"/>
        <p:guide pos="1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2725" y="0"/>
            <a:ext cx="3078163" cy="511175"/>
          </a:xfrm>
          <a:prstGeom prst="rect">
            <a:avLst/>
          </a:prstGeom>
        </p:spPr>
        <p:txBody>
          <a:bodyPr vert="horz" lIns="91440" tIns="45720" rIns="91440" bIns="45720" rtlCol="0"/>
          <a:lstStyle>
            <a:lvl1pPr algn="r">
              <a:defRPr sz="1200"/>
            </a:lvl1pPr>
          </a:lstStyle>
          <a:p>
            <a:fld id="{6A764251-D831-1B46-B49E-A81E2C17AA3D}" type="datetimeFigureOut">
              <a:rPr lang="de-DE" smtClean="0"/>
              <a:t>20/05/14</a:t>
            </a:fld>
            <a:endParaRPr lang="de-DE"/>
          </a:p>
        </p:txBody>
      </p:sp>
      <p:sp>
        <p:nvSpPr>
          <p:cNvPr id="4" name="Fußzeilenplatzhalt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2725" y="9721850"/>
            <a:ext cx="3078163" cy="511175"/>
          </a:xfrm>
          <a:prstGeom prst="rect">
            <a:avLst/>
          </a:prstGeom>
        </p:spPr>
        <p:txBody>
          <a:bodyPr vert="horz" lIns="91440" tIns="45720" rIns="91440" bIns="45720" rtlCol="0" anchor="b"/>
          <a:lstStyle>
            <a:lvl1pPr algn="r">
              <a:defRPr sz="1200"/>
            </a:lvl1pPr>
          </a:lstStyle>
          <a:p>
            <a:fld id="{746CBB69-8D63-C944-B99E-E26B4717857B}" type="slidenum">
              <a:rPr lang="de-DE" smtClean="0"/>
              <a:t>‹Nr.›</a:t>
            </a:fld>
            <a:endParaRPr lang="de-DE"/>
          </a:p>
        </p:txBody>
      </p:sp>
    </p:spTree>
    <p:extLst>
      <p:ext uri="{BB962C8B-B14F-4D97-AF65-F5344CB8AC3E}">
        <p14:creationId xmlns:p14="http://schemas.microsoft.com/office/powerpoint/2010/main" val="3799208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7739" cy="511731"/>
          </a:xfrm>
          <a:prstGeom prst="rect">
            <a:avLst/>
          </a:prstGeom>
        </p:spPr>
        <p:txBody>
          <a:bodyPr vert="horz" lIns="99075" tIns="49538" rIns="99075" bIns="49538" rtlCol="0"/>
          <a:lstStyle>
            <a:lvl1pPr algn="l">
              <a:defRPr sz="1300"/>
            </a:lvl1pPr>
          </a:lstStyle>
          <a:p>
            <a:endParaRPr lang="de-DE"/>
          </a:p>
        </p:txBody>
      </p:sp>
      <p:sp>
        <p:nvSpPr>
          <p:cNvPr id="3" name="Datumsplatzhalter 2"/>
          <p:cNvSpPr>
            <a:spLocks noGrp="1"/>
          </p:cNvSpPr>
          <p:nvPr>
            <p:ph type="dt" idx="1"/>
          </p:nvPr>
        </p:nvSpPr>
        <p:spPr>
          <a:xfrm>
            <a:off x="4023093" y="1"/>
            <a:ext cx="3077739" cy="511731"/>
          </a:xfrm>
          <a:prstGeom prst="rect">
            <a:avLst/>
          </a:prstGeom>
        </p:spPr>
        <p:txBody>
          <a:bodyPr vert="horz" lIns="99075" tIns="49538" rIns="99075" bIns="49538" rtlCol="0"/>
          <a:lstStyle>
            <a:lvl1pPr algn="r">
              <a:defRPr sz="1300"/>
            </a:lvl1pPr>
          </a:lstStyle>
          <a:p>
            <a:fld id="{E566868E-4981-412A-A780-CE3D41660550}" type="datetimeFigureOut">
              <a:rPr lang="de-DE" smtClean="0"/>
              <a:pPr/>
              <a:t>20/05/14</a:t>
            </a:fld>
            <a:endParaRPr lang="de-DE"/>
          </a:p>
        </p:txBody>
      </p:sp>
      <p:sp>
        <p:nvSpPr>
          <p:cNvPr id="4" name="Folienbildplatzhalt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75" tIns="49538" rIns="99075" bIns="49538" rtlCol="0" anchor="ctr"/>
          <a:lstStyle/>
          <a:p>
            <a:endParaRPr lang="de-DE"/>
          </a:p>
        </p:txBody>
      </p:sp>
      <p:sp>
        <p:nvSpPr>
          <p:cNvPr id="5" name="Notizenplatzhalter 4"/>
          <p:cNvSpPr>
            <a:spLocks noGrp="1"/>
          </p:cNvSpPr>
          <p:nvPr>
            <p:ph type="body" sz="quarter" idx="3"/>
          </p:nvPr>
        </p:nvSpPr>
        <p:spPr>
          <a:xfrm>
            <a:off x="710248" y="4861441"/>
            <a:ext cx="5681980" cy="4605576"/>
          </a:xfrm>
          <a:prstGeom prst="rect">
            <a:avLst/>
          </a:prstGeom>
        </p:spPr>
        <p:txBody>
          <a:bodyPr vert="horz" lIns="99075" tIns="49538" rIns="99075" bIns="4953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7"/>
            <a:ext cx="3077739" cy="511731"/>
          </a:xfrm>
          <a:prstGeom prst="rect">
            <a:avLst/>
          </a:prstGeom>
        </p:spPr>
        <p:txBody>
          <a:bodyPr vert="horz" lIns="99075" tIns="49538" rIns="99075" bIns="49538" rtlCol="0" anchor="b"/>
          <a:lstStyle>
            <a:lvl1pPr algn="l">
              <a:defRPr sz="1300"/>
            </a:lvl1pPr>
          </a:lstStyle>
          <a:p>
            <a:endParaRPr lang="de-DE"/>
          </a:p>
        </p:txBody>
      </p:sp>
      <p:sp>
        <p:nvSpPr>
          <p:cNvPr id="7" name="Foliennummernplatzhalter 6"/>
          <p:cNvSpPr>
            <a:spLocks noGrp="1"/>
          </p:cNvSpPr>
          <p:nvPr>
            <p:ph type="sldNum" sz="quarter" idx="5"/>
          </p:nvPr>
        </p:nvSpPr>
        <p:spPr>
          <a:xfrm>
            <a:off x="4023093" y="9721107"/>
            <a:ext cx="3077739" cy="511731"/>
          </a:xfrm>
          <a:prstGeom prst="rect">
            <a:avLst/>
          </a:prstGeom>
        </p:spPr>
        <p:txBody>
          <a:bodyPr vert="horz" lIns="99075" tIns="49538" rIns="99075" bIns="49538" rtlCol="0" anchor="b"/>
          <a:lstStyle>
            <a:lvl1pPr algn="r">
              <a:defRPr sz="1300"/>
            </a:lvl1pPr>
          </a:lstStyle>
          <a:p>
            <a:fld id="{96B3538B-D81F-476E-A31A-F9ABC7F48F1A}" type="slidenum">
              <a:rPr lang="de-DE" smtClean="0"/>
              <a:pPr/>
              <a:t>‹Nr.›</a:t>
            </a:fld>
            <a:endParaRPr lang="de-DE"/>
          </a:p>
        </p:txBody>
      </p:sp>
    </p:spTree>
    <p:extLst>
      <p:ext uri="{BB962C8B-B14F-4D97-AF65-F5344CB8AC3E}">
        <p14:creationId xmlns:p14="http://schemas.microsoft.com/office/powerpoint/2010/main" val="3851530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erste Teil des Vortrags richtet sich an Enterprise-</a:t>
            </a:r>
            <a:r>
              <a:rPr lang="de-DE" dirty="0" err="1" smtClean="0"/>
              <a:t>Enwickler</a:t>
            </a:r>
            <a:r>
              <a:rPr lang="de-DE" dirty="0" smtClean="0"/>
              <a:t> (meist mit einem Java-EE-Hintergrund), die sich für JavaScript interessieren, sich schnell darin einarbeiten wollen und Tipps suchen, dieses Ziel zu erreichen. Dabei werden einige Grundlagen der Sprache vorgestellt. Dieser Teil des Vortrags soll eher Lust auf Mehr machen als fundamentales Wissen in aller Tiefe zu vermitteln .Enterprise-Entwicklung ist in der Regel Teamarbeit. Eine große Codebasis </a:t>
            </a:r>
            <a:r>
              <a:rPr lang="de-DE" dirty="0" err="1" smtClean="0"/>
              <a:t>mus</a:t>
            </a:r>
            <a:r>
              <a:rPr lang="de-DE" dirty="0" smtClean="0"/>
              <a:t> </a:t>
            </a:r>
            <a:r>
              <a:rPr lang="de-DE" dirty="0" err="1" smtClean="0"/>
              <a:t>wartbar</a:t>
            </a:r>
            <a:r>
              <a:rPr lang="de-DE" dirty="0" smtClean="0"/>
              <a:t> bleiben. Im zweiten Teil des Vortrags werden Techniken und Tools vorgestellt, die dabei helfen können, eine geeignete Codequalität zu erreichen und zu wahren</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17</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Entwurfsmuster</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22</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24</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hangingPunct="0"/>
            <a:r>
              <a:rPr lang="de-DE" sz="1200" kern="1200" dirty="0" smtClean="0">
                <a:solidFill>
                  <a:schemeClr val="tx1"/>
                </a:solidFill>
                <a:effectLst/>
                <a:latin typeface="+mn-lt"/>
                <a:ea typeface="+mn-ea"/>
                <a:cs typeface="+mn-cs"/>
              </a:rPr>
              <a:t>So lässt sich der generelle Algorithmus bzw. der Workflow in der Basismethode unabhängig von Details, die in den Sub-Objekten implementiert sind, verändern. Dies wird auch als Inversion-</a:t>
            </a:r>
            <a:r>
              <a:rPr lang="de-DE" sz="1200" kern="1200" dirty="0" err="1" smtClean="0">
                <a:solidFill>
                  <a:schemeClr val="tx1"/>
                </a:solidFill>
                <a:effectLst/>
                <a:latin typeface="+mn-lt"/>
                <a:ea typeface="+mn-ea"/>
                <a:cs typeface="+mn-cs"/>
              </a:rPr>
              <a:t>of</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Control</a:t>
            </a:r>
            <a:r>
              <a:rPr lang="de-DE" sz="1200" kern="1200" dirty="0" smtClean="0">
                <a:solidFill>
                  <a:schemeClr val="tx1"/>
                </a:solidFill>
                <a:effectLst/>
                <a:latin typeface="+mn-lt"/>
                <a:ea typeface="+mn-ea"/>
                <a:cs typeface="+mn-cs"/>
              </a:rPr>
              <a:t> oder als Hollywood-Prinzip bezeichnet.</a:t>
            </a:r>
          </a:p>
          <a:p>
            <a:r>
              <a:rPr lang="en-US" sz="1200" kern="1200" dirty="0" smtClean="0">
                <a:solidFill>
                  <a:schemeClr val="tx1"/>
                </a:solidFill>
                <a:effectLst/>
                <a:latin typeface="+mn-lt"/>
                <a:ea typeface="+mn-ea"/>
                <a:cs typeface="+mn-cs"/>
              </a:rPr>
              <a:t>„Don’t call us. We call you.“</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43</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JS kennt keine Packages</a:t>
            </a:r>
          </a:p>
          <a:p>
            <a:pPr marL="0" indent="0">
              <a:buNone/>
            </a:pPr>
            <a:r>
              <a:rPr lang="de-DE" dirty="0" smtClean="0"/>
              <a:t>Code lässt sich in JS nur schwer organisieren</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46</a:t>
            </a:fld>
            <a:endParaRPr lang="de-DE"/>
          </a:p>
        </p:txBody>
      </p:sp>
    </p:spTree>
    <p:extLst>
      <p:ext uri="{BB962C8B-B14F-4D97-AF65-F5344CB8AC3E}">
        <p14:creationId xmlns:p14="http://schemas.microsoft.com/office/powerpoint/2010/main" val="90442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47</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51</a:t>
            </a:fld>
            <a:endParaRPr lang="de-DE"/>
          </a:p>
        </p:txBody>
      </p:sp>
    </p:spTree>
    <p:extLst>
      <p:ext uri="{BB962C8B-B14F-4D97-AF65-F5344CB8AC3E}">
        <p14:creationId xmlns:p14="http://schemas.microsoft.com/office/powerpoint/2010/main" val="251847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dirty="0" smtClean="0"/>
              <a:t>Über Packages hinaus muss Code in Libraries und Moduln gepflegt werden</a:t>
            </a:r>
          </a:p>
          <a:p>
            <a:pPr marL="0" indent="0">
              <a:buNone/>
            </a:pPr>
            <a:r>
              <a:rPr lang="de-DE" dirty="0" smtClean="0"/>
              <a:t>In Java existieren dafür JARs, OSGI-Module und demnächst das standardisierte Java Module System</a:t>
            </a:r>
          </a:p>
          <a:p>
            <a:pPr marL="0" indent="0">
              <a:buNone/>
            </a:pPr>
            <a:r>
              <a:rPr lang="de-DE" dirty="0" smtClean="0"/>
              <a:t>Die Unterstützung von JS dafür ist mangelhaft</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56</a:t>
            </a:fld>
            <a:endParaRPr lang="de-DE"/>
          </a:p>
        </p:txBody>
      </p:sp>
    </p:spTree>
    <p:extLst>
      <p:ext uri="{BB962C8B-B14F-4D97-AF65-F5344CB8AC3E}">
        <p14:creationId xmlns:p14="http://schemas.microsoft.com/office/powerpoint/2010/main" val="26292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57</a:t>
            </a:fld>
            <a:endParaRPr lang="de-DE"/>
          </a:p>
        </p:txBody>
      </p:sp>
    </p:spTree>
    <p:extLst>
      <p:ext uri="{BB962C8B-B14F-4D97-AF65-F5344CB8AC3E}">
        <p14:creationId xmlns:p14="http://schemas.microsoft.com/office/powerpoint/2010/main" val="4292916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Asynchrone</a:t>
            </a:r>
            <a:r>
              <a:rPr lang="de-DE" baseline="0" dirty="0" smtClean="0"/>
              <a:t> Modul </a:t>
            </a:r>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58</a:t>
            </a:fld>
            <a:endParaRPr lang="de-DE"/>
          </a:p>
        </p:txBody>
      </p:sp>
    </p:spTree>
    <p:extLst>
      <p:ext uri="{BB962C8B-B14F-4D97-AF65-F5344CB8AC3E}">
        <p14:creationId xmlns:p14="http://schemas.microsoft.com/office/powerpoint/2010/main" val="9124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Objektorientierte Programmierung ist nur klassenbasiert möglich</a:t>
            </a:r>
          </a:p>
          <a:p>
            <a:r>
              <a:rPr lang="de-DE" dirty="0" smtClean="0"/>
              <a:t>JS bietet keine Klassen</a:t>
            </a:r>
          </a:p>
          <a:p>
            <a:r>
              <a:rPr lang="de-DE" dirty="0" smtClean="0"/>
              <a:t>JS bietet kein eigenes Typsystem</a:t>
            </a:r>
          </a:p>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4</a:t>
            </a:fld>
            <a:endParaRPr lang="de-DE"/>
          </a:p>
        </p:txBody>
      </p:sp>
    </p:spTree>
    <p:extLst>
      <p:ext uri="{BB962C8B-B14F-4D97-AF65-F5344CB8AC3E}">
        <p14:creationId xmlns:p14="http://schemas.microsoft.com/office/powerpoint/2010/main" val="45736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60</a:t>
            </a:fld>
            <a:endParaRPr lang="de-DE"/>
          </a:p>
        </p:txBody>
      </p:sp>
    </p:spTree>
    <p:extLst>
      <p:ext uri="{BB962C8B-B14F-4D97-AF65-F5344CB8AC3E}">
        <p14:creationId xmlns:p14="http://schemas.microsoft.com/office/powerpoint/2010/main" val="399691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6</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err="1" smtClean="0">
                <a:solidFill>
                  <a:schemeClr val="tx1"/>
                </a:solidFill>
                <a:effectLst/>
                <a:latin typeface="+mn-lt"/>
                <a:ea typeface="+mn-ea"/>
                <a:cs typeface="+mn-cs"/>
              </a:rPr>
              <a:t>writable</a:t>
            </a:r>
            <a:endParaRPr lang="de-DE" sz="1200" b="1"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Objekteigenschaft kann beschreibbar sein. Wenn sie das nicht ist, dann kann die Objekteigenschaft nicht mehr verändert werden. </a:t>
            </a:r>
          </a:p>
          <a:p>
            <a:r>
              <a:rPr lang="de-DE" sz="1200" b="1" kern="1200" dirty="0" err="1" smtClean="0">
                <a:solidFill>
                  <a:schemeClr val="tx1"/>
                </a:solidFill>
                <a:effectLst/>
                <a:latin typeface="+mn-lt"/>
                <a:ea typeface="+mn-ea"/>
                <a:cs typeface="+mn-cs"/>
              </a:rPr>
              <a:t>configurable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Eine Objekteigenschaft kann konfigurierbar sein. Wenn sie das nicht ist, dann wird der Versuch, diese Eigenschaft zu löschen oder sie konfigurierbar zu machen, fehlschlagen.</a:t>
            </a:r>
          </a:p>
          <a:p>
            <a:r>
              <a:rPr lang="de-DE" sz="1200" b="1" kern="1200" dirty="0" err="1" smtClean="0">
                <a:solidFill>
                  <a:schemeClr val="tx1"/>
                </a:solidFill>
                <a:effectLst/>
                <a:latin typeface="+mn-lt"/>
                <a:ea typeface="+mn-ea"/>
                <a:cs typeface="+mn-cs"/>
              </a:rPr>
              <a:t>enumerable</a:t>
            </a:r>
            <a:endParaRPr lang="de-DE" sz="1200" b="1" kern="1200" dirty="0" smtClean="0">
              <a:solidFill>
                <a:schemeClr val="tx1"/>
              </a:solidFill>
              <a:effectLst/>
              <a:latin typeface="+mn-lt"/>
              <a:ea typeface="+mn-ea"/>
              <a:cs typeface="+mn-cs"/>
            </a:endParaRPr>
          </a:p>
          <a:p>
            <a:pPr hangingPunct="0"/>
            <a:r>
              <a:rPr lang="de-DE" sz="1200" kern="1200" dirty="0" smtClean="0">
                <a:solidFill>
                  <a:schemeClr val="tx1"/>
                </a:solidFill>
                <a:effectLst/>
                <a:latin typeface="+mn-lt"/>
                <a:ea typeface="+mn-ea"/>
                <a:cs typeface="+mn-cs"/>
              </a:rPr>
              <a:t>Wenn über alle Eigenschaften eines Objekts iteriert wird, dann wird diese Eigenschaft in der Iteration mit einbezogen. </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8</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10</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6B3538B-D81F-476E-A31A-F9ABC7F48F1A}" type="slidenum">
              <a:rPr lang="de-DE" smtClean="0"/>
              <a:pPr/>
              <a:t>11</a:t>
            </a:fld>
            <a:endParaRPr lang="de-DE"/>
          </a:p>
        </p:txBody>
      </p:sp>
    </p:spTree>
    <p:extLst>
      <p:ext uri="{BB962C8B-B14F-4D97-AF65-F5344CB8AC3E}">
        <p14:creationId xmlns:p14="http://schemas.microsoft.com/office/powerpoint/2010/main" val="203681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12</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15</a:t>
            </a:fld>
            <a:endParaRPr lang="de-DE"/>
          </a:p>
        </p:txBody>
      </p:sp>
    </p:spTree>
    <p:extLst>
      <p:ext uri="{BB962C8B-B14F-4D97-AF65-F5344CB8AC3E}">
        <p14:creationId xmlns:p14="http://schemas.microsoft.com/office/powerpoint/2010/main" val="426317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6B3538B-D81F-476E-A31A-F9ABC7F48F1A}" type="slidenum">
              <a:rPr lang="de-DE" smtClean="0"/>
              <a:pPr/>
              <a:t>16</a:t>
            </a:fld>
            <a:endParaRPr lang="de-DE"/>
          </a:p>
        </p:txBody>
      </p:sp>
    </p:spTree>
    <p:extLst>
      <p:ext uri="{BB962C8B-B14F-4D97-AF65-F5344CB8AC3E}">
        <p14:creationId xmlns:p14="http://schemas.microsoft.com/office/powerpoint/2010/main" val="426317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187624" y="3625021"/>
            <a:ext cx="7527780" cy="884099"/>
          </a:xfrm>
        </p:spPr>
        <p:txBody>
          <a:bodyPr lIns="0" tIns="0" rIns="0" bIns="0">
            <a:noAutofit/>
          </a:bodyPr>
          <a:lstStyle>
            <a:lvl1pPr marL="0" indent="0" algn="r">
              <a:spcBef>
                <a:spcPts val="0"/>
              </a:spcBef>
              <a:buNone/>
              <a:defRPr sz="180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dirty="0" smtClean="0"/>
          </a:p>
        </p:txBody>
      </p:sp>
      <p:sp>
        <p:nvSpPr>
          <p:cNvPr id="7" name="Titel 6"/>
          <p:cNvSpPr>
            <a:spLocks noGrp="1"/>
          </p:cNvSpPr>
          <p:nvPr>
            <p:ph type="title"/>
          </p:nvPr>
        </p:nvSpPr>
        <p:spPr>
          <a:xfrm>
            <a:off x="1214414" y="2703529"/>
            <a:ext cx="7500990" cy="868347"/>
          </a:xfrm>
        </p:spPr>
        <p:txBody>
          <a:bodyPr anchor="b" anchorCtr="0"/>
          <a:lstStyle>
            <a:lvl1pPr algn="r">
              <a:defRPr>
                <a:solidFill>
                  <a:schemeClr val="accent3">
                    <a:lumMod val="75000"/>
                  </a:schemeClr>
                </a:solidFill>
              </a:defRPr>
            </a:lvl1pPr>
          </a:lstStyle>
          <a:p>
            <a:r>
              <a:rPr lang="de-DE" smtClean="0"/>
              <a:t>Mastertitelformat bearbeiten</a:t>
            </a:r>
            <a:endParaRPr lang="de-DE" dirty="0"/>
          </a:p>
        </p:txBody>
      </p:sp>
      <p:pic>
        <p:nvPicPr>
          <p:cNvPr id="15" name="Grafik 14" descr="Gras.png"/>
          <p:cNvPicPr>
            <a:picLocks noChangeAspect="1"/>
          </p:cNvPicPr>
          <p:nvPr userDrawn="1"/>
        </p:nvPicPr>
        <p:blipFill>
          <a:blip r:embed="rId2" cstate="print"/>
          <a:stretch>
            <a:fillRect/>
          </a:stretch>
        </p:blipFill>
        <p:spPr>
          <a:xfrm>
            <a:off x="0" y="5623560"/>
            <a:ext cx="9144000" cy="1234440"/>
          </a:xfrm>
          <a:prstGeom prst="rect">
            <a:avLst/>
          </a:prstGeom>
        </p:spPr>
      </p:pic>
      <p:pic>
        <p:nvPicPr>
          <p:cNvPr id="9" name="Bild 8" descr="holisticon-logo-standard-no-group.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632" y="247898"/>
            <a:ext cx="4153352" cy="58881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Textplatzhalter 7"/>
          <p:cNvSpPr>
            <a:spLocks noGrp="1"/>
          </p:cNvSpPr>
          <p:nvPr>
            <p:ph type="body" sz="quarter" idx="11"/>
          </p:nvPr>
        </p:nvSpPr>
        <p:spPr>
          <a:xfrm>
            <a:off x="252413" y="1555750"/>
            <a:ext cx="8496051" cy="4537546"/>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386950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ld (Vollfläche)">
    <p:spTree>
      <p:nvGrpSpPr>
        <p:cNvPr id="1" name=""/>
        <p:cNvGrpSpPr/>
        <p:nvPr/>
      </p:nvGrpSpPr>
      <p:grpSpPr>
        <a:xfrm>
          <a:off x="0" y="0"/>
          <a:ext cx="0" cy="0"/>
          <a:chOff x="0" y="0"/>
          <a:chExt cx="0" cy="0"/>
        </a:xfrm>
      </p:grpSpPr>
      <p:sp>
        <p:nvSpPr>
          <p:cNvPr id="4" name="Bildplatzhalter 3"/>
          <p:cNvSpPr>
            <a:spLocks noGrp="1"/>
          </p:cNvSpPr>
          <p:nvPr>
            <p:ph type="pic" sz="quarter" idx="10"/>
          </p:nvPr>
        </p:nvSpPr>
        <p:spPr>
          <a:xfrm>
            <a:off x="1" y="0"/>
            <a:ext cx="9144000" cy="6858000"/>
          </a:xfrm>
        </p:spPr>
        <p:txBody>
          <a:bodyPr/>
          <a:lstStyle>
            <a:lvl1pPr marL="0" indent="0">
              <a:buNone/>
              <a:defRPr/>
            </a:lvl1pPr>
          </a:lstStyle>
          <a:p>
            <a:r>
              <a:rPr lang="de-DE" smtClean="0"/>
              <a:t>Bild auf Platzhalter ziehen oder durch Klicken auf Symbol hinzufügen</a:t>
            </a:r>
            <a:endParaRPr lang="de-DE" dirty="0"/>
          </a:p>
        </p:txBody>
      </p:sp>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330622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Anschnit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4" name="Bildplatzhalter 3"/>
          <p:cNvSpPr>
            <a:spLocks noGrp="1"/>
          </p:cNvSpPr>
          <p:nvPr>
            <p:ph type="pic" sz="quarter" idx="10"/>
          </p:nvPr>
        </p:nvSpPr>
        <p:spPr>
          <a:xfrm>
            <a:off x="0" y="1124744"/>
            <a:ext cx="9144000" cy="4824536"/>
          </a:xfrm>
        </p:spPr>
        <p:txBody>
          <a:bodyPr/>
          <a:lstStyle>
            <a:lvl1pPr marL="0" indent="0">
              <a:buNone/>
              <a:defRPr/>
            </a:lvl1pPr>
          </a:lstStyle>
          <a:p>
            <a:r>
              <a:rPr lang="de-DE" smtClean="0"/>
              <a:t>Bild auf Platzhalter ziehen oder durch Klicken auf Symbol hinzufügen</a:t>
            </a:r>
            <a:endParaRPr lang="de-DE" dirty="0"/>
          </a:p>
        </p:txBody>
      </p:sp>
    </p:spTree>
    <p:extLst>
      <p:ext uri="{BB962C8B-B14F-4D97-AF65-F5344CB8AC3E}">
        <p14:creationId xmlns:p14="http://schemas.microsoft.com/office/powerpoint/2010/main" val="403193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Tree>
    <p:extLst>
      <p:ext uri="{BB962C8B-B14F-4D97-AF65-F5344CB8AC3E}">
        <p14:creationId xmlns:p14="http://schemas.microsoft.com/office/powerpoint/2010/main" val="81368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468000" indent="-468000">
              <a:spcBef>
                <a:spcPts val="1200"/>
              </a:spcBef>
              <a:defRPr/>
            </a:lvl1pPr>
            <a:lvl2pPr marL="720000" indent="-216000">
              <a:spcBef>
                <a:spcPts val="600"/>
              </a:spcBef>
              <a:buSzPct val="100000"/>
              <a:buFont typeface="Wingdings" pitchFamily="2" charset="2"/>
              <a:buChar char="§"/>
              <a:defRPr/>
            </a:lvl2pPr>
            <a:lvl3pPr marL="1152000" indent="-216000">
              <a:buSzPct val="100000"/>
              <a:buFont typeface="Symbol" pitchFamily="18" charset="2"/>
              <a:buChar char="-"/>
              <a:defRPr/>
            </a:lvl3pPr>
            <a:lvl4pPr marL="1584000" indent="-216000">
              <a:buSzPct val="100000"/>
              <a:buFont typeface="Arial" pitchFamily="34" charset="0"/>
              <a:buChar char="•"/>
              <a:defRPr/>
            </a:lvl4pPr>
            <a:lvl5pPr marL="2052000" indent="-216000">
              <a:buSzPct val="100000"/>
              <a:buFont typeface="Symbol" pitchFamily="18" charset="2"/>
              <a:buChar char="-"/>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Titel 12"/>
          <p:cNvSpPr>
            <a:spLocks noGrp="1"/>
          </p:cNvSpPr>
          <p:nvPr>
            <p:ph type="title"/>
          </p:nvPr>
        </p:nvSpPr>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0530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28817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Inhalt">
    <p:bg>
      <p:bgPr>
        <a:solidFill>
          <a:srgbClr val="1952A0"/>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marL="0" indent="0">
              <a:spcBef>
                <a:spcPts val="1200"/>
              </a:spcBef>
              <a:buFontTx/>
              <a:buNone/>
              <a:tabLst>
                <a:tab pos="177800" algn="l"/>
                <a:tab pos="361950" algn="l"/>
                <a:tab pos="539750" algn="l"/>
                <a:tab pos="717550" algn="l"/>
              </a:tabLst>
              <a:defRPr sz="1600">
                <a:solidFill>
                  <a:schemeClr val="bg1"/>
                </a:solidFill>
                <a:latin typeface="Consolas"/>
                <a:cs typeface="Consolas"/>
              </a:defRPr>
            </a:lvl1pPr>
            <a:lvl2pPr marL="180000" indent="0">
              <a:spcBef>
                <a:spcPts val="600"/>
              </a:spcBef>
              <a:buSzPct val="100000"/>
              <a:buFontTx/>
              <a:buNone/>
              <a:tabLst>
                <a:tab pos="539750" algn="l"/>
              </a:tabLst>
              <a:defRPr sz="1600">
                <a:solidFill>
                  <a:schemeClr val="bg1"/>
                </a:solidFill>
                <a:latin typeface="Consolas"/>
                <a:cs typeface="Consolas"/>
              </a:defRPr>
            </a:lvl2pPr>
            <a:lvl3pPr marL="358775" indent="0">
              <a:buSzPct val="100000"/>
              <a:buFontTx/>
              <a:buNone/>
              <a:defRPr sz="1600">
                <a:solidFill>
                  <a:schemeClr val="bg1"/>
                </a:solidFill>
                <a:latin typeface="Consolas"/>
                <a:cs typeface="Consolas"/>
              </a:defRPr>
            </a:lvl3pPr>
            <a:lvl4pPr marL="540000" indent="0">
              <a:buSzPct val="100000"/>
              <a:buFontTx/>
              <a:buNone/>
              <a:defRPr sz="1600">
                <a:solidFill>
                  <a:schemeClr val="bg1"/>
                </a:solidFill>
                <a:latin typeface="Consolas"/>
                <a:cs typeface="Consolas"/>
              </a:defRPr>
            </a:lvl4pPr>
            <a:lvl5pPr marL="720000" indent="0">
              <a:buSzPct val="100000"/>
              <a:buFontTx/>
              <a:buNone/>
              <a:defRPr sz="1600">
                <a:solidFill>
                  <a:schemeClr val="bg1"/>
                </a:solidFill>
                <a:latin typeface="Consolas"/>
                <a:cs typeface="Consolas"/>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a:p>
            <a:pPr lvl="0"/>
            <a:r>
              <a:rPr lang="de-DE" dirty="0" smtClean="0"/>
              <a:t>	1</a:t>
            </a:r>
          </a:p>
          <a:p>
            <a:pPr lvl="0"/>
            <a:r>
              <a:rPr lang="de-DE" dirty="0" smtClean="0"/>
              <a:t>		2</a:t>
            </a:r>
          </a:p>
          <a:p>
            <a:pPr lvl="0"/>
            <a:r>
              <a:rPr lang="de-DE" dirty="0" smtClean="0"/>
              <a:t>			3</a:t>
            </a:r>
          </a:p>
          <a:p>
            <a:pPr lvl="0"/>
            <a:r>
              <a:rPr lang="de-DE" dirty="0" smtClean="0"/>
              <a:t>				4</a:t>
            </a:r>
          </a:p>
          <a:p>
            <a:pPr lvl="0"/>
            <a:r>
              <a:rPr lang="de-DE" dirty="0" smtClean="0"/>
              <a:t>					5</a:t>
            </a:r>
            <a:endParaRPr lang="de-DE" dirty="0"/>
          </a:p>
        </p:txBody>
      </p:sp>
      <p:sp>
        <p:nvSpPr>
          <p:cNvPr id="13" name="Titel 12"/>
          <p:cNvSpPr>
            <a:spLocks noGrp="1"/>
          </p:cNvSpPr>
          <p:nvPr>
            <p:ph type="title"/>
          </p:nvPr>
        </p:nvSpPr>
        <p:spPr/>
        <p:txBody>
          <a:bodyPr/>
          <a:lstStyle>
            <a:lvl1pPr>
              <a:defRPr>
                <a:solidFill>
                  <a:srgbClr val="FFFFFF"/>
                </a:solidFill>
              </a:defRPr>
            </a:lvl1pPr>
          </a:lstStyle>
          <a:p>
            <a:r>
              <a:rPr lang="de-DE" dirty="0" smtClean="0"/>
              <a:t>Titelmasterformat durch Klicken bearbeiten</a:t>
            </a:r>
            <a:endParaRPr lang="de-DE" dirty="0"/>
          </a:p>
        </p:txBody>
      </p:sp>
    </p:spTree>
    <p:extLst>
      <p:ext uri="{BB962C8B-B14F-4D97-AF65-F5344CB8AC3E}">
        <p14:creationId xmlns:p14="http://schemas.microsoft.com/office/powerpoint/2010/main" val="12672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97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52415" y="151200"/>
            <a:ext cx="8496299" cy="991784"/>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252001" y="1555751"/>
            <a:ext cx="8496713" cy="4373582"/>
          </a:xfrm>
          <a:prstGeom prst="rect">
            <a:avLst/>
          </a:prstGeom>
        </p:spPr>
        <p:txBody>
          <a:bodyPr vert="horz" lIns="0" tIns="0" rIns="0" bIns="0" rtlCol="0">
            <a:noAutofit/>
          </a:bodyPr>
          <a:lstStyle/>
          <a:p>
            <a:pPr lvl="0"/>
            <a:r>
              <a:rPr lang="de-DE" dirty="0" smtClean="0"/>
              <a:t>Textmasterformate durch Klicken bearbeiten</a:t>
            </a:r>
          </a:p>
          <a:p>
            <a:pPr lvl="1"/>
            <a:r>
              <a:rPr lang="de-DE" dirty="0" smtClean="0"/>
              <a:t>Zweite Ebene</a:t>
            </a:r>
          </a:p>
          <a:p>
            <a:pPr lvl="2"/>
            <a:r>
              <a:rPr lang="de-DE" dirty="0" smtClean="0"/>
              <a:t>Dritte Ebene (do not </a:t>
            </a:r>
            <a:r>
              <a:rPr lang="de-DE" dirty="0" err="1" smtClean="0"/>
              <a:t>use</a:t>
            </a:r>
            <a:r>
              <a:rPr lang="de-DE" dirty="0" smtClean="0"/>
              <a:t>!)</a:t>
            </a:r>
          </a:p>
          <a:p>
            <a:pPr lvl="3"/>
            <a:r>
              <a:rPr lang="de-DE" dirty="0" smtClean="0"/>
              <a:t>Vierte Ebene (do not </a:t>
            </a:r>
            <a:r>
              <a:rPr lang="de-DE" dirty="0" err="1" smtClean="0"/>
              <a:t>use</a:t>
            </a:r>
            <a:r>
              <a:rPr lang="de-DE" dirty="0" smtClean="0"/>
              <a:t>!)</a:t>
            </a:r>
          </a:p>
          <a:p>
            <a:pPr lvl="4"/>
            <a:r>
              <a:rPr lang="de-DE" dirty="0" smtClean="0"/>
              <a:t>Fünfte Ebene (do not </a:t>
            </a:r>
            <a:r>
              <a:rPr lang="de-DE" dirty="0" err="1" smtClean="0"/>
              <a:t>use</a:t>
            </a:r>
            <a:r>
              <a:rPr lang="de-DE" dirty="0" smtClean="0"/>
              <a:t>!)</a:t>
            </a:r>
          </a:p>
        </p:txBody>
      </p:sp>
      <p:pic>
        <p:nvPicPr>
          <p:cNvPr id="5" name="Bild 4" descr="holisticon-logo-gray-no-group.emf"/>
          <p:cNvPicPr>
            <a:picLocks noChangeAspect="1"/>
          </p:cNvPicPr>
          <p:nvPr/>
        </p:nvPicPr>
        <p:blipFill>
          <a:blip r:embed="rId11">
            <a:alphaModFix amt="50000"/>
            <a:extLst>
              <a:ext uri="{28A0092B-C50C-407E-A947-70E740481C1C}">
                <a14:useLocalDpi xmlns:a14="http://schemas.microsoft.com/office/drawing/2010/main" val="0"/>
              </a:ext>
            </a:extLst>
          </a:blip>
          <a:stretch>
            <a:fillRect/>
          </a:stretch>
        </p:blipFill>
        <p:spPr>
          <a:xfrm>
            <a:off x="252413" y="6525344"/>
            <a:ext cx="1403543" cy="198978"/>
          </a:xfrm>
          <a:prstGeom prst="rect">
            <a:avLst/>
          </a:prstGeom>
        </p:spPr>
      </p:pic>
      <p:sp>
        <p:nvSpPr>
          <p:cNvPr id="4" name="Textfeld 3"/>
          <p:cNvSpPr txBox="1"/>
          <p:nvPr/>
        </p:nvSpPr>
        <p:spPr>
          <a:xfrm>
            <a:off x="3483356" y="6550913"/>
            <a:ext cx="5409124" cy="216024"/>
          </a:xfrm>
          <a:prstGeom prst="rect">
            <a:avLst/>
          </a:prstGeom>
          <a:noFill/>
        </p:spPr>
        <p:txBody>
          <a:bodyPr wrap="square" lIns="0" tIns="0" rIns="0" bIns="0" rtlCol="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e-DE" sz="1200" dirty="0" err="1" smtClean="0">
                <a:solidFill>
                  <a:schemeClr val="tx1">
                    <a:lumMod val="40000"/>
                    <a:lumOff val="60000"/>
                  </a:schemeClr>
                </a:solidFill>
              </a:rPr>
              <a:t>oliver.ochs@holisticon.de</a:t>
            </a:r>
            <a:r>
              <a:rPr lang="de-DE" sz="1200" dirty="0" smtClean="0">
                <a:solidFill>
                  <a:schemeClr val="tx1">
                    <a:lumMod val="40000"/>
                    <a:lumOff val="60000"/>
                  </a:schemeClr>
                </a:solidFill>
              </a:rPr>
              <a:t>  | </a:t>
            </a:r>
            <a:fld id="{75372816-56AD-48E7-ACDF-F6D6539F41EC}" type="slidenum">
              <a:rPr lang="de-DE" sz="1200" smtClean="0">
                <a:solidFill>
                  <a:schemeClr val="tx1">
                    <a:lumMod val="40000"/>
                    <a:lumOff val="60000"/>
                  </a:schemeClr>
                </a:solidFill>
              </a:rPr>
              <a:pPr marL="0" marR="0" indent="0" algn="r" defTabSz="914400" rtl="0" eaLnBrk="1" fontAlgn="auto" latinLnBrk="0" hangingPunct="1">
                <a:lnSpc>
                  <a:spcPct val="100000"/>
                </a:lnSpc>
                <a:spcBef>
                  <a:spcPts val="0"/>
                </a:spcBef>
                <a:spcAft>
                  <a:spcPts val="0"/>
                </a:spcAft>
                <a:buClrTx/>
                <a:buSzTx/>
                <a:buFontTx/>
                <a:buNone/>
                <a:tabLst/>
                <a:defRPr/>
              </a:pPr>
              <a:t>‹Nr.›</a:t>
            </a:fld>
            <a:endParaRPr lang="de-DE" sz="1200" dirty="0" smtClean="0">
              <a:solidFill>
                <a:schemeClr val="tx1">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Lst>
  <p:hf hdr="0" ftr="0" dt="0"/>
  <p:txStyles>
    <p:titleStyle>
      <a:lvl1pPr algn="l" defTabSz="914400" rtl="0" eaLnBrk="1" latinLnBrk="0" hangingPunct="1">
        <a:spcBef>
          <a:spcPct val="0"/>
        </a:spcBef>
        <a:buNone/>
        <a:defRPr sz="3200" b="1" kern="1200">
          <a:solidFill>
            <a:schemeClr val="accent2"/>
          </a:solidFill>
          <a:latin typeface="Calibri"/>
          <a:ea typeface="Verdana" pitchFamily="34" charset="0"/>
          <a:cs typeface="Calibri"/>
        </a:defRPr>
      </a:lvl1pPr>
    </p:titleStyle>
    <p:bodyStyle>
      <a:lvl1pPr marL="360000" indent="-360000" algn="l" defTabSz="914400" rtl="0" eaLnBrk="1" latinLnBrk="0" hangingPunct="1">
        <a:spcBef>
          <a:spcPts val="1000"/>
        </a:spcBef>
        <a:spcAft>
          <a:spcPts val="200"/>
        </a:spcAft>
        <a:buClr>
          <a:schemeClr val="accent2"/>
        </a:buClr>
        <a:buSzPct val="100000"/>
        <a:buFont typeface="Arial"/>
        <a:buChar char="■"/>
        <a:defRPr sz="2400" kern="1200">
          <a:solidFill>
            <a:schemeClr val="tx1"/>
          </a:solidFill>
          <a:latin typeface="Calibri" pitchFamily="34" charset="0"/>
          <a:ea typeface="Calibri" pitchFamily="34" charset="0"/>
          <a:cs typeface="Calibri" pitchFamily="34" charset="0"/>
        </a:defRPr>
      </a:lvl1pPr>
      <a:lvl2pPr marL="648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2pPr>
      <a:lvl3pPr marL="936000" indent="-288000" algn="l" defTabSz="914400" rtl="0" eaLnBrk="1" latinLnBrk="0" hangingPunct="1">
        <a:spcBef>
          <a:spcPts val="450"/>
        </a:spcBef>
        <a:buClr>
          <a:schemeClr val="tx1">
            <a:lumMod val="60000"/>
            <a:lumOff val="40000"/>
          </a:schemeClr>
        </a:buClr>
        <a:buSzPct val="80000"/>
        <a:buFont typeface="Wingdings" charset="2"/>
        <a:buChar char=""/>
        <a:defRPr sz="1800" kern="1200">
          <a:solidFill>
            <a:schemeClr val="tx1"/>
          </a:solidFill>
          <a:latin typeface="Calibri" pitchFamily="34" charset="0"/>
          <a:ea typeface="Calibri" pitchFamily="34" charset="0"/>
          <a:cs typeface="Calibri" pitchFamily="34" charset="0"/>
        </a:defRPr>
      </a:lvl3pPr>
      <a:lvl4pPr marL="1260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4pPr>
      <a:lvl5pPr marL="1512000" indent="-288000" algn="l" defTabSz="914400" rtl="0" eaLnBrk="1" latinLnBrk="0" hangingPunct="1">
        <a:spcBef>
          <a:spcPts val="450"/>
        </a:spcBef>
        <a:buClr>
          <a:schemeClr val="tx1">
            <a:lumMod val="60000"/>
            <a:lumOff val="40000"/>
          </a:schemeClr>
        </a:buClr>
        <a:buSzPct val="80000"/>
        <a:buFont typeface="Wingdings" charset="2"/>
        <a:buChar char=""/>
        <a:defRPr sz="1800" kern="1200" baseline="0">
          <a:solidFill>
            <a:schemeClr val="tx1"/>
          </a:solidFill>
          <a:latin typeface="Calibri" pitchFamily="34" charset="0"/>
          <a:ea typeface="Calibri" pitchFamily="34" charset="0"/>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endParaRPr lang="de-DE"/>
          </a:p>
        </p:txBody>
      </p:sp>
      <p:sp>
        <p:nvSpPr>
          <p:cNvPr id="3" name="Titel 2"/>
          <p:cNvSpPr>
            <a:spLocks noGrp="1"/>
          </p:cNvSpPr>
          <p:nvPr>
            <p:ph type="title"/>
          </p:nvPr>
        </p:nvSpPr>
        <p:spPr/>
        <p:txBody>
          <a:bodyPr/>
          <a:lstStyle/>
          <a:p>
            <a:endParaRPr lang="de-DE"/>
          </a:p>
        </p:txBody>
      </p:sp>
    </p:spTree>
    <p:extLst>
      <p:ext uri="{BB962C8B-B14F-4D97-AF65-F5344CB8AC3E}">
        <p14:creationId xmlns:p14="http://schemas.microsoft.com/office/powerpoint/2010/main" val="43894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de-DE" dirty="0"/>
              <a:t/>
            </a:r>
            <a:br>
              <a:rPr lang="de-DE" dirty="0"/>
            </a:br>
            <a:r>
              <a:rPr lang="de-DE" dirty="0"/>
              <a:t>/*</a:t>
            </a:r>
            <a:r>
              <a:rPr lang="de-DE" dirty="0" smtClean="0"/>
              <a:t>*</a:t>
            </a:r>
            <a:br>
              <a:rPr lang="de-DE" dirty="0" smtClean="0"/>
            </a:br>
            <a:r>
              <a:rPr lang="de-DE" dirty="0" smtClean="0"/>
              <a:t> </a:t>
            </a:r>
            <a:r>
              <a:rPr lang="de-DE" dirty="0"/>
              <a:t>* A </a:t>
            </a:r>
            <a:r>
              <a:rPr lang="de-DE" dirty="0" err="1"/>
              <a:t>Reminder</a:t>
            </a:r>
            <a:r>
              <a:rPr lang="de-DE" dirty="0"/>
              <a:t> </a:t>
            </a:r>
            <a:r>
              <a:rPr lang="de-DE" dirty="0" err="1"/>
              <a:t>extends</a:t>
            </a:r>
            <a:r>
              <a:rPr lang="de-DE" dirty="0"/>
              <a:t> a </a:t>
            </a:r>
            <a:r>
              <a:rPr lang="de-DE" dirty="0" smtClean="0"/>
              <a:t>Task</a:t>
            </a:r>
            <a:br>
              <a:rPr lang="de-DE" dirty="0" smtClean="0"/>
            </a:br>
            <a:r>
              <a:rPr lang="de-DE" dirty="0" smtClean="0"/>
              <a:t> </a:t>
            </a:r>
            <a:r>
              <a:rPr lang="de-DE" dirty="0"/>
              <a:t>* @</a:t>
            </a:r>
            <a:r>
              <a:rPr lang="de-DE" dirty="0" err="1"/>
              <a:t>extends</a:t>
            </a:r>
            <a:r>
              <a:rPr lang="de-DE" dirty="0"/>
              <a:t> </a:t>
            </a:r>
            <a:r>
              <a:rPr lang="de-DE" dirty="0" err="1" smtClean="0"/>
              <a:t>task</a:t>
            </a:r>
            <a:r>
              <a:rPr lang="de-DE" dirty="0" smtClean="0"/>
              <a:t/>
            </a:r>
            <a:br>
              <a:rPr lang="de-DE" dirty="0" smtClean="0"/>
            </a:br>
            <a:r>
              <a:rPr lang="de-DE" dirty="0" smtClean="0"/>
              <a:t> </a:t>
            </a:r>
            <a:r>
              <a:rPr lang="de-DE" dirty="0"/>
              <a:t>*/</a:t>
            </a:r>
          </a:p>
          <a:p>
            <a:r>
              <a:rPr lang="de-DE" dirty="0" err="1"/>
              <a:t>var</a:t>
            </a:r>
            <a:r>
              <a:rPr lang="de-DE" dirty="0"/>
              <a:t> </a:t>
            </a:r>
            <a:r>
              <a:rPr lang="de-DE" dirty="0" err="1"/>
              <a:t>reminder</a:t>
            </a:r>
            <a:r>
              <a:rPr lang="de-DE" dirty="0"/>
              <a:t> = </a:t>
            </a:r>
            <a:r>
              <a:rPr lang="de-DE" dirty="0" err="1"/>
              <a:t>Object.create</a:t>
            </a:r>
            <a:r>
              <a:rPr lang="de-DE" dirty="0"/>
              <a:t>(</a:t>
            </a:r>
            <a:r>
              <a:rPr lang="de-DE" dirty="0" err="1"/>
              <a:t>task</a:t>
            </a:r>
            <a:r>
              <a:rPr lang="de-DE" dirty="0"/>
              <a:t>, {</a:t>
            </a:r>
          </a:p>
          <a:p>
            <a:r>
              <a:rPr lang="de-DE" dirty="0"/>
              <a:t>    /*</a:t>
            </a:r>
            <a:r>
              <a:rPr lang="de-DE" dirty="0" smtClean="0"/>
              <a:t>*</a:t>
            </a:r>
            <a:br>
              <a:rPr lang="de-DE" dirty="0" smtClean="0"/>
            </a:br>
            <a:r>
              <a:rPr lang="de-DE" dirty="0" smtClean="0"/>
              <a:t>     </a:t>
            </a:r>
            <a:r>
              <a:rPr lang="de-DE" dirty="0"/>
              <a:t>* The </a:t>
            </a:r>
            <a:r>
              <a:rPr lang="de-DE" dirty="0" err="1"/>
              <a:t>date</a:t>
            </a:r>
            <a:r>
              <a:rPr lang="de-DE" dirty="0"/>
              <a:t> </a:t>
            </a:r>
            <a:r>
              <a:rPr lang="de-DE" dirty="0" err="1"/>
              <a:t>of</a:t>
            </a:r>
            <a:r>
              <a:rPr lang="de-DE" dirty="0"/>
              <a:t> a </a:t>
            </a:r>
            <a:r>
              <a:rPr lang="de-DE" dirty="0" err="1"/>
              <a:t>Reminder</a:t>
            </a:r>
            <a:r>
              <a:rPr lang="de-DE" dirty="0"/>
              <a:t> </a:t>
            </a:r>
            <a:r>
              <a:rPr lang="de-DE" dirty="0" err="1" smtClean="0"/>
              <a:t>Object</a:t>
            </a:r>
            <a:r>
              <a:rPr lang="de-DE" dirty="0" smtClean="0"/>
              <a:t/>
            </a:r>
            <a:br>
              <a:rPr lang="de-DE" dirty="0" smtClean="0"/>
            </a:br>
            <a:r>
              <a:rPr lang="de-DE" dirty="0" smtClean="0"/>
              <a:t>     </a:t>
            </a:r>
            <a:r>
              <a:rPr lang="de-DE" dirty="0"/>
              <a:t>* @type {Date</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reminder</a:t>
            </a:r>
            <a:r>
              <a:rPr lang="de-DE" dirty="0" smtClean="0"/>
              <a:t/>
            </a:r>
            <a:br>
              <a:rPr lang="de-DE" dirty="0" smtClean="0"/>
            </a:br>
            <a:r>
              <a:rPr lang="de-DE" dirty="0" smtClean="0"/>
              <a:t>     </a:t>
            </a:r>
            <a:r>
              <a:rPr lang="de-DE" dirty="0"/>
              <a:t>*/</a:t>
            </a:r>
          </a:p>
          <a:p>
            <a:r>
              <a:rPr lang="de-DE" dirty="0"/>
              <a:t>    </a:t>
            </a:r>
            <a:r>
              <a:rPr lang="de-DE" dirty="0" err="1"/>
              <a:t>date</a:t>
            </a:r>
            <a:r>
              <a:rPr lang="de-DE" dirty="0"/>
              <a:t>: {</a:t>
            </a:r>
          </a:p>
          <a:p>
            <a:r>
              <a:rPr lang="de-DE" dirty="0"/>
              <a:t>        </a:t>
            </a:r>
            <a:r>
              <a:rPr lang="de-DE" dirty="0" err="1"/>
              <a:t>value</a:t>
            </a:r>
            <a:r>
              <a:rPr lang="de-DE" dirty="0"/>
              <a:t>: </a:t>
            </a:r>
            <a:r>
              <a:rPr lang="de-DE" dirty="0" err="1"/>
              <a:t>Date.now</a:t>
            </a:r>
            <a:r>
              <a:rPr lang="de-DE" dirty="0"/>
              <a:t>(),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1484205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var</a:t>
            </a:r>
            <a:r>
              <a:rPr lang="de-DE" dirty="0"/>
              <a:t> </a:t>
            </a:r>
            <a:r>
              <a:rPr lang="de-DE" dirty="0" err="1"/>
              <a:t>myReminder</a:t>
            </a:r>
            <a:r>
              <a:rPr lang="de-DE" dirty="0"/>
              <a:t> = </a:t>
            </a:r>
            <a:r>
              <a:rPr lang="de-DE" dirty="0" err="1"/>
              <a:t>Object.create</a:t>
            </a:r>
            <a:r>
              <a:rPr lang="de-DE" dirty="0"/>
              <a:t>(</a:t>
            </a:r>
            <a:r>
              <a:rPr lang="de-DE" dirty="0" err="1"/>
              <a:t>reminder</a:t>
            </a:r>
            <a:r>
              <a:rPr lang="de-DE" dirty="0" smtClean="0"/>
              <a:t>), </a:t>
            </a:r>
          </a:p>
          <a:p>
            <a:r>
              <a:rPr lang="de-DE" smtClean="0"/>
              <a:t>myReminder.subject</a:t>
            </a:r>
            <a:r>
              <a:rPr lang="de-DE" dirty="0" smtClean="0"/>
              <a:t> </a:t>
            </a:r>
            <a:r>
              <a:rPr lang="de-DE" dirty="0"/>
              <a:t>= '</a:t>
            </a:r>
            <a:r>
              <a:rPr lang="de-DE" dirty="0" err="1"/>
              <a:t>My</a:t>
            </a:r>
            <a:r>
              <a:rPr lang="de-DE" dirty="0"/>
              <a:t> </a:t>
            </a:r>
            <a:r>
              <a:rPr lang="de-DE" dirty="0" err="1"/>
              <a:t>Reminder</a:t>
            </a:r>
            <a:r>
              <a:rPr lang="de-DE" dirty="0"/>
              <a:t>';</a:t>
            </a:r>
          </a:p>
          <a:p>
            <a:r>
              <a:rPr lang="de-DE" dirty="0" err="1" smtClean="0"/>
              <a:t>myReminder.date</a:t>
            </a:r>
            <a:r>
              <a:rPr lang="de-DE" dirty="0" smtClean="0"/>
              <a:t> = </a:t>
            </a:r>
            <a:r>
              <a:rPr lang="de-DE" dirty="0" err="1" smtClean="0"/>
              <a:t>now</a:t>
            </a:r>
            <a:r>
              <a:rPr lang="de-DE" dirty="0" smtClean="0"/>
              <a:t>;</a:t>
            </a:r>
          </a:p>
          <a:p>
            <a:r>
              <a:rPr lang="de-DE" dirty="0" err="1" smtClean="0"/>
              <a:t>assert</a:t>
            </a:r>
            <a:r>
              <a:rPr lang="de-DE" dirty="0"/>
              <a:t>(</a:t>
            </a:r>
            <a:r>
              <a:rPr lang="de-DE" dirty="0" err="1"/>
              <a:t>myReminder.subject</a:t>
            </a:r>
            <a:r>
              <a:rPr lang="de-DE" dirty="0"/>
              <a:t> === '</a:t>
            </a:r>
            <a:r>
              <a:rPr lang="de-DE" dirty="0" err="1"/>
              <a:t>My</a:t>
            </a:r>
            <a:r>
              <a:rPr lang="de-DE" dirty="0"/>
              <a:t> </a:t>
            </a:r>
            <a:r>
              <a:rPr lang="de-DE" dirty="0" err="1"/>
              <a:t>Reminder</a:t>
            </a:r>
            <a:r>
              <a:rPr lang="de-DE" dirty="0"/>
              <a:t>');</a:t>
            </a:r>
          </a:p>
          <a:p>
            <a:r>
              <a:rPr lang="de-DE" dirty="0" err="1" smtClean="0"/>
              <a:t>assert</a:t>
            </a:r>
            <a:r>
              <a:rPr lang="de-DE" dirty="0"/>
              <a:t>(</a:t>
            </a:r>
            <a:r>
              <a:rPr lang="de-DE" dirty="0" err="1" smtClean="0"/>
              <a:t>myReminder.date</a:t>
            </a:r>
            <a:r>
              <a:rPr lang="de-DE" dirty="0" smtClean="0"/>
              <a:t>);</a:t>
            </a:r>
            <a:endParaRPr lang="de-DE" dirty="0"/>
          </a:p>
        </p:txBody>
      </p:sp>
      <p:sp>
        <p:nvSpPr>
          <p:cNvPr id="3" name="Titel 2"/>
          <p:cNvSpPr>
            <a:spLocks noGrp="1"/>
          </p:cNvSpPr>
          <p:nvPr>
            <p:ph type="title"/>
          </p:nvPr>
        </p:nvSpPr>
        <p:spPr/>
        <p:txBody>
          <a:bodyPr/>
          <a:lstStyle/>
          <a:p>
            <a:r>
              <a:rPr lang="de-DE" dirty="0" smtClean="0"/>
              <a:t>Objekt-Vererbung in ES5</a:t>
            </a:r>
            <a:endParaRPr lang="de-DE" dirty="0"/>
          </a:p>
        </p:txBody>
      </p:sp>
    </p:spTree>
    <p:extLst>
      <p:ext uri="{BB962C8B-B14F-4D97-AF65-F5344CB8AC3E}">
        <p14:creationId xmlns:p14="http://schemas.microsoft.com/office/powerpoint/2010/main" val="2774003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de-DE" dirty="0" err="1" smtClean="0"/>
              <a:t>var</a:t>
            </a:r>
            <a:r>
              <a:rPr lang="de-DE" dirty="0" smtClean="0"/>
              <a:t> </a:t>
            </a:r>
            <a:r>
              <a:rPr lang="de-DE" dirty="0" err="1"/>
              <a:t>myReminder</a:t>
            </a:r>
            <a:r>
              <a:rPr lang="de-DE" dirty="0"/>
              <a:t> = </a:t>
            </a:r>
            <a:r>
              <a:rPr lang="de-DE" dirty="0" err="1"/>
              <a:t>Object.create</a:t>
            </a:r>
            <a:r>
              <a:rPr lang="de-DE" dirty="0"/>
              <a:t>(</a:t>
            </a:r>
            <a:r>
              <a:rPr lang="de-DE" dirty="0" err="1"/>
              <a:t>reminder</a:t>
            </a:r>
            <a:r>
              <a:rPr lang="de-DE" dirty="0"/>
              <a:t>);</a:t>
            </a:r>
          </a:p>
          <a:p>
            <a:r>
              <a:rPr lang="de-DE" dirty="0" err="1" smtClean="0"/>
              <a:t>reminder.importance</a:t>
            </a:r>
            <a:r>
              <a:rPr lang="de-DE" dirty="0" smtClean="0"/>
              <a:t> </a:t>
            </a:r>
            <a:r>
              <a:rPr lang="de-DE" dirty="0"/>
              <a:t>= 1;</a:t>
            </a:r>
          </a:p>
          <a:p>
            <a:r>
              <a:rPr lang="de-DE" dirty="0" err="1" smtClean="0"/>
              <a:t>assert</a:t>
            </a:r>
            <a:r>
              <a:rPr lang="de-DE" dirty="0"/>
              <a:t>(</a:t>
            </a:r>
            <a:r>
              <a:rPr lang="de-DE" dirty="0" err="1"/>
              <a:t>reminder.importance</a:t>
            </a:r>
            <a:r>
              <a:rPr lang="de-DE" dirty="0"/>
              <a:t> === 1);</a:t>
            </a:r>
          </a:p>
          <a:p>
            <a:r>
              <a:rPr lang="de-DE" dirty="0" err="1" smtClean="0"/>
              <a:t>assert</a:t>
            </a:r>
            <a:r>
              <a:rPr lang="de-DE" dirty="0"/>
              <a:t>(</a:t>
            </a:r>
            <a:r>
              <a:rPr lang="de-DE" dirty="0" err="1"/>
              <a:t>myReminder.importance</a:t>
            </a:r>
            <a:r>
              <a:rPr lang="de-DE" dirty="0"/>
              <a:t> === 1);</a:t>
            </a:r>
          </a:p>
          <a:p>
            <a:endParaRPr lang="de-DE" dirty="0"/>
          </a:p>
          <a:p>
            <a:r>
              <a:rPr lang="de-DE" dirty="0" err="1" smtClean="0"/>
              <a:t>myReminder.importance</a:t>
            </a:r>
            <a:r>
              <a:rPr lang="de-DE" dirty="0" smtClean="0"/>
              <a:t> </a:t>
            </a:r>
            <a:r>
              <a:rPr lang="de-DE" dirty="0"/>
              <a:t>= 2;</a:t>
            </a:r>
          </a:p>
          <a:p>
            <a:r>
              <a:rPr lang="de-DE" dirty="0" err="1" smtClean="0"/>
              <a:t>assert</a:t>
            </a:r>
            <a:r>
              <a:rPr lang="de-DE" dirty="0"/>
              <a:t>(</a:t>
            </a:r>
            <a:r>
              <a:rPr lang="de-DE" dirty="0" err="1"/>
              <a:t>myReminder.importance</a:t>
            </a:r>
            <a:r>
              <a:rPr lang="de-DE" dirty="0"/>
              <a:t> === 2);</a:t>
            </a:r>
          </a:p>
          <a:p>
            <a:r>
              <a:rPr lang="de-DE" dirty="0" err="1" smtClean="0"/>
              <a:t>assert</a:t>
            </a:r>
            <a:r>
              <a:rPr lang="de-DE" dirty="0"/>
              <a:t>(</a:t>
            </a:r>
            <a:r>
              <a:rPr lang="de-DE" dirty="0" err="1"/>
              <a:t>reminder.importance</a:t>
            </a:r>
            <a:r>
              <a:rPr lang="de-DE" dirty="0"/>
              <a:t> === 1);</a:t>
            </a:r>
          </a:p>
          <a:p>
            <a:endParaRPr lang="de-DE" dirty="0"/>
          </a:p>
          <a:p>
            <a:r>
              <a:rPr lang="de-DE" dirty="0" err="1" smtClean="0"/>
              <a:t>delete</a:t>
            </a:r>
            <a:r>
              <a:rPr lang="de-DE" dirty="0" smtClean="0"/>
              <a:t> </a:t>
            </a:r>
            <a:r>
              <a:rPr lang="de-DE" dirty="0" err="1"/>
              <a:t>myReminder.importance</a:t>
            </a:r>
            <a:r>
              <a:rPr lang="de-DE" dirty="0"/>
              <a:t>;</a:t>
            </a:r>
          </a:p>
          <a:p>
            <a:r>
              <a:rPr lang="de-DE" dirty="0" err="1" smtClean="0"/>
              <a:t>assert</a:t>
            </a:r>
            <a:r>
              <a:rPr lang="de-DE" dirty="0"/>
              <a:t>(</a:t>
            </a:r>
            <a:r>
              <a:rPr lang="de-DE" dirty="0" err="1"/>
              <a:t>myReminder.importance</a:t>
            </a:r>
            <a:r>
              <a:rPr lang="de-DE" dirty="0"/>
              <a:t> === 1);</a:t>
            </a:r>
          </a:p>
          <a:p>
            <a:r>
              <a:rPr lang="de-DE" dirty="0" err="1" smtClean="0"/>
              <a:t>assert</a:t>
            </a:r>
            <a:r>
              <a:rPr lang="de-DE" dirty="0"/>
              <a:t>(</a:t>
            </a:r>
            <a:r>
              <a:rPr lang="de-DE" dirty="0" err="1"/>
              <a:t>reminder.importance</a:t>
            </a:r>
            <a:r>
              <a:rPr lang="de-DE" dirty="0"/>
              <a:t> === 1);</a:t>
            </a:r>
          </a:p>
        </p:txBody>
      </p:sp>
      <p:sp>
        <p:nvSpPr>
          <p:cNvPr id="3" name="Titel 2"/>
          <p:cNvSpPr>
            <a:spLocks noGrp="1"/>
          </p:cNvSpPr>
          <p:nvPr>
            <p:ph type="title"/>
          </p:nvPr>
        </p:nvSpPr>
        <p:spPr/>
        <p:txBody>
          <a:bodyPr/>
          <a:lstStyle/>
          <a:p>
            <a:r>
              <a:rPr lang="de-DE" dirty="0" smtClean="0"/>
              <a:t>Erweiterung und Vererbung</a:t>
            </a:r>
            <a:endParaRPr lang="de-DE" dirty="0"/>
          </a:p>
        </p:txBody>
      </p:sp>
    </p:spTree>
    <p:extLst>
      <p:ext uri="{BB962C8B-B14F-4D97-AF65-F5344CB8AC3E}">
        <p14:creationId xmlns:p14="http://schemas.microsoft.com/office/powerpoint/2010/main" val="491717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err="1" smtClean="0">
                <a:solidFill>
                  <a:srgbClr val="FFFFFF"/>
                </a:solidFill>
              </a:rPr>
              <a:t>Refactor</a:t>
            </a:r>
            <a:r>
              <a:rPr lang="de-DE" dirty="0" smtClean="0">
                <a:solidFill>
                  <a:srgbClr val="FFFFFF"/>
                </a:solidFill>
              </a:rPr>
              <a:t> </a:t>
            </a:r>
            <a:r>
              <a:rPr lang="de-DE" dirty="0" smtClean="0">
                <a:solidFill>
                  <a:srgbClr val="FFFFFF"/>
                </a:solidFill>
                <a:latin typeface="Consolas"/>
                <a:cs typeface="Consolas"/>
              </a:rPr>
              <a:t>Task</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a:t>
            </a:r>
            <a:r>
              <a:rPr lang="de-DE" dirty="0" err="1" smtClean="0">
                <a:solidFill>
                  <a:srgbClr val="FFFFFF"/>
                </a:solidFill>
                <a:latin typeface="Consolas"/>
                <a:cs typeface="Consolas"/>
              </a:rPr>
              <a:t>TaskList</a:t>
            </a:r>
            <a:r>
              <a:rPr lang="de-DE" dirty="0" smtClean="0">
                <a:solidFill>
                  <a:srgbClr val="FFFFFF"/>
                </a:solidFill>
              </a:rPr>
              <a:t> hin zu ES5 Objekten mit Vererbung</a:t>
            </a:r>
            <a:r>
              <a:rPr lang="de-DE" dirty="0" smtClean="0">
                <a:solidFill>
                  <a:srgbClr val="FFFFFF"/>
                </a:solidFill>
              </a:rPr>
              <a:t>.</a:t>
            </a:r>
          </a:p>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um eine Priorität.</a:t>
            </a:r>
            <a:endParaRPr lang="de-DE" dirty="0" smtClean="0">
              <a:solidFill>
                <a:srgbClr val="FFFFFF"/>
              </a:solidFill>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#8 -  </a:t>
            </a:r>
            <a:r>
              <a:rPr lang="de-DE" dirty="0" err="1" smtClean="0">
                <a:solidFill>
                  <a:srgbClr val="FFFFFF"/>
                </a:solidFill>
              </a:rPr>
              <a:t>Refactoring</a:t>
            </a:r>
            <a:endParaRPr lang="de-DE" dirty="0">
              <a:solidFill>
                <a:srgbClr val="FFFFFF"/>
              </a:solidFill>
            </a:endParaRPr>
          </a:p>
        </p:txBody>
      </p:sp>
    </p:spTree>
    <p:extLst>
      <p:ext uri="{BB962C8B-B14F-4D97-AF65-F5344CB8AC3E}">
        <p14:creationId xmlns:p14="http://schemas.microsoft.com/office/powerpoint/2010/main" val="28597800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Getter und Setter</a:t>
            </a:r>
            <a:endParaRPr lang="de-DE" dirty="0"/>
          </a:p>
        </p:txBody>
      </p:sp>
      <p:sp>
        <p:nvSpPr>
          <p:cNvPr id="3" name="Textplatzhalter 2"/>
          <p:cNvSpPr>
            <a:spLocks noGrp="1"/>
          </p:cNvSpPr>
          <p:nvPr>
            <p:ph type="body" sz="quarter" idx="11"/>
          </p:nvPr>
        </p:nvSpPr>
        <p:spPr/>
        <p:txBody>
          <a:bodyPr/>
          <a:lstStyle/>
          <a:p>
            <a:r>
              <a:rPr lang="de-DE" dirty="0" smtClean="0"/>
              <a:t>Ein Objekt ist bisher ein Key-Value-Store</a:t>
            </a:r>
          </a:p>
          <a:p>
            <a:r>
              <a:rPr lang="de-DE" dirty="0" smtClean="0"/>
              <a:t>Werte können beliebig verändert werden</a:t>
            </a:r>
          </a:p>
          <a:p>
            <a:r>
              <a:rPr lang="de-DE" dirty="0" smtClean="0"/>
              <a:t>Getter / Setter können helfen, die Integrität eines Objekts sicherzustellen</a:t>
            </a:r>
            <a:endParaRPr lang="de-DE" dirty="0"/>
          </a:p>
        </p:txBody>
      </p:sp>
    </p:spTree>
    <p:extLst>
      <p:ext uri="{BB962C8B-B14F-4D97-AF65-F5344CB8AC3E}">
        <p14:creationId xmlns:p14="http://schemas.microsoft.com/office/powerpoint/2010/main" val="172093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de-DE" dirty="0" err="1" smtClean="0"/>
              <a:t>var</a:t>
            </a:r>
            <a:r>
              <a:rPr lang="de-DE" dirty="0" smtClean="0"/>
              <a:t> </a:t>
            </a:r>
            <a:r>
              <a:rPr lang="de-DE" dirty="0" err="1"/>
              <a:t>taskObject</a:t>
            </a:r>
            <a:r>
              <a:rPr lang="de-DE" dirty="0"/>
              <a:t> =  </a:t>
            </a:r>
            <a:r>
              <a:rPr lang="de-DE" dirty="0" err="1"/>
              <a:t>Object.create</a:t>
            </a:r>
            <a:r>
              <a:rPr lang="de-DE" dirty="0"/>
              <a:t>({}, </a:t>
            </a:r>
            <a:r>
              <a:rPr lang="de-DE" dirty="0" smtClean="0"/>
              <a:t>{});</a:t>
            </a:r>
            <a:endParaRPr lang="de-DE" dirty="0"/>
          </a:p>
          <a:p>
            <a:r>
              <a:rPr lang="de-DE" dirty="0" err="1" smtClean="0"/>
              <a:t>Object.defineProperty</a:t>
            </a:r>
            <a:r>
              <a:rPr lang="de-DE" dirty="0"/>
              <a:t>(</a:t>
            </a:r>
            <a:r>
              <a:rPr lang="de-DE" dirty="0" err="1"/>
              <a:t>taskObject</a:t>
            </a:r>
            <a:r>
              <a:rPr lang="de-DE" dirty="0"/>
              <a:t>, '</a:t>
            </a:r>
            <a:r>
              <a:rPr lang="de-DE" dirty="0" err="1"/>
              <a:t>subject</a:t>
            </a:r>
            <a:r>
              <a:rPr lang="de-DE" dirty="0"/>
              <a:t>', {</a:t>
            </a:r>
          </a:p>
          <a:p>
            <a:r>
              <a:rPr lang="de-DE" dirty="0"/>
              <a:t>   </a:t>
            </a:r>
            <a:r>
              <a:rPr lang="de-DE" dirty="0" err="1"/>
              <a:t>get</a:t>
            </a:r>
            <a:r>
              <a:rPr lang="de-DE" dirty="0"/>
              <a:t>: </a:t>
            </a:r>
            <a:r>
              <a:rPr lang="de-DE" dirty="0" err="1"/>
              <a:t>function</a:t>
            </a:r>
            <a:r>
              <a:rPr lang="de-DE" dirty="0"/>
              <a:t>() {</a:t>
            </a:r>
          </a:p>
          <a:p>
            <a:r>
              <a:rPr lang="de-DE" dirty="0"/>
              <a:t>       </a:t>
            </a:r>
            <a:r>
              <a:rPr lang="de-DE" dirty="0" err="1"/>
              <a:t>return</a:t>
            </a:r>
            <a:r>
              <a:rPr lang="de-DE" dirty="0"/>
              <a:t> </a:t>
            </a:r>
            <a:r>
              <a:rPr lang="de-DE" dirty="0" err="1"/>
              <a:t>this</a:t>
            </a:r>
            <a:r>
              <a:rPr lang="de-DE" dirty="0"/>
              <a:t>._</a:t>
            </a:r>
            <a:r>
              <a:rPr lang="de-DE" dirty="0" err="1"/>
              <a:t>subjectValue</a:t>
            </a:r>
            <a:r>
              <a:rPr lang="de-DE" dirty="0"/>
              <a:t>;</a:t>
            </a:r>
          </a:p>
          <a:p>
            <a:r>
              <a:rPr lang="de-DE" dirty="0"/>
              <a:t>   },</a:t>
            </a:r>
          </a:p>
          <a:p>
            <a:r>
              <a:rPr lang="de-DE" dirty="0"/>
              <a:t>   </a:t>
            </a:r>
            <a:r>
              <a:rPr lang="de-DE" dirty="0" err="1"/>
              <a:t>set</a:t>
            </a:r>
            <a:r>
              <a:rPr lang="de-DE" dirty="0"/>
              <a:t>: </a:t>
            </a:r>
            <a:r>
              <a:rPr lang="de-DE" dirty="0" err="1"/>
              <a:t>function</a:t>
            </a:r>
            <a:r>
              <a:rPr lang="de-DE" dirty="0"/>
              <a:t>(</a:t>
            </a:r>
            <a:r>
              <a:rPr lang="de-DE" dirty="0" err="1"/>
              <a:t>subject</a:t>
            </a:r>
            <a:r>
              <a:rPr lang="de-DE" dirty="0"/>
              <a:t>) {</a:t>
            </a:r>
          </a:p>
          <a:p>
            <a:r>
              <a:rPr lang="de-DE" dirty="0"/>
              <a:t>       </a:t>
            </a:r>
            <a:r>
              <a:rPr lang="de-DE" dirty="0" err="1"/>
              <a:t>if</a:t>
            </a:r>
            <a:r>
              <a:rPr lang="de-DE" dirty="0"/>
              <a:t> (</a:t>
            </a:r>
            <a:r>
              <a:rPr lang="de-DE" dirty="0" err="1"/>
              <a:t>subject</a:t>
            </a:r>
            <a:r>
              <a:rPr lang="de-DE" dirty="0"/>
              <a:t>) {</a:t>
            </a:r>
          </a:p>
          <a:p>
            <a:r>
              <a:rPr lang="de-DE" dirty="0"/>
              <a:t>           </a:t>
            </a:r>
            <a:r>
              <a:rPr lang="de-DE" dirty="0" err="1"/>
              <a:t>this</a:t>
            </a:r>
            <a:r>
              <a:rPr lang="de-DE" dirty="0"/>
              <a:t>._</a:t>
            </a:r>
            <a:r>
              <a:rPr lang="de-DE" dirty="0" err="1"/>
              <a:t>subjectValue</a:t>
            </a:r>
            <a:r>
              <a:rPr lang="de-DE" dirty="0"/>
              <a:t> = </a:t>
            </a:r>
            <a:r>
              <a:rPr lang="de-DE" dirty="0" err="1"/>
              <a:t>subject</a:t>
            </a:r>
            <a:r>
              <a:rPr lang="de-DE" dirty="0"/>
              <a:t>;</a:t>
            </a:r>
          </a:p>
          <a:p>
            <a:r>
              <a:rPr lang="de-DE" dirty="0"/>
              <a:t>       } </a:t>
            </a:r>
            <a:r>
              <a:rPr lang="de-DE" dirty="0" err="1"/>
              <a:t>else</a:t>
            </a:r>
            <a:r>
              <a:rPr lang="de-DE" dirty="0"/>
              <a:t> {</a:t>
            </a:r>
          </a:p>
          <a:p>
            <a:r>
              <a:rPr lang="de-DE" dirty="0"/>
              <a:t>           </a:t>
            </a:r>
            <a:r>
              <a:rPr lang="de-DE" dirty="0" err="1"/>
              <a:t>throw</a:t>
            </a:r>
            <a:r>
              <a:rPr lang="de-DE" dirty="0"/>
              <a:t> "Illegal Argument </a:t>
            </a:r>
            <a:r>
              <a:rPr lang="de-DE" dirty="0" err="1"/>
              <a:t>Exception</a:t>
            </a:r>
            <a:r>
              <a:rPr lang="de-DE" dirty="0"/>
              <a:t>";</a:t>
            </a:r>
          </a:p>
          <a:p>
            <a:r>
              <a:rPr lang="de-DE" dirty="0"/>
              <a:t>       }</a:t>
            </a:r>
          </a:p>
          <a:p>
            <a:r>
              <a:rPr lang="de-DE" dirty="0"/>
              <a:t>   }</a:t>
            </a:r>
          </a:p>
          <a:p>
            <a:r>
              <a:rPr lang="de-DE" dirty="0"/>
              <a:t>});</a:t>
            </a:r>
            <a:endParaRPr lang="de-DE" dirty="0"/>
          </a:p>
        </p:txBody>
      </p:sp>
      <p:sp>
        <p:nvSpPr>
          <p:cNvPr id="3" name="Titel 2"/>
          <p:cNvSpPr>
            <a:spLocks noGrp="1"/>
          </p:cNvSpPr>
          <p:nvPr>
            <p:ph type="title"/>
          </p:nvPr>
        </p:nvSpPr>
        <p:spPr/>
        <p:txBody>
          <a:bodyPr/>
          <a:lstStyle/>
          <a:p>
            <a:r>
              <a:rPr lang="de-DE" dirty="0" smtClean="0"/>
              <a:t>Getter und Setter - Deklaration</a:t>
            </a:r>
            <a:endParaRPr lang="de-DE" dirty="0"/>
          </a:p>
        </p:txBody>
      </p:sp>
    </p:spTree>
    <p:extLst>
      <p:ext uri="{BB962C8B-B14F-4D97-AF65-F5344CB8AC3E}">
        <p14:creationId xmlns:p14="http://schemas.microsoft.com/office/powerpoint/2010/main" val="2809765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32773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taskObject</a:t>
            </a:r>
            <a:r>
              <a:rPr lang="de-DE" dirty="0"/>
              <a:t>)</a:t>
            </a:r>
            <a:r>
              <a:rPr lang="de-DE" dirty="0" smtClean="0"/>
              <a:t>;</a:t>
            </a:r>
            <a:br>
              <a:rPr lang="de-DE" dirty="0" smtClean="0"/>
            </a:br>
            <a:r>
              <a:rPr lang="de-DE" dirty="0" err="1" smtClean="0"/>
              <a:t>assert</a:t>
            </a:r>
            <a:r>
              <a:rPr lang="de-DE" dirty="0"/>
              <a:t>(</a:t>
            </a:r>
            <a:r>
              <a:rPr lang="de-DE" dirty="0" err="1"/>
              <a:t>typeof</a:t>
            </a:r>
            <a:r>
              <a:rPr lang="de-DE" dirty="0"/>
              <a:t> </a:t>
            </a:r>
            <a:r>
              <a:rPr lang="de-DE" dirty="0" err="1"/>
              <a:t>myTask.subject</a:t>
            </a:r>
            <a:r>
              <a:rPr lang="de-DE" dirty="0"/>
              <a:t> === 'undefined')</a:t>
            </a:r>
            <a:r>
              <a:rPr lang="de-DE" dirty="0" smtClean="0"/>
              <a:t>;</a:t>
            </a:r>
          </a:p>
          <a:p>
            <a:endParaRPr lang="en-US" dirty="0" smtClean="0"/>
          </a:p>
          <a:p>
            <a:r>
              <a:rPr lang="en-US" dirty="0" smtClean="0"/>
              <a:t>try {</a:t>
            </a:r>
            <a:br>
              <a:rPr lang="en-US" dirty="0" smtClean="0"/>
            </a:br>
            <a:r>
              <a:rPr lang="en-US" dirty="0" smtClean="0"/>
              <a:t>	</a:t>
            </a:r>
            <a:r>
              <a:rPr lang="en-US" dirty="0" err="1" smtClean="0"/>
              <a:t>myTask.subject</a:t>
            </a:r>
            <a:r>
              <a:rPr lang="en-US" dirty="0" smtClean="0"/>
              <a:t> </a:t>
            </a:r>
            <a:r>
              <a:rPr lang="en-US" dirty="0"/>
              <a:t>= null</a:t>
            </a:r>
            <a:r>
              <a:rPr lang="en-US" dirty="0" smtClean="0"/>
              <a:t>;</a:t>
            </a:r>
            <a:br>
              <a:rPr lang="en-US" dirty="0" smtClean="0"/>
            </a:br>
            <a:r>
              <a:rPr lang="en-US" dirty="0" smtClean="0"/>
              <a:t>} </a:t>
            </a:r>
            <a:r>
              <a:rPr lang="en-US" dirty="0"/>
              <a:t>catch(e) </a:t>
            </a:r>
            <a:r>
              <a:rPr lang="en-US" dirty="0" smtClean="0"/>
              <a:t>{</a:t>
            </a:r>
            <a:br>
              <a:rPr lang="en-US" dirty="0" smtClean="0"/>
            </a:br>
            <a:r>
              <a:rPr lang="en-US" dirty="0" smtClean="0"/>
              <a:t>	assert</a:t>
            </a:r>
            <a:r>
              <a:rPr lang="en-US" dirty="0"/>
              <a:t>(e === 'Illegal Argument Exception')</a:t>
            </a:r>
            <a:r>
              <a:rPr lang="en-US" dirty="0" smtClean="0"/>
              <a:t>;</a:t>
            </a:r>
            <a:br>
              <a:rPr lang="en-US" dirty="0" smtClean="0"/>
            </a:br>
            <a:r>
              <a:rPr lang="en-US" dirty="0" smtClean="0"/>
              <a:t>}</a:t>
            </a:r>
          </a:p>
          <a:p>
            <a:endParaRPr lang="en-US" dirty="0" smtClean="0"/>
          </a:p>
          <a:p>
            <a:r>
              <a:rPr lang="en-US" dirty="0" err="1" smtClean="0"/>
              <a:t>myTask.subject</a:t>
            </a:r>
            <a:r>
              <a:rPr lang="en-US" dirty="0" smtClean="0"/>
              <a:t> </a:t>
            </a:r>
            <a:r>
              <a:rPr lang="en-US" dirty="0"/>
              <a:t>= 'My </a:t>
            </a:r>
            <a:r>
              <a:rPr lang="en-US" dirty="0" smtClean="0"/>
              <a:t>Task’;</a:t>
            </a:r>
            <a:br>
              <a:rPr lang="en-US" dirty="0" smtClean="0"/>
            </a:br>
            <a:r>
              <a:rPr lang="en-US" dirty="0" smtClean="0"/>
              <a:t>assert</a:t>
            </a:r>
            <a:r>
              <a:rPr lang="en-US" dirty="0"/>
              <a:t>(</a:t>
            </a:r>
            <a:r>
              <a:rPr lang="en-US" dirty="0" err="1"/>
              <a:t>myTask.subject</a:t>
            </a:r>
            <a:r>
              <a:rPr lang="en-US" dirty="0"/>
              <a:t> === 'My Task');</a:t>
            </a:r>
          </a:p>
          <a:p>
            <a:endParaRPr lang="de-DE" dirty="0" smtClean="0"/>
          </a:p>
          <a:p>
            <a:endParaRPr lang="de-DE" dirty="0"/>
          </a:p>
        </p:txBody>
      </p:sp>
      <p:sp>
        <p:nvSpPr>
          <p:cNvPr id="3" name="Titel 2"/>
          <p:cNvSpPr>
            <a:spLocks noGrp="1"/>
          </p:cNvSpPr>
          <p:nvPr>
            <p:ph type="title"/>
          </p:nvPr>
        </p:nvSpPr>
        <p:spPr/>
        <p:txBody>
          <a:bodyPr/>
          <a:lstStyle/>
          <a:p>
            <a:r>
              <a:rPr lang="de-DE" dirty="0" smtClean="0"/>
              <a:t>Getter und Setter - Verwendung</a:t>
            </a:r>
            <a:endParaRPr lang="de-DE" dirty="0"/>
          </a:p>
        </p:txBody>
      </p:sp>
    </p:spTree>
    <p:extLst>
      <p:ext uri="{BB962C8B-B14F-4D97-AF65-F5344CB8AC3E}">
        <p14:creationId xmlns:p14="http://schemas.microsoft.com/office/powerpoint/2010/main" val="273600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Object.freeze</a:t>
            </a:r>
            <a:r>
              <a:rPr lang="de-DE" dirty="0"/>
              <a:t>()</a:t>
            </a:r>
          </a:p>
          <a:p>
            <a:pPr lvl="1"/>
            <a:r>
              <a:rPr lang="de-DE" dirty="0" err="1"/>
              <a:t>Freezes</a:t>
            </a:r>
            <a:r>
              <a:rPr lang="de-DE" dirty="0"/>
              <a:t> an </a:t>
            </a:r>
            <a:r>
              <a:rPr lang="de-DE" dirty="0" err="1"/>
              <a:t>object</a:t>
            </a:r>
            <a:r>
              <a:rPr lang="de-DE" dirty="0"/>
              <a:t>: </a:t>
            </a:r>
            <a:r>
              <a:rPr lang="de-DE" dirty="0" err="1"/>
              <a:t>other</a:t>
            </a:r>
            <a:r>
              <a:rPr lang="de-DE" dirty="0"/>
              <a:t> </a:t>
            </a:r>
            <a:r>
              <a:rPr lang="de-DE" dirty="0" err="1"/>
              <a:t>code</a:t>
            </a:r>
            <a:r>
              <a:rPr lang="de-DE" dirty="0"/>
              <a:t> </a:t>
            </a:r>
            <a:r>
              <a:rPr lang="de-DE" dirty="0" err="1"/>
              <a:t>can't</a:t>
            </a:r>
            <a:r>
              <a:rPr lang="de-DE" dirty="0"/>
              <a:t> </a:t>
            </a:r>
            <a:r>
              <a:rPr lang="de-DE" dirty="0" err="1"/>
              <a:t>delete</a:t>
            </a:r>
            <a:r>
              <a:rPr lang="de-DE" dirty="0"/>
              <a:t> </a:t>
            </a:r>
            <a:r>
              <a:rPr lang="de-DE" dirty="0" err="1"/>
              <a:t>or</a:t>
            </a:r>
            <a:r>
              <a:rPr lang="de-DE" dirty="0"/>
              <a:t> </a:t>
            </a:r>
            <a:r>
              <a:rPr lang="de-DE" dirty="0" err="1"/>
              <a:t>change</a:t>
            </a:r>
            <a:r>
              <a:rPr lang="de-DE" dirty="0"/>
              <a:t> </a:t>
            </a:r>
            <a:r>
              <a:rPr lang="de-DE" dirty="0" err="1"/>
              <a:t>any</a:t>
            </a:r>
            <a:r>
              <a:rPr lang="de-DE" dirty="0"/>
              <a:t> </a:t>
            </a:r>
            <a:r>
              <a:rPr lang="de-DE" dirty="0" err="1"/>
              <a:t>properties</a:t>
            </a:r>
            <a:r>
              <a:rPr lang="de-DE" dirty="0" smtClean="0"/>
              <a:t>.</a:t>
            </a:r>
          </a:p>
          <a:p>
            <a:r>
              <a:rPr lang="de-DE" dirty="0" err="1"/>
              <a:t>Object.isFrozen</a:t>
            </a:r>
            <a:r>
              <a:rPr lang="de-DE" dirty="0"/>
              <a:t>()</a:t>
            </a:r>
          </a:p>
          <a:p>
            <a:pPr lvl="1"/>
            <a:r>
              <a:rPr lang="de-DE" dirty="0" err="1"/>
              <a:t>Determines</a:t>
            </a:r>
            <a:r>
              <a:rPr lang="de-DE" dirty="0"/>
              <a:t> </a:t>
            </a:r>
            <a:r>
              <a:rPr lang="de-DE" dirty="0" err="1"/>
              <a:t>if</a:t>
            </a:r>
            <a:r>
              <a:rPr lang="de-DE" dirty="0"/>
              <a:t> an </a:t>
            </a:r>
            <a:r>
              <a:rPr lang="de-DE" dirty="0" err="1"/>
              <a:t>object</a:t>
            </a:r>
            <a:r>
              <a:rPr lang="de-DE" dirty="0"/>
              <a:t> was </a:t>
            </a:r>
            <a:r>
              <a:rPr lang="de-DE" dirty="0" err="1"/>
              <a:t>frozen</a:t>
            </a:r>
            <a:r>
              <a:rPr lang="de-DE" dirty="0" smtClean="0"/>
              <a:t>.</a:t>
            </a:r>
          </a:p>
          <a:p>
            <a:r>
              <a:rPr lang="de-DE" dirty="0" err="1"/>
              <a:t>Object.seal</a:t>
            </a:r>
            <a:r>
              <a:rPr lang="de-DE" dirty="0"/>
              <a:t>()</a:t>
            </a:r>
          </a:p>
          <a:p>
            <a:pPr lvl="1"/>
            <a:r>
              <a:rPr lang="de-DE" dirty="0" err="1"/>
              <a:t>Prevents</a:t>
            </a:r>
            <a:r>
              <a:rPr lang="de-DE" dirty="0"/>
              <a:t> </a:t>
            </a:r>
            <a:r>
              <a:rPr lang="de-DE" dirty="0" err="1"/>
              <a:t>other</a:t>
            </a:r>
            <a:r>
              <a:rPr lang="de-DE" dirty="0"/>
              <a:t> </a:t>
            </a:r>
            <a:r>
              <a:rPr lang="de-DE" dirty="0" err="1"/>
              <a:t>code</a:t>
            </a:r>
            <a:r>
              <a:rPr lang="de-DE" dirty="0"/>
              <a:t> </a:t>
            </a:r>
            <a:r>
              <a:rPr lang="de-DE" dirty="0" err="1"/>
              <a:t>from</a:t>
            </a:r>
            <a:r>
              <a:rPr lang="de-DE" dirty="0"/>
              <a:t> </a:t>
            </a:r>
            <a:r>
              <a:rPr lang="de-DE" dirty="0" err="1"/>
              <a:t>deleting</a:t>
            </a:r>
            <a:r>
              <a:rPr lang="de-DE" dirty="0"/>
              <a:t> </a:t>
            </a:r>
            <a:r>
              <a:rPr lang="de-DE" dirty="0" err="1"/>
              <a:t>properties</a:t>
            </a:r>
            <a:r>
              <a:rPr lang="de-DE" dirty="0"/>
              <a:t> </a:t>
            </a:r>
            <a:r>
              <a:rPr lang="de-DE" dirty="0" err="1"/>
              <a:t>of</a:t>
            </a:r>
            <a:r>
              <a:rPr lang="de-DE" dirty="0"/>
              <a:t> an </a:t>
            </a:r>
            <a:r>
              <a:rPr lang="de-DE" dirty="0" err="1"/>
              <a:t>object</a:t>
            </a:r>
            <a:r>
              <a:rPr lang="de-DE" dirty="0" smtClean="0"/>
              <a:t>.</a:t>
            </a:r>
          </a:p>
          <a:p>
            <a:r>
              <a:rPr lang="de-DE" dirty="0" err="1"/>
              <a:t>Object.isSealed</a:t>
            </a:r>
            <a:r>
              <a:rPr lang="de-DE" dirty="0"/>
              <a:t>()</a:t>
            </a:r>
          </a:p>
          <a:p>
            <a:pPr lvl="1"/>
            <a:r>
              <a:rPr lang="de-DE" dirty="0" err="1"/>
              <a:t>Determines</a:t>
            </a:r>
            <a:r>
              <a:rPr lang="de-DE" dirty="0"/>
              <a:t> </a:t>
            </a:r>
            <a:r>
              <a:rPr lang="de-DE" dirty="0" err="1"/>
              <a:t>if</a:t>
            </a:r>
            <a:r>
              <a:rPr lang="de-DE" dirty="0"/>
              <a:t> an </a:t>
            </a:r>
            <a:r>
              <a:rPr lang="de-DE" dirty="0" err="1"/>
              <a:t>object</a:t>
            </a:r>
            <a:r>
              <a:rPr lang="de-DE" dirty="0"/>
              <a:t> </a:t>
            </a:r>
            <a:r>
              <a:rPr lang="de-DE" dirty="0" err="1"/>
              <a:t>is</a:t>
            </a:r>
            <a:r>
              <a:rPr lang="de-DE" dirty="0"/>
              <a:t> </a:t>
            </a:r>
            <a:r>
              <a:rPr lang="de-DE" dirty="0" err="1" smtClean="0"/>
              <a:t>sealed</a:t>
            </a:r>
            <a:endParaRPr lang="de-DE" dirty="0" smtClean="0"/>
          </a:p>
          <a:p>
            <a:r>
              <a:rPr lang="de-DE" dirty="0" err="1"/>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188583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smtClean="0"/>
              <a:t>Object.preventExtensions</a:t>
            </a:r>
            <a:r>
              <a:rPr lang="de-DE" dirty="0"/>
              <a:t>()</a:t>
            </a:r>
          </a:p>
          <a:p>
            <a:pPr lvl="1"/>
            <a:r>
              <a:rPr lang="de-DE" dirty="0" err="1"/>
              <a:t>Prevents</a:t>
            </a:r>
            <a:r>
              <a:rPr lang="de-DE" dirty="0"/>
              <a:t> </a:t>
            </a:r>
            <a:r>
              <a:rPr lang="de-DE" dirty="0" err="1"/>
              <a:t>any</a:t>
            </a:r>
            <a:r>
              <a:rPr lang="de-DE" dirty="0"/>
              <a:t> </a:t>
            </a:r>
            <a:r>
              <a:rPr lang="de-DE" dirty="0" err="1"/>
              <a:t>extensions</a:t>
            </a:r>
            <a:r>
              <a:rPr lang="de-DE" dirty="0"/>
              <a:t> </a:t>
            </a:r>
            <a:r>
              <a:rPr lang="de-DE" dirty="0" err="1"/>
              <a:t>of</a:t>
            </a:r>
            <a:r>
              <a:rPr lang="de-DE" dirty="0"/>
              <a:t> an </a:t>
            </a:r>
            <a:r>
              <a:rPr lang="de-DE" dirty="0" err="1"/>
              <a:t>object</a:t>
            </a:r>
            <a:r>
              <a:rPr lang="de-DE" dirty="0" smtClean="0"/>
              <a:t>.</a:t>
            </a:r>
          </a:p>
          <a:p>
            <a:r>
              <a:rPr lang="de-DE" dirty="0" err="1"/>
              <a:t>Object.isExtensible</a:t>
            </a:r>
            <a:r>
              <a:rPr lang="de-DE" dirty="0"/>
              <a:t>()</a:t>
            </a:r>
          </a:p>
          <a:p>
            <a:pPr lvl="1"/>
            <a:r>
              <a:rPr lang="de-DE" dirty="0" err="1"/>
              <a:t>Determines</a:t>
            </a:r>
            <a:r>
              <a:rPr lang="de-DE" dirty="0"/>
              <a:t> </a:t>
            </a:r>
            <a:r>
              <a:rPr lang="de-DE" dirty="0" err="1"/>
              <a:t>if</a:t>
            </a:r>
            <a:r>
              <a:rPr lang="de-DE" dirty="0"/>
              <a:t> </a:t>
            </a:r>
            <a:r>
              <a:rPr lang="de-DE" dirty="0" err="1"/>
              <a:t>extending</a:t>
            </a:r>
            <a:r>
              <a:rPr lang="de-DE" dirty="0"/>
              <a:t> </a:t>
            </a:r>
            <a:r>
              <a:rPr lang="de-DE" dirty="0" err="1"/>
              <a:t>of</a:t>
            </a:r>
            <a:r>
              <a:rPr lang="de-DE" dirty="0"/>
              <a:t> an </a:t>
            </a:r>
            <a:r>
              <a:rPr lang="de-DE" dirty="0" err="1"/>
              <a:t>object</a:t>
            </a:r>
            <a:r>
              <a:rPr lang="de-DE" dirty="0"/>
              <a:t> </a:t>
            </a:r>
            <a:r>
              <a:rPr lang="de-DE" dirty="0" err="1"/>
              <a:t>is</a:t>
            </a:r>
            <a:r>
              <a:rPr lang="de-DE" dirty="0"/>
              <a:t> </a:t>
            </a:r>
            <a:r>
              <a:rPr lang="de-DE" dirty="0" err="1"/>
              <a:t>allowed</a:t>
            </a:r>
            <a:r>
              <a:rPr lang="de-DE" dirty="0"/>
              <a:t>.</a:t>
            </a:r>
          </a:p>
          <a:p>
            <a:endParaRPr lang="de-DE" dirty="0"/>
          </a:p>
        </p:txBody>
      </p:sp>
    </p:spTree>
    <p:extLst>
      <p:ext uri="{BB962C8B-B14F-4D97-AF65-F5344CB8AC3E}">
        <p14:creationId xmlns:p14="http://schemas.microsoft.com/office/powerpoint/2010/main" val="28320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smtClean="0"/>
              <a:t>Patterns</a:t>
            </a:r>
            <a:endParaRPr lang="de-DE" dirty="0"/>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t>
            </a:r>
            <a:r>
              <a:rPr lang="de-DE" dirty="0" smtClean="0"/>
              <a:t>A</a:t>
            </a:r>
          </a:p>
        </p:txBody>
      </p:sp>
      <p:sp>
        <p:nvSpPr>
          <p:cNvPr id="3" name="Titel 2"/>
          <p:cNvSpPr>
            <a:spLocks noGrp="1"/>
          </p:cNvSpPr>
          <p:nvPr>
            <p:ph type="title"/>
          </p:nvPr>
        </p:nvSpPr>
        <p:spPr/>
        <p:txBody>
          <a:bodyPr/>
          <a:lstStyle/>
          <a:p>
            <a:r>
              <a:rPr lang="de-DE" dirty="0" smtClean="0"/>
              <a:t>Roadmap Tag 2</a:t>
            </a:r>
            <a:endParaRPr lang="de-DE" dirty="0"/>
          </a:p>
        </p:txBody>
      </p:sp>
    </p:spTree>
    <p:extLst>
      <p:ext uri="{BB962C8B-B14F-4D97-AF65-F5344CB8AC3E}">
        <p14:creationId xmlns:p14="http://schemas.microsoft.com/office/powerpoint/2010/main" val="27187124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Weitere Methoden eines ES5-Objekts</a:t>
            </a:r>
            <a:endParaRPr lang="de-DE" dirty="0"/>
          </a:p>
        </p:txBody>
      </p:sp>
      <p:sp>
        <p:nvSpPr>
          <p:cNvPr id="3" name="Textplatzhalter 2"/>
          <p:cNvSpPr>
            <a:spLocks noGrp="1"/>
          </p:cNvSpPr>
          <p:nvPr>
            <p:ph type="body" sz="quarter" idx="11"/>
          </p:nvPr>
        </p:nvSpPr>
        <p:spPr/>
        <p:txBody>
          <a:bodyPr/>
          <a:lstStyle/>
          <a:p>
            <a:r>
              <a:rPr lang="de-DE" dirty="0" err="1"/>
              <a:t>Object.keys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dirty="0"/>
              <a:t> </a:t>
            </a:r>
            <a:r>
              <a:rPr lang="de-DE" b="1" dirty="0" err="1"/>
              <a:t>enumerable</a:t>
            </a:r>
            <a:r>
              <a:rPr lang="de-DE" dirty="0"/>
              <a:t> </a:t>
            </a:r>
            <a:r>
              <a:rPr lang="de-DE" dirty="0" err="1" smtClean="0"/>
              <a:t>properties</a:t>
            </a:r>
            <a:endParaRPr lang="de-DE" dirty="0" smtClean="0"/>
          </a:p>
          <a:p>
            <a:pPr lvl="1"/>
            <a:r>
              <a:rPr lang="de-DE" dirty="0" err="1" smtClean="0"/>
              <a:t>Does</a:t>
            </a:r>
            <a:r>
              <a:rPr lang="de-DE" dirty="0" smtClean="0"/>
              <a:t> not </a:t>
            </a:r>
            <a:r>
              <a:rPr lang="de-DE" dirty="0" err="1" smtClean="0"/>
              <a:t>work</a:t>
            </a:r>
            <a:r>
              <a:rPr lang="de-DE" dirty="0" smtClean="0"/>
              <a:t> on Getter / Setter </a:t>
            </a:r>
            <a:r>
              <a:rPr lang="de-DE" dirty="0" err="1" smtClean="0"/>
              <a:t>funtions</a:t>
            </a:r>
            <a:endParaRPr lang="de-DE" dirty="0" smtClean="0"/>
          </a:p>
          <a:p>
            <a:r>
              <a:rPr lang="de-DE" dirty="0" err="1"/>
              <a:t>Object.getOwnPropertyNames</a:t>
            </a:r>
            <a:r>
              <a:rPr lang="de-DE" dirty="0"/>
              <a:t>()</a:t>
            </a:r>
          </a:p>
          <a:p>
            <a:pPr lvl="1"/>
            <a:r>
              <a:rPr lang="de-DE" dirty="0"/>
              <a:t>Returns an </a:t>
            </a:r>
            <a:r>
              <a:rPr lang="de-DE" dirty="0" err="1"/>
              <a:t>array</a:t>
            </a:r>
            <a:r>
              <a:rPr lang="de-DE" dirty="0"/>
              <a:t> </a:t>
            </a:r>
            <a:r>
              <a:rPr lang="de-DE" dirty="0" err="1"/>
              <a:t>containing</a:t>
            </a:r>
            <a:r>
              <a:rPr lang="de-DE" dirty="0"/>
              <a:t> </a:t>
            </a:r>
            <a:r>
              <a:rPr lang="de-DE" dirty="0" err="1"/>
              <a:t>the</a:t>
            </a:r>
            <a:r>
              <a:rPr lang="de-DE" dirty="0"/>
              <a:t> </a:t>
            </a:r>
            <a:r>
              <a:rPr lang="de-DE" dirty="0" err="1"/>
              <a:t>names</a:t>
            </a:r>
            <a:r>
              <a:rPr lang="de-DE" dirty="0"/>
              <a:t> </a:t>
            </a:r>
            <a:r>
              <a:rPr lang="de-DE" dirty="0" err="1"/>
              <a:t>of</a:t>
            </a:r>
            <a:r>
              <a:rPr lang="de-DE" dirty="0"/>
              <a:t> all </a:t>
            </a:r>
            <a:r>
              <a:rPr lang="de-DE" dirty="0" err="1"/>
              <a:t>of</a:t>
            </a:r>
            <a:r>
              <a:rPr lang="de-DE" dirty="0"/>
              <a:t> </a:t>
            </a:r>
            <a:r>
              <a:rPr lang="de-DE" dirty="0" err="1"/>
              <a:t>the</a:t>
            </a:r>
            <a:r>
              <a:rPr lang="de-DE" dirty="0"/>
              <a:t> </a:t>
            </a:r>
            <a:r>
              <a:rPr lang="de-DE" dirty="0" err="1"/>
              <a:t>given</a:t>
            </a:r>
            <a:r>
              <a:rPr lang="de-DE" dirty="0"/>
              <a:t> </a:t>
            </a:r>
            <a:r>
              <a:rPr lang="de-DE" dirty="0" err="1"/>
              <a:t>object's</a:t>
            </a:r>
            <a:r>
              <a:rPr lang="de-DE" dirty="0"/>
              <a:t> </a:t>
            </a:r>
            <a:r>
              <a:rPr lang="de-DE" b="1" dirty="0" err="1"/>
              <a:t>own</a:t>
            </a:r>
            <a:r>
              <a:rPr lang="de-DE" b="1" dirty="0"/>
              <a:t> </a:t>
            </a:r>
            <a:r>
              <a:rPr lang="de-DE" b="1" dirty="0" err="1"/>
              <a:t>enumerable</a:t>
            </a:r>
            <a:r>
              <a:rPr lang="de-DE" b="1" dirty="0"/>
              <a:t> </a:t>
            </a:r>
            <a:r>
              <a:rPr lang="de-DE" b="1" dirty="0" err="1"/>
              <a:t>and</a:t>
            </a:r>
            <a:r>
              <a:rPr lang="de-DE" b="1" dirty="0"/>
              <a:t> non-</a:t>
            </a:r>
            <a:r>
              <a:rPr lang="de-DE" b="1" dirty="0" err="1"/>
              <a:t>enumerable</a:t>
            </a:r>
            <a:r>
              <a:rPr lang="de-DE" b="1" dirty="0"/>
              <a:t> </a:t>
            </a:r>
            <a:r>
              <a:rPr lang="de-DE" dirty="0" err="1"/>
              <a:t>properties</a:t>
            </a:r>
            <a:r>
              <a:rPr lang="de-DE" dirty="0"/>
              <a:t>.</a:t>
            </a:r>
          </a:p>
        </p:txBody>
      </p:sp>
    </p:spTree>
    <p:extLst>
      <p:ext uri="{BB962C8B-B14F-4D97-AF65-F5344CB8AC3E}">
        <p14:creationId xmlns:p14="http://schemas.microsoft.com/office/powerpoint/2010/main" val="263282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Erweitere </a:t>
            </a:r>
            <a:r>
              <a:rPr lang="de-DE" dirty="0" smtClean="0">
                <a:solidFill>
                  <a:srgbClr val="FFFFFF"/>
                </a:solidFill>
                <a:latin typeface="Consolas"/>
                <a:cs typeface="Consolas"/>
              </a:rPr>
              <a:t>Tasks</a:t>
            </a:r>
            <a:r>
              <a:rPr lang="de-DE" dirty="0" smtClean="0">
                <a:solidFill>
                  <a:srgbClr val="FFFFFF"/>
                </a:solidFill>
              </a:rPr>
              <a:t> und </a:t>
            </a:r>
            <a:r>
              <a:rPr lang="de-DE" dirty="0" err="1" smtClean="0">
                <a:solidFill>
                  <a:srgbClr val="FFFFFF"/>
                </a:solidFill>
                <a:latin typeface="Consolas"/>
                <a:cs typeface="Consolas"/>
              </a:rPr>
              <a:t>Reminder</a:t>
            </a:r>
            <a:r>
              <a:rPr lang="de-DE" dirty="0" smtClean="0">
                <a:solidFill>
                  <a:srgbClr val="FFFFFF"/>
                </a:solidFill>
              </a:rPr>
              <a:t> um Setter, die den übergebenen Typ pr</a:t>
            </a:r>
            <a:r>
              <a:rPr lang="de-DE" dirty="0" smtClean="0">
                <a:solidFill>
                  <a:srgbClr val="FFFFFF"/>
                </a:solidFill>
              </a:rPr>
              <a:t>üfen</a:t>
            </a:r>
            <a:r>
              <a:rPr lang="de-DE" dirty="0" smtClean="0">
                <a:solidFill>
                  <a:srgbClr val="FFFFFF"/>
                </a:solidFill>
              </a:rPr>
              <a:t>.</a:t>
            </a: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#9 </a:t>
            </a:r>
            <a:r>
              <a:rPr lang="de-DE" dirty="0" smtClean="0">
                <a:solidFill>
                  <a:srgbClr val="FFFFFF"/>
                </a:solidFill>
              </a:rPr>
              <a:t>-  </a:t>
            </a:r>
            <a:r>
              <a:rPr lang="de-DE" dirty="0" smtClean="0">
                <a:solidFill>
                  <a:srgbClr val="FFFFFF"/>
                </a:solidFill>
              </a:rPr>
              <a:t>Parametervalidierung</a:t>
            </a:r>
            <a:endParaRPr lang="de-DE" dirty="0">
              <a:solidFill>
                <a:srgbClr val="FFFFFF"/>
              </a:solidFill>
            </a:endParaRPr>
          </a:p>
        </p:txBody>
      </p:sp>
    </p:spTree>
    <p:extLst>
      <p:ext uri="{BB962C8B-B14F-4D97-AF65-F5344CB8AC3E}">
        <p14:creationId xmlns:p14="http://schemas.microsoft.com/office/powerpoint/2010/main" val="2701295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5189072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499992" y="982663"/>
            <a:ext cx="4284008" cy="4860000"/>
          </a:xfrm>
        </p:spPr>
        <p:txBody>
          <a:bodyPr/>
          <a:lstStyle/>
          <a:p>
            <a:pPr marL="0" indent="0">
              <a:buNone/>
            </a:pPr>
            <a:r>
              <a:rPr lang="de-DE" dirty="0" smtClean="0"/>
              <a:t>Sammlung von </a:t>
            </a:r>
            <a:r>
              <a:rPr lang="de-DE" dirty="0" err="1" smtClean="0"/>
              <a:t>Entwursfmustern</a:t>
            </a:r>
            <a:r>
              <a:rPr lang="de-DE" dirty="0" smtClean="0"/>
              <a:t> für </a:t>
            </a:r>
            <a:r>
              <a:rPr lang="de-DE" dirty="0"/>
              <a:t>klassische objektorientierte Sprachen mit einem statischen </a:t>
            </a:r>
            <a:r>
              <a:rPr lang="de-DE" dirty="0" smtClean="0"/>
              <a:t>Typsystem</a:t>
            </a:r>
          </a:p>
          <a:p>
            <a:pPr marL="0" indent="0">
              <a:buNone/>
            </a:pPr>
            <a:r>
              <a:rPr lang="de-DE" dirty="0" smtClean="0"/>
              <a:t>JS ist keine klassisch objektorientierte Sprache mit einem statischen Typsystem – das kommt erst mit ES5</a:t>
            </a:r>
          </a:p>
          <a:p>
            <a:pPr marL="0" indent="0">
              <a:buNone/>
            </a:pPr>
            <a:r>
              <a:rPr lang="de-DE" dirty="0" smtClean="0"/>
              <a:t>Beispiele beziehen sich hier im Folgenden meist auf ES3!</a:t>
            </a:r>
          </a:p>
        </p:txBody>
      </p:sp>
      <p:sp>
        <p:nvSpPr>
          <p:cNvPr id="3" name="Titel 2"/>
          <p:cNvSpPr>
            <a:spLocks noGrp="1"/>
          </p:cNvSpPr>
          <p:nvPr>
            <p:ph type="title"/>
          </p:nvPr>
        </p:nvSpPr>
        <p:spPr/>
        <p:txBody>
          <a:bodyPr/>
          <a:lstStyle/>
          <a:p>
            <a:r>
              <a:rPr lang="de-DE" dirty="0" smtClean="0"/>
              <a:t>Entwurfsmuster</a:t>
            </a:r>
            <a:endParaRPr lang="de-DE" dirty="0"/>
          </a:p>
        </p:txBody>
      </p:sp>
      <p:pic>
        <p:nvPicPr>
          <p:cNvPr id="4" name="Bild 3" descr="design-patterns-book-co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008063"/>
            <a:ext cx="3810000" cy="4978400"/>
          </a:xfrm>
          <a:prstGeom prst="rect">
            <a:avLst/>
          </a:prstGeom>
        </p:spPr>
      </p:pic>
    </p:spTree>
    <p:extLst>
      <p:ext uri="{BB962C8B-B14F-4D97-AF65-F5344CB8AC3E}">
        <p14:creationId xmlns:p14="http://schemas.microsoft.com/office/powerpoint/2010/main" val="224514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Stellt Methoden an einer Konstruktor-Funktion (und nicht am Objekt selbst) zur Verfügung.</a:t>
            </a:r>
          </a:p>
          <a:p>
            <a:pPr marL="0" indent="0">
              <a:buNone/>
            </a:pPr>
            <a:endParaRPr lang="de-DE"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6300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39465" y="1557338"/>
            <a:ext cx="8496713" cy="4373582"/>
          </a:xfrm>
        </p:spPr>
        <p:txBody>
          <a:bodyPr>
            <a:normAutofit/>
          </a:bodyPr>
          <a:lstStyle/>
          <a:p>
            <a:r>
              <a:rPr lang="en-US" dirty="0"/>
              <a:t>// </a:t>
            </a:r>
            <a:r>
              <a:rPr lang="en-US" dirty="0" err="1"/>
              <a:t>Statisches</a:t>
            </a:r>
            <a:r>
              <a:rPr lang="en-US" dirty="0"/>
              <a:t> Feld</a:t>
            </a:r>
          </a:p>
          <a:p>
            <a:r>
              <a:rPr lang="en-US" dirty="0" err="1"/>
              <a:t>Person.lieblingsName</a:t>
            </a:r>
            <a:r>
              <a:rPr lang="en-US" dirty="0"/>
              <a:t> = "</a:t>
            </a:r>
            <a:r>
              <a:rPr lang="en-US" dirty="0" smtClean="0"/>
              <a:t>Oliver"</a:t>
            </a:r>
            <a:r>
              <a:rPr lang="en-US" dirty="0"/>
              <a:t>;</a:t>
            </a:r>
          </a:p>
          <a:p>
            <a:endParaRPr lang="en-US" dirty="0"/>
          </a:p>
          <a:p>
            <a:r>
              <a:rPr lang="en-US" dirty="0"/>
              <a:t>// </a:t>
            </a:r>
            <a:r>
              <a:rPr lang="en-US" dirty="0" err="1"/>
              <a:t>Statische</a:t>
            </a:r>
            <a:r>
              <a:rPr lang="en-US" dirty="0"/>
              <a:t> </a:t>
            </a:r>
            <a:r>
              <a:rPr lang="en-US" dirty="0" err="1"/>
              <a:t>Funktion</a:t>
            </a:r>
            <a:r>
              <a:rPr lang="en-US" dirty="0"/>
              <a:t>, </a:t>
            </a:r>
            <a:r>
              <a:rPr lang="en-US" dirty="0" err="1"/>
              <a:t>greift</a:t>
            </a:r>
            <a:r>
              <a:rPr lang="en-US" dirty="0"/>
              <a:t> </a:t>
            </a:r>
            <a:r>
              <a:rPr lang="en-US" dirty="0" err="1"/>
              <a:t>nicht</a:t>
            </a:r>
            <a:r>
              <a:rPr lang="en-US" dirty="0"/>
              <a:t> auf this </a:t>
            </a:r>
            <a:r>
              <a:rPr lang="en-US" dirty="0" err="1"/>
              <a:t>zu</a:t>
            </a:r>
            <a:endParaRPr lang="en-US" dirty="0"/>
          </a:p>
          <a:p>
            <a:r>
              <a:rPr lang="en-US" dirty="0" err="1"/>
              <a:t>Person.getLieblingsName</a:t>
            </a:r>
            <a:r>
              <a:rPr lang="en-US" dirty="0"/>
              <a:t> = function() {</a:t>
            </a:r>
          </a:p>
          <a:p>
            <a:r>
              <a:rPr lang="en-US" dirty="0"/>
              <a:t>    return </a:t>
            </a:r>
            <a:r>
              <a:rPr lang="en-US" dirty="0" err="1"/>
              <a:t>Person.lieblingsName</a:t>
            </a:r>
            <a:r>
              <a:rPr lang="en-US" dirty="0"/>
              <a:t>;</a:t>
            </a:r>
          </a:p>
          <a:p>
            <a:r>
              <a:rPr lang="en-US" dirty="0"/>
              <a:t>};</a:t>
            </a:r>
          </a:p>
          <a:p>
            <a:endParaRPr lang="en-US" dirty="0"/>
          </a:p>
          <a:p>
            <a:r>
              <a:rPr lang="en-US" dirty="0" err="1"/>
              <a:t>Person.lieblingsName</a:t>
            </a:r>
            <a:r>
              <a:rPr lang="en-US" dirty="0"/>
              <a:t> === "</a:t>
            </a:r>
            <a:r>
              <a:rPr lang="en-US" dirty="0" smtClean="0"/>
              <a:t>Oliver"</a:t>
            </a:r>
            <a:r>
              <a:rPr lang="en-US" dirty="0"/>
              <a:t>;</a:t>
            </a:r>
          </a:p>
          <a:p>
            <a:r>
              <a:rPr lang="en-US" dirty="0" err="1"/>
              <a:t>Person.getLieblingsName</a:t>
            </a:r>
            <a:r>
              <a:rPr lang="en-US" dirty="0"/>
              <a:t>() === "</a:t>
            </a:r>
            <a:r>
              <a:rPr lang="en-US" dirty="0" smtClean="0"/>
              <a:t>Oliver"</a:t>
            </a:r>
            <a:r>
              <a:rPr lang="en-US" dirty="0"/>
              <a:t>;</a:t>
            </a:r>
            <a:endParaRPr lang="en-US" dirty="0"/>
          </a:p>
        </p:txBody>
      </p:sp>
      <p:sp>
        <p:nvSpPr>
          <p:cNvPr id="3" name="Titel 2"/>
          <p:cNvSpPr>
            <a:spLocks noGrp="1"/>
          </p:cNvSpPr>
          <p:nvPr>
            <p:ph type="title"/>
          </p:nvPr>
        </p:nvSpPr>
        <p:spPr/>
        <p:txBody>
          <a:bodyPr/>
          <a:lstStyle/>
          <a:p>
            <a:r>
              <a:rPr lang="de-DE" dirty="0" err="1" smtClean="0"/>
              <a:t>Static</a:t>
            </a:r>
            <a:endParaRPr lang="de-DE" dirty="0"/>
          </a:p>
        </p:txBody>
      </p:sp>
    </p:spTree>
    <p:extLst>
      <p:ext uri="{BB962C8B-B14F-4D97-AF65-F5344CB8AC3E}">
        <p14:creationId xmlns:p14="http://schemas.microsoft.com/office/powerpoint/2010/main" val="425221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Von </a:t>
            </a:r>
            <a:r>
              <a:rPr lang="de-DE" dirty="0"/>
              <a:t>einer Klasse nur eine einzige Instanz </a:t>
            </a:r>
            <a:r>
              <a:rPr lang="de-DE" dirty="0" smtClean="0"/>
              <a:t>erzeugen.</a:t>
            </a:r>
          </a:p>
          <a:p>
            <a:pPr marL="0" indent="0">
              <a:buNone/>
            </a:pPr>
            <a:r>
              <a:rPr lang="de-DE" dirty="0" smtClean="0"/>
              <a:t>JS kennt keine Klassen, nur Objekte.</a:t>
            </a:r>
          </a:p>
          <a:p>
            <a:pPr marL="0" indent="0">
              <a:buNone/>
            </a:pPr>
            <a:r>
              <a:rPr lang="de-DE" dirty="0" smtClean="0"/>
              <a:t>Jedes Objekt ist daher ein Singleton.</a:t>
            </a:r>
          </a:p>
          <a:p>
            <a:pPr marL="0" indent="0">
              <a:buNone/>
            </a:pPr>
            <a:r>
              <a:rPr lang="de-DE" dirty="0" smtClean="0"/>
              <a:t>Gemeint ist aber oft etwas anderes....</a:t>
            </a:r>
          </a:p>
          <a:p>
            <a:pPr marL="0" indent="0">
              <a:buNone/>
            </a:pPr>
            <a:endParaRPr lang="de-DE" dirty="0" smtClean="0"/>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1056602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function</a:t>
            </a:r>
            <a:r>
              <a:rPr lang="de-DE" dirty="0"/>
              <a:t> Singleton() {</a:t>
            </a:r>
          </a:p>
          <a:p>
            <a:r>
              <a:rPr lang="de-DE" dirty="0"/>
              <a:t>    </a:t>
            </a:r>
            <a:r>
              <a:rPr lang="de-DE" dirty="0" err="1"/>
              <a:t>if</a:t>
            </a:r>
            <a:r>
              <a:rPr lang="de-DE" dirty="0"/>
              <a:t> (</a:t>
            </a:r>
            <a:r>
              <a:rPr lang="de-DE" dirty="0" err="1"/>
              <a:t>typeof</a:t>
            </a:r>
            <a:r>
              <a:rPr lang="de-DE" dirty="0"/>
              <a:t> Singleton._</a:t>
            </a:r>
            <a:r>
              <a:rPr lang="de-DE" dirty="0" err="1"/>
              <a:t>instance</a:t>
            </a:r>
            <a:r>
              <a:rPr lang="de-DE" dirty="0"/>
              <a:t> === "</a:t>
            </a:r>
            <a:r>
              <a:rPr lang="de-DE" dirty="0" err="1"/>
              <a:t>object</a:t>
            </a:r>
            <a:r>
              <a:rPr lang="de-DE" dirty="0"/>
              <a:t>") {</a:t>
            </a:r>
          </a:p>
          <a:p>
            <a:r>
              <a:rPr lang="de-DE" dirty="0"/>
              <a:t>        </a:t>
            </a:r>
            <a:r>
              <a:rPr lang="de-DE" dirty="0" err="1"/>
              <a:t>return</a:t>
            </a:r>
            <a:r>
              <a:rPr lang="de-DE" dirty="0"/>
              <a:t> Singleton._</a:t>
            </a:r>
            <a:r>
              <a:rPr lang="de-DE" dirty="0" err="1"/>
              <a:t>instance</a:t>
            </a:r>
            <a:r>
              <a:rPr lang="de-DE" dirty="0"/>
              <a:t>;</a:t>
            </a:r>
          </a:p>
          <a:p>
            <a:r>
              <a:rPr lang="de-DE" dirty="0"/>
              <a:t>    }</a:t>
            </a:r>
          </a:p>
          <a:p>
            <a:r>
              <a:rPr lang="de-DE" dirty="0"/>
              <a:t>    Singleton._</a:t>
            </a:r>
            <a:r>
              <a:rPr lang="de-DE" dirty="0" err="1"/>
              <a:t>instance</a:t>
            </a:r>
            <a:r>
              <a:rPr lang="de-DE" dirty="0"/>
              <a:t> = </a:t>
            </a:r>
            <a:r>
              <a:rPr lang="de-DE" dirty="0" err="1"/>
              <a:t>this</a:t>
            </a:r>
            <a:r>
              <a:rPr lang="de-DE" dirty="0"/>
              <a:t>;</a:t>
            </a:r>
          </a:p>
          <a:p>
            <a:r>
              <a:rPr lang="de-DE" dirty="0"/>
              <a:t>    </a:t>
            </a:r>
            <a:r>
              <a:rPr lang="de-DE" dirty="0" err="1"/>
              <a:t>return</a:t>
            </a:r>
            <a:r>
              <a:rPr lang="de-DE" dirty="0"/>
              <a:t> </a:t>
            </a:r>
            <a:r>
              <a:rPr lang="de-DE" dirty="0" err="1"/>
              <a:t>this</a:t>
            </a:r>
            <a:r>
              <a:rPr lang="de-DE" dirty="0"/>
              <a:t>; // </a:t>
            </a:r>
            <a:r>
              <a:rPr lang="de-DE" dirty="0" err="1"/>
              <a:t>default</a:t>
            </a:r>
            <a:r>
              <a:rPr lang="de-DE" dirty="0"/>
              <a:t> </a:t>
            </a:r>
            <a:r>
              <a:rPr lang="de-DE" dirty="0" err="1"/>
              <a:t>return</a:t>
            </a:r>
            <a:r>
              <a:rPr lang="de-DE" dirty="0"/>
              <a:t> </a:t>
            </a:r>
            <a:r>
              <a:rPr lang="de-DE" dirty="0" err="1"/>
              <a:t>value</a:t>
            </a:r>
            <a:endParaRPr lang="de-DE" dirty="0"/>
          </a:p>
          <a:p>
            <a:r>
              <a:rPr lang="de-DE" dirty="0"/>
              <a:t>}</a:t>
            </a:r>
          </a:p>
          <a:p>
            <a:endParaRPr lang="de-DE" dirty="0"/>
          </a:p>
        </p:txBody>
      </p:sp>
      <p:sp>
        <p:nvSpPr>
          <p:cNvPr id="3" name="Titel 2"/>
          <p:cNvSpPr>
            <a:spLocks noGrp="1"/>
          </p:cNvSpPr>
          <p:nvPr>
            <p:ph type="title"/>
          </p:nvPr>
        </p:nvSpPr>
        <p:spPr/>
        <p:txBody>
          <a:bodyPr/>
          <a:lstStyle/>
          <a:p>
            <a:r>
              <a:rPr lang="de-DE" dirty="0" smtClean="0"/>
              <a:t>Singleton</a:t>
            </a:r>
            <a:endParaRPr lang="de-DE" dirty="0"/>
          </a:p>
        </p:txBody>
      </p:sp>
    </p:spTree>
    <p:extLst>
      <p:ext uri="{BB962C8B-B14F-4D97-AF65-F5344CB8AC3E}">
        <p14:creationId xmlns:p14="http://schemas.microsoft.com/office/powerpoint/2010/main" val="391207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 erzeugt viele ähnliche Objekte oder</a:t>
            </a:r>
          </a:p>
          <a:p>
            <a:pPr marL="0" indent="0">
              <a:buNone/>
            </a:pPr>
            <a:r>
              <a:rPr lang="de-DE" dirty="0" smtClean="0"/>
              <a:t>b) erzeugt Objekte, bei denen zur </a:t>
            </a:r>
            <a:r>
              <a:rPr lang="de-DE" dirty="0" err="1" smtClean="0"/>
              <a:t>Compile</a:t>
            </a:r>
            <a:r>
              <a:rPr lang="de-DE" dirty="0" smtClean="0"/>
              <a:t>-Zeit der Typ nicht bekannt ist</a:t>
            </a:r>
          </a:p>
          <a:p>
            <a:pPr marL="0" indent="0">
              <a:buNone/>
            </a:pPr>
            <a:endParaRPr lang="de-DE" dirty="0"/>
          </a:p>
        </p:txBody>
      </p:sp>
      <p:sp>
        <p:nvSpPr>
          <p:cNvPr id="3" name="Titel 2"/>
          <p:cNvSpPr>
            <a:spLocks noGrp="1"/>
          </p:cNvSpPr>
          <p:nvPr>
            <p:ph type="title"/>
          </p:nvPr>
        </p:nvSpPr>
        <p:spPr/>
        <p:txBody>
          <a:bodyPr/>
          <a:lstStyle/>
          <a:p>
            <a:r>
              <a:rPr lang="de-DE" dirty="0" smtClean="0"/>
              <a:t>Factory</a:t>
            </a:r>
            <a:endParaRPr lang="de-DE" dirty="0"/>
          </a:p>
        </p:txBody>
      </p:sp>
    </p:spTree>
    <p:extLst>
      <p:ext uri="{BB962C8B-B14F-4D97-AF65-F5344CB8AC3E}">
        <p14:creationId xmlns:p14="http://schemas.microsoft.com/office/powerpoint/2010/main" val="23220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Boolean(true);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(true);</a:t>
            </a:r>
          </a:p>
          <a:p>
            <a:endParaRPr lang="de-DE" dirty="0" smtClean="0"/>
          </a:p>
          <a:p>
            <a:r>
              <a:rPr lang="de-DE" dirty="0" smtClean="0"/>
              <a:t>// </a:t>
            </a:r>
            <a:r>
              <a:rPr lang="de-DE" dirty="0" err="1" smtClean="0"/>
              <a:t>equivalent</a:t>
            </a:r>
            <a:r>
              <a:rPr lang="de-DE" dirty="0" smtClean="0"/>
              <a:t> </a:t>
            </a:r>
            <a:r>
              <a:rPr lang="de-DE" dirty="0" err="1" smtClean="0"/>
              <a:t>to</a:t>
            </a:r>
            <a:r>
              <a:rPr lang="de-DE" dirty="0" smtClean="0"/>
              <a:t> o = </a:t>
            </a:r>
            <a:r>
              <a:rPr lang="de-DE" dirty="0" err="1" smtClean="0"/>
              <a:t>new</a:t>
            </a:r>
            <a:r>
              <a:rPr lang="de-DE" dirty="0" smtClean="0"/>
              <a:t> Boolean(false);</a:t>
            </a:r>
          </a:p>
          <a:p>
            <a:r>
              <a:rPr lang="de-DE" dirty="0" err="1" smtClean="0"/>
              <a:t>var</a:t>
            </a:r>
            <a:r>
              <a:rPr lang="de-DE" dirty="0" smtClean="0"/>
              <a:t> o = </a:t>
            </a:r>
            <a:r>
              <a:rPr lang="de-DE" dirty="0" err="1" smtClean="0"/>
              <a:t>new</a:t>
            </a:r>
            <a:r>
              <a:rPr lang="de-DE" dirty="0" smtClean="0"/>
              <a:t> </a:t>
            </a:r>
            <a:r>
              <a:rPr lang="de-DE" dirty="0" err="1" smtClean="0"/>
              <a:t>Object</a:t>
            </a:r>
            <a:r>
              <a:rPr lang="de-DE" dirty="0" smtClean="0"/>
              <a:t>(Boolean());</a:t>
            </a:r>
          </a:p>
          <a:p>
            <a:endParaRPr lang="de-DE" dirty="0" smtClean="0"/>
          </a:p>
          <a:p>
            <a:endParaRPr lang="de-DE" sz="1300" dirty="0" smtClean="0"/>
          </a:p>
          <a:p>
            <a:r>
              <a:rPr lang="de-DE" sz="1300" dirty="0" smtClean="0"/>
              <a:t>// https://</a:t>
            </a:r>
            <a:r>
              <a:rPr lang="de-DE" sz="1300" dirty="0" err="1" smtClean="0"/>
              <a:t>developer.mozilla.org</a:t>
            </a:r>
            <a:r>
              <a:rPr lang="de-DE" sz="1300" dirty="0" smtClean="0"/>
              <a:t>/en-US/</a:t>
            </a:r>
            <a:r>
              <a:rPr lang="de-DE" sz="1300" dirty="0" err="1" smtClean="0"/>
              <a:t>docs</a:t>
            </a:r>
            <a:r>
              <a:rPr lang="de-DE" sz="1300" dirty="0" smtClean="0"/>
              <a:t>/JavaScript/Reference/</a:t>
            </a:r>
            <a:r>
              <a:rPr lang="de-DE" sz="1300" dirty="0" err="1" smtClean="0"/>
              <a:t>Global_Objects</a:t>
            </a:r>
            <a:r>
              <a:rPr lang="de-DE" sz="1300" dirty="0" smtClean="0"/>
              <a:t>/</a:t>
            </a:r>
            <a:r>
              <a:rPr lang="de-DE" sz="1300" dirty="0" err="1" smtClean="0"/>
              <a:t>Object</a:t>
            </a:r>
            <a:endParaRPr lang="de-DE" sz="1300" dirty="0" smtClean="0"/>
          </a:p>
          <a:p>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409721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solidFill>
                  <a:schemeClr val="bg1"/>
                </a:solidFill>
              </a:rPr>
              <a:t>JS Core</a:t>
            </a:r>
            <a:endParaRPr lang="de-DE" dirty="0">
              <a:solidFill>
                <a:schemeClr val="bg1"/>
              </a:solidFill>
            </a:endParaRPr>
          </a:p>
        </p:txBody>
      </p:sp>
      <p:pic>
        <p:nvPicPr>
          <p:cNvPr id="3" name="Bild 2" descr="2012-04-26 22.26.11.jpg"/>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520" y="-52833"/>
            <a:ext cx="9252520" cy="6910833"/>
          </a:xfrm>
          <a:prstGeom prst="rect">
            <a:avLst/>
          </a:prstGeom>
        </p:spPr>
      </p:pic>
      <p:sp>
        <p:nvSpPr>
          <p:cNvPr id="7" name="Titel 3"/>
          <p:cNvSpPr txBox="1">
            <a:spLocks/>
          </p:cNvSpPr>
          <p:nvPr/>
        </p:nvSpPr>
        <p:spPr>
          <a:xfrm>
            <a:off x="683568" y="44624"/>
            <a:ext cx="8572560" cy="562539"/>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b="1" kern="1200">
                <a:solidFill>
                  <a:schemeClr val="accent2"/>
                </a:solidFill>
                <a:latin typeface="Verdana" pitchFamily="34" charset="0"/>
                <a:ea typeface="Verdana" pitchFamily="34" charset="0"/>
                <a:cs typeface="Verdana" pitchFamily="34" charset="0"/>
              </a:defRPr>
            </a:lvl1pPr>
          </a:lstStyle>
          <a:p>
            <a:r>
              <a:rPr lang="de-DE" dirty="0" smtClean="0">
                <a:solidFill>
                  <a:schemeClr val="bg1"/>
                </a:solidFill>
              </a:rPr>
              <a:t>1: ES5</a:t>
            </a:r>
            <a:endParaRPr lang="de-DE" dirty="0">
              <a:solidFill>
                <a:schemeClr val="bg1"/>
              </a:solidFill>
            </a:endParaRPr>
          </a:p>
        </p:txBody>
      </p:sp>
    </p:spTree>
    <p:extLst>
      <p:ext uri="{BB962C8B-B14F-4D97-AF65-F5344CB8AC3E}">
        <p14:creationId xmlns:p14="http://schemas.microsoft.com/office/powerpoint/2010/main" val="3406521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Create a </a:t>
            </a:r>
            <a:r>
              <a:rPr lang="de-DE" dirty="0" err="1" smtClean="0"/>
              <a:t>Constructor</a:t>
            </a:r>
            <a:endParaRPr lang="de-DE" dirty="0" smtClean="0"/>
          </a:p>
          <a:p>
            <a:r>
              <a:rPr lang="de-DE" dirty="0" err="1" smtClean="0"/>
              <a:t>function</a:t>
            </a:r>
            <a:r>
              <a:rPr lang="de-DE" dirty="0" smtClean="0"/>
              <a:t> </a:t>
            </a:r>
            <a:r>
              <a:rPr lang="de-DE" dirty="0" err="1" smtClean="0"/>
              <a:t>Rectangle</a:t>
            </a:r>
            <a:r>
              <a:rPr lang="de-DE" dirty="0" smtClean="0"/>
              <a:t>(){}; </a:t>
            </a:r>
          </a:p>
          <a:p>
            <a:r>
              <a:rPr lang="de-DE" dirty="0" err="1" smtClean="0"/>
              <a:t>var</a:t>
            </a:r>
            <a:r>
              <a:rPr lang="de-DE" dirty="0" smtClean="0"/>
              <a:t> x = </a:t>
            </a:r>
            <a:r>
              <a:rPr lang="de-DE" dirty="0" err="1" smtClean="0"/>
              <a:t>new</a:t>
            </a:r>
            <a:r>
              <a:rPr lang="de-DE" dirty="0" smtClean="0"/>
              <a:t> </a:t>
            </a:r>
            <a:r>
              <a:rPr lang="de-DE" dirty="0" err="1" smtClean="0"/>
              <a:t>Rectangle</a:t>
            </a:r>
            <a:r>
              <a:rPr lang="de-DE" dirty="0" smtClean="0"/>
              <a:t>();</a:t>
            </a:r>
          </a:p>
          <a:p>
            <a:r>
              <a:rPr lang="de-DE" dirty="0" err="1" smtClean="0"/>
              <a:t>assert</a:t>
            </a:r>
            <a:r>
              <a:rPr lang="de-DE" dirty="0" smtClean="0"/>
              <a:t>(x </a:t>
            </a:r>
            <a:r>
              <a:rPr lang="de-DE" dirty="0" err="1" smtClean="0"/>
              <a:t>instanceof</a:t>
            </a:r>
            <a:r>
              <a:rPr lang="de-DE" dirty="0" smtClean="0"/>
              <a:t> </a:t>
            </a:r>
            <a:r>
              <a:rPr lang="de-DE" dirty="0" err="1" smtClean="0"/>
              <a:t>Rectangle</a:t>
            </a:r>
            <a:r>
              <a:rPr lang="de-DE" dirty="0" smtClean="0"/>
              <a:t>); </a:t>
            </a:r>
            <a:endParaRPr lang="de-DE" dirty="0" smtClean="0"/>
          </a:p>
          <a:p>
            <a:endParaRPr lang="de-DE" dirty="0" smtClean="0"/>
          </a:p>
          <a:p>
            <a:r>
              <a:rPr lang="de-DE" dirty="0" smtClean="0"/>
              <a:t>// </a:t>
            </a:r>
            <a:r>
              <a:rPr lang="de-DE" dirty="0" err="1" smtClean="0"/>
              <a:t>use</a:t>
            </a:r>
            <a:r>
              <a:rPr lang="de-DE" dirty="0" smtClean="0"/>
              <a:t> </a:t>
            </a:r>
            <a:r>
              <a:rPr lang="de-DE" dirty="0" err="1" smtClean="0"/>
              <a:t>Object</a:t>
            </a:r>
            <a:r>
              <a:rPr lang="de-DE" dirty="0" smtClean="0"/>
              <a:t>-Factory </a:t>
            </a:r>
            <a:r>
              <a:rPr lang="de-DE" dirty="0" err="1" smtClean="0"/>
              <a:t>to</a:t>
            </a:r>
            <a:r>
              <a:rPr lang="de-DE" dirty="0" smtClean="0"/>
              <a:t> </a:t>
            </a:r>
            <a:r>
              <a:rPr lang="de-DE" dirty="0" err="1" smtClean="0"/>
              <a:t>create</a:t>
            </a:r>
            <a:r>
              <a:rPr lang="de-DE" dirty="0" smtClean="0"/>
              <a:t> a </a:t>
            </a:r>
            <a:r>
              <a:rPr lang="de-DE" dirty="0" err="1" smtClean="0"/>
              <a:t>similar</a:t>
            </a:r>
            <a:r>
              <a:rPr lang="de-DE" dirty="0" smtClean="0"/>
              <a:t> </a:t>
            </a:r>
            <a:r>
              <a:rPr lang="de-DE" dirty="0" err="1" smtClean="0"/>
              <a:t>Object</a:t>
            </a:r>
            <a:endParaRPr lang="de-DE" dirty="0"/>
          </a:p>
          <a:p>
            <a:r>
              <a:rPr lang="de-DE" dirty="0" err="1" smtClean="0"/>
              <a:t>var</a:t>
            </a:r>
            <a:r>
              <a:rPr lang="de-DE" dirty="0" smtClean="0"/>
              <a:t> </a:t>
            </a:r>
            <a:r>
              <a:rPr lang="de-DE" dirty="0" err="1" smtClean="0"/>
              <a:t>y</a:t>
            </a:r>
            <a:r>
              <a:rPr lang="de-DE" dirty="0" smtClean="0"/>
              <a:t> = </a:t>
            </a:r>
            <a:r>
              <a:rPr lang="de-DE" dirty="0" err="1" smtClean="0"/>
              <a:t>new</a:t>
            </a:r>
            <a:r>
              <a:rPr lang="de-DE" dirty="0" smtClean="0"/>
              <a:t> </a:t>
            </a:r>
            <a:r>
              <a:rPr lang="de-DE" dirty="0" err="1" smtClean="0"/>
              <a:t>Object</a:t>
            </a:r>
            <a:r>
              <a:rPr lang="de-DE" dirty="0" smtClean="0"/>
              <a:t>(x); </a:t>
            </a:r>
          </a:p>
          <a:p>
            <a:r>
              <a:rPr lang="de-DE" dirty="0" err="1" smtClean="0"/>
              <a:t>assert</a:t>
            </a:r>
            <a:r>
              <a:rPr lang="de-DE" dirty="0" smtClean="0"/>
              <a:t>(</a:t>
            </a:r>
            <a:r>
              <a:rPr lang="de-DE" dirty="0" err="1" smtClean="0"/>
              <a:t>y</a:t>
            </a:r>
            <a:r>
              <a:rPr lang="de-DE" dirty="0" smtClean="0"/>
              <a:t> </a:t>
            </a:r>
            <a:r>
              <a:rPr lang="de-DE" dirty="0" err="1" smtClean="0"/>
              <a:t>instanceof</a:t>
            </a:r>
            <a:r>
              <a:rPr lang="de-DE" dirty="0" smtClean="0"/>
              <a:t> </a:t>
            </a:r>
            <a:r>
              <a:rPr lang="de-DE" dirty="0" err="1" smtClean="0"/>
              <a:t>Rectangle</a:t>
            </a:r>
            <a:r>
              <a:rPr lang="de-DE" dirty="0" smtClean="0"/>
              <a:t>);</a:t>
            </a:r>
            <a:endParaRPr lang="de-DE" dirty="0"/>
          </a:p>
        </p:txBody>
      </p:sp>
      <p:sp>
        <p:nvSpPr>
          <p:cNvPr id="3" name="Titel 2"/>
          <p:cNvSpPr>
            <a:spLocks noGrp="1"/>
          </p:cNvSpPr>
          <p:nvPr>
            <p:ph type="title"/>
          </p:nvPr>
        </p:nvSpPr>
        <p:spPr/>
        <p:txBody>
          <a:bodyPr/>
          <a:lstStyle/>
          <a:p>
            <a:r>
              <a:rPr lang="de-DE" dirty="0" smtClean="0"/>
              <a:t>Eingebaute Factory</a:t>
            </a:r>
            <a:endParaRPr lang="de-DE" dirty="0"/>
          </a:p>
        </p:txBody>
      </p:sp>
    </p:spTree>
    <p:extLst>
      <p:ext uri="{BB962C8B-B14F-4D97-AF65-F5344CB8AC3E}">
        <p14:creationId xmlns:p14="http://schemas.microsoft.com/office/powerpoint/2010/main" val="3529830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62500" lnSpcReduction="20000"/>
          </a:bodyPr>
          <a:lstStyle/>
          <a:p>
            <a:r>
              <a:rPr lang="de-DE" dirty="0" err="1"/>
              <a:t>function</a:t>
            </a:r>
            <a:r>
              <a:rPr lang="de-DE" dirty="0"/>
              <a:t> </a:t>
            </a:r>
            <a:r>
              <a:rPr lang="de-DE" dirty="0" err="1"/>
              <a:t>SmartphoneFactory</a:t>
            </a:r>
            <a:r>
              <a:rPr lang="de-DE" dirty="0"/>
              <a:t>() {};</a:t>
            </a:r>
          </a:p>
          <a:p>
            <a:endParaRPr lang="de-DE" dirty="0"/>
          </a:p>
          <a:p>
            <a:r>
              <a:rPr lang="de-DE" dirty="0" err="1"/>
              <a:t>SmartphoneFactory.prototype.installApp</a:t>
            </a:r>
            <a:r>
              <a:rPr lang="de-DE" dirty="0"/>
              <a:t> = </a:t>
            </a:r>
            <a:r>
              <a:rPr lang="de-DE" dirty="0" err="1"/>
              <a:t>function</a:t>
            </a:r>
            <a:r>
              <a:rPr lang="de-DE" dirty="0"/>
              <a:t>() {</a:t>
            </a:r>
          </a:p>
          <a:p>
            <a:r>
              <a:rPr lang="de-DE" dirty="0"/>
              <a:t> 	</a:t>
            </a:r>
            <a:r>
              <a:rPr lang="de-DE" dirty="0" err="1"/>
              <a:t>return</a:t>
            </a:r>
            <a:r>
              <a:rPr lang="de-DE" dirty="0"/>
              <a:t> "App </a:t>
            </a:r>
            <a:r>
              <a:rPr lang="de-DE" dirty="0" err="1"/>
              <a:t>installed</a:t>
            </a:r>
            <a:r>
              <a:rPr lang="de-DE" dirty="0"/>
              <a:t>";</a:t>
            </a:r>
          </a:p>
          <a:p>
            <a:r>
              <a:rPr lang="de-DE" dirty="0"/>
              <a:t>}</a:t>
            </a:r>
          </a:p>
          <a:p>
            <a:endParaRPr lang="de-DE" dirty="0"/>
          </a:p>
          <a:p>
            <a:r>
              <a:rPr lang="de-DE" dirty="0" err="1"/>
              <a:t>SmartphoneFactory.factory</a:t>
            </a:r>
            <a:r>
              <a:rPr lang="de-DE" dirty="0"/>
              <a:t> = </a:t>
            </a:r>
            <a:r>
              <a:rPr lang="de-DE" dirty="0" err="1"/>
              <a:t>function</a:t>
            </a:r>
            <a:r>
              <a:rPr lang="de-DE" dirty="0"/>
              <a:t> (</a:t>
            </a:r>
            <a:r>
              <a:rPr lang="de-DE" dirty="0" err="1"/>
              <a:t>smartphoneType</a:t>
            </a:r>
            <a:r>
              <a:rPr lang="de-DE" dirty="0"/>
              <a:t>) {</a:t>
            </a:r>
          </a:p>
          <a:p>
            <a:r>
              <a:rPr lang="de-DE" dirty="0"/>
              <a:t>    // type </a:t>
            </a:r>
            <a:r>
              <a:rPr lang="de-DE" dirty="0" err="1"/>
              <a:t>does</a:t>
            </a:r>
            <a:r>
              <a:rPr lang="de-DE" dirty="0"/>
              <a:t> not </a:t>
            </a:r>
            <a:r>
              <a:rPr lang="de-DE" dirty="0" err="1"/>
              <a:t>exist</a:t>
            </a:r>
            <a:endParaRPr lang="de-DE" dirty="0"/>
          </a:p>
          <a:p>
            <a:r>
              <a:rPr lang="de-DE" dirty="0"/>
              <a:t>    </a:t>
            </a:r>
            <a:r>
              <a:rPr lang="de-DE" dirty="0" err="1"/>
              <a:t>if</a:t>
            </a:r>
            <a:r>
              <a:rPr lang="de-DE" dirty="0"/>
              <a:t> (</a:t>
            </a:r>
            <a:r>
              <a:rPr lang="de-DE" dirty="0" err="1"/>
              <a:t>typeof</a:t>
            </a:r>
            <a:r>
              <a:rPr lang="de-DE" dirty="0"/>
              <a:t> </a:t>
            </a:r>
            <a:r>
              <a:rPr lang="de-DE" dirty="0" err="1"/>
              <a:t>SmartphoneFactory</a:t>
            </a:r>
            <a:r>
              <a:rPr lang="de-DE" dirty="0"/>
              <a:t>[</a:t>
            </a:r>
            <a:r>
              <a:rPr lang="de-DE" dirty="0" err="1"/>
              <a:t>smartphoneType</a:t>
            </a:r>
            <a:r>
              <a:rPr lang="de-DE" dirty="0"/>
              <a:t>] !== "</a:t>
            </a:r>
            <a:r>
              <a:rPr lang="de-DE" dirty="0" err="1"/>
              <a:t>function</a:t>
            </a:r>
            <a:r>
              <a:rPr lang="de-DE" dirty="0"/>
              <a:t>") {</a:t>
            </a:r>
          </a:p>
          <a:p>
            <a:r>
              <a:rPr lang="de-DE" dirty="0"/>
              <a:t>        </a:t>
            </a:r>
            <a:r>
              <a:rPr lang="de-DE" dirty="0" err="1"/>
              <a:t>throw</a:t>
            </a:r>
            <a:r>
              <a:rPr lang="de-DE" dirty="0"/>
              <a:t> ("I </a:t>
            </a:r>
            <a:r>
              <a:rPr lang="de-DE" dirty="0" err="1"/>
              <a:t>don't</a:t>
            </a:r>
            <a:r>
              <a:rPr lang="de-DE" dirty="0"/>
              <a:t> </a:t>
            </a:r>
            <a:r>
              <a:rPr lang="de-DE" dirty="0" err="1"/>
              <a:t>know</a:t>
            </a:r>
            <a:r>
              <a:rPr lang="de-DE" dirty="0"/>
              <a:t> </a:t>
            </a:r>
            <a:r>
              <a:rPr lang="de-DE" dirty="0" err="1"/>
              <a:t>this</a:t>
            </a:r>
            <a:r>
              <a:rPr lang="de-DE" dirty="0"/>
              <a:t> </a:t>
            </a:r>
            <a:r>
              <a:rPr lang="de-DE" dirty="0" err="1" smtClean="0"/>
              <a:t>kind</a:t>
            </a:r>
            <a:r>
              <a:rPr lang="de-DE" dirty="0" smtClean="0"/>
              <a:t> </a:t>
            </a:r>
            <a:r>
              <a:rPr lang="de-DE" dirty="0" err="1"/>
              <a:t>of</a:t>
            </a:r>
            <a:r>
              <a:rPr lang="de-DE" dirty="0"/>
              <a:t> </a:t>
            </a:r>
            <a:r>
              <a:rPr lang="de-DE" dirty="0" err="1"/>
              <a:t>smartphone</a:t>
            </a:r>
            <a:r>
              <a:rPr lang="de-DE" dirty="0"/>
              <a:t>.");</a:t>
            </a:r>
          </a:p>
          <a:p>
            <a:r>
              <a:rPr lang="de-DE" dirty="0"/>
              <a:t>    }</a:t>
            </a:r>
          </a:p>
          <a:p>
            <a:r>
              <a:rPr lang="de-DE" dirty="0"/>
              <a:t>    </a:t>
            </a:r>
          </a:p>
          <a:p>
            <a:r>
              <a:rPr lang="de-DE" dirty="0"/>
              <a:t>    </a:t>
            </a:r>
            <a:r>
              <a:rPr lang="de-DE" dirty="0" err="1"/>
              <a:t>var</a:t>
            </a:r>
            <a:r>
              <a:rPr lang="de-DE" dirty="0"/>
              <a:t> </a:t>
            </a:r>
            <a:r>
              <a:rPr lang="de-DE" dirty="0" err="1"/>
              <a:t>newSmartphone</a:t>
            </a:r>
            <a:r>
              <a:rPr lang="de-DE" dirty="0"/>
              <a:t> = </a:t>
            </a:r>
            <a:r>
              <a:rPr lang="de-DE" dirty="0" err="1"/>
              <a:t>new</a:t>
            </a:r>
            <a:r>
              <a:rPr lang="de-DE" dirty="0"/>
              <a:t> </a:t>
            </a:r>
            <a:r>
              <a:rPr lang="de-DE" dirty="0" err="1"/>
              <a:t>SmartphoneFactory</a:t>
            </a:r>
            <a:r>
              <a:rPr lang="de-DE" dirty="0"/>
              <a:t>[</a:t>
            </a:r>
            <a:r>
              <a:rPr lang="de-DE" dirty="0" err="1"/>
              <a:t>smartphoneType</a:t>
            </a:r>
            <a:r>
              <a:rPr lang="de-DE" dirty="0"/>
              <a:t>]();</a:t>
            </a:r>
          </a:p>
          <a:p>
            <a:r>
              <a:rPr lang="de-DE" dirty="0"/>
              <a:t>    </a:t>
            </a:r>
            <a:r>
              <a:rPr lang="de-DE" dirty="0" err="1"/>
              <a:t>return</a:t>
            </a:r>
            <a:r>
              <a:rPr lang="de-DE" dirty="0"/>
              <a:t> </a:t>
            </a:r>
            <a:r>
              <a:rPr lang="de-DE" dirty="0" err="1"/>
              <a:t>newSmartphone</a:t>
            </a:r>
            <a:r>
              <a:rPr lang="de-DE" dirty="0"/>
              <a:t>;</a:t>
            </a:r>
          </a:p>
          <a:p>
            <a:r>
              <a:rPr lang="de-DE" dirty="0"/>
              <a:t>}</a:t>
            </a:r>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317226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0000" lnSpcReduction="20000"/>
          </a:bodyPr>
          <a:lstStyle/>
          <a:p>
            <a:r>
              <a:rPr lang="de-DE" dirty="0" err="1"/>
              <a:t>SmartphoneFactory.IPhone</a:t>
            </a:r>
            <a:r>
              <a:rPr lang="de-DE" dirty="0"/>
              <a:t> = </a:t>
            </a:r>
            <a:r>
              <a:rPr lang="de-DE" dirty="0" err="1"/>
              <a:t>function</a:t>
            </a:r>
            <a:r>
              <a:rPr lang="de-DE" dirty="0"/>
              <a:t> () {}</a:t>
            </a:r>
          </a:p>
          <a:p>
            <a:r>
              <a:rPr lang="de-DE" dirty="0" err="1"/>
              <a:t>SmartphoneFactory.IPhone.prototype</a:t>
            </a:r>
            <a:r>
              <a:rPr lang="de-DE" dirty="0"/>
              <a:t> = </a:t>
            </a:r>
            <a:r>
              <a:rPr lang="de-DE" dirty="0" err="1"/>
              <a:t>new</a:t>
            </a:r>
            <a:r>
              <a:rPr lang="de-DE" dirty="0"/>
              <a:t> </a:t>
            </a:r>
            <a:r>
              <a:rPr lang="de-DE" dirty="0" err="1"/>
              <a:t>SmartphoneFactory</a:t>
            </a:r>
            <a:r>
              <a:rPr lang="de-DE" dirty="0"/>
              <a:t>();</a:t>
            </a:r>
          </a:p>
          <a:p>
            <a:r>
              <a:rPr lang="de-DE" dirty="0" err="1"/>
              <a:t>SmartphoneFactory.IPhone.prototype.installApp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dirty="0" err="1" smtClean="0"/>
              <a:t>AppStore</a:t>
            </a:r>
            <a:r>
              <a:rPr lang="de-DE" dirty="0"/>
              <a:t>.";</a:t>
            </a:r>
          </a:p>
          <a:p>
            <a:r>
              <a:rPr lang="de-DE" dirty="0"/>
              <a:t>}</a:t>
            </a:r>
          </a:p>
          <a:p>
            <a:endParaRPr lang="de-DE" dirty="0"/>
          </a:p>
          <a:p>
            <a:r>
              <a:rPr lang="de-DE" dirty="0" err="1"/>
              <a:t>SmartphoneFactory.Android</a:t>
            </a:r>
            <a:r>
              <a:rPr lang="de-DE" dirty="0"/>
              <a:t> = </a:t>
            </a:r>
            <a:r>
              <a:rPr lang="de-DE" dirty="0" err="1"/>
              <a:t>function</a:t>
            </a:r>
            <a:r>
              <a:rPr lang="de-DE" dirty="0"/>
              <a:t> () {}</a:t>
            </a:r>
          </a:p>
          <a:p>
            <a:r>
              <a:rPr lang="de-DE" dirty="0" err="1"/>
              <a:t>SmartphoneFactory.Android.prototype</a:t>
            </a:r>
            <a:r>
              <a:rPr lang="de-DE" dirty="0"/>
              <a:t> = </a:t>
            </a:r>
            <a:r>
              <a:rPr lang="de-DE" dirty="0" err="1"/>
              <a:t>new</a:t>
            </a:r>
            <a:r>
              <a:rPr lang="de-DE" dirty="0"/>
              <a:t> </a:t>
            </a:r>
            <a:r>
              <a:rPr lang="de-DE" dirty="0" err="1"/>
              <a:t>SmartphoneFactory</a:t>
            </a:r>
            <a:r>
              <a:rPr lang="de-DE" dirty="0"/>
              <a:t>();</a:t>
            </a:r>
          </a:p>
          <a:p>
            <a:r>
              <a:rPr lang="de-DE" dirty="0" err="1"/>
              <a:t>SmartphoneFactory.Android.prototype.installApp</a:t>
            </a:r>
            <a:r>
              <a:rPr lang="de-DE" dirty="0"/>
              <a:t> = </a:t>
            </a:r>
            <a:r>
              <a:rPr lang="de-DE" dirty="0" err="1"/>
              <a:t>function</a:t>
            </a:r>
            <a:r>
              <a:rPr lang="de-DE" dirty="0"/>
              <a:t> () {</a:t>
            </a:r>
          </a:p>
          <a:p>
            <a:r>
              <a:rPr lang="de-DE" dirty="0"/>
              <a:t>    </a:t>
            </a:r>
            <a:r>
              <a:rPr lang="de-DE" dirty="0" err="1"/>
              <a:t>return</a:t>
            </a:r>
            <a:r>
              <a:rPr lang="de-DE" dirty="0"/>
              <a:t> "</a:t>
            </a:r>
            <a:r>
              <a:rPr lang="de-DE" dirty="0" err="1"/>
              <a:t>Please</a:t>
            </a:r>
            <a:r>
              <a:rPr lang="de-DE" dirty="0"/>
              <a:t> </a:t>
            </a:r>
            <a:r>
              <a:rPr lang="de-DE" dirty="0" err="1"/>
              <a:t>visit</a:t>
            </a:r>
            <a:r>
              <a:rPr lang="de-DE" dirty="0"/>
              <a:t> </a:t>
            </a:r>
            <a:r>
              <a:rPr lang="de-DE" dirty="0" err="1"/>
              <a:t>the</a:t>
            </a:r>
            <a:r>
              <a:rPr lang="de-DE" dirty="0"/>
              <a:t> </a:t>
            </a:r>
            <a:r>
              <a:rPr lang="de-DE" strike="sngStrike" dirty="0" err="1" smtClean="0"/>
              <a:t>market</a:t>
            </a:r>
            <a:r>
              <a:rPr lang="de-DE" dirty="0" smtClean="0"/>
              <a:t> </a:t>
            </a:r>
            <a:r>
              <a:rPr lang="de-DE" dirty="0" smtClean="0"/>
              <a:t>Google Play.</a:t>
            </a:r>
            <a:r>
              <a:rPr lang="de-DE" dirty="0"/>
              <a:t>";</a:t>
            </a:r>
          </a:p>
          <a:p>
            <a:r>
              <a:rPr lang="de-DE" dirty="0"/>
              <a:t>}</a:t>
            </a:r>
          </a:p>
          <a:p>
            <a:endParaRPr lang="de-DE" dirty="0" smtClean="0"/>
          </a:p>
          <a:p>
            <a:r>
              <a:rPr lang="de-DE" dirty="0" err="1" smtClean="0"/>
              <a:t>var</a:t>
            </a:r>
            <a:r>
              <a:rPr lang="de-DE" dirty="0" smtClean="0"/>
              <a:t> </a:t>
            </a:r>
            <a:r>
              <a:rPr lang="de-DE" dirty="0" err="1"/>
              <a:t>iPhone</a:t>
            </a:r>
            <a:r>
              <a:rPr lang="de-DE" dirty="0"/>
              <a:t> = </a:t>
            </a:r>
            <a:r>
              <a:rPr lang="de-DE" dirty="0" err="1"/>
              <a:t>SmartphoneFactory.factory</a:t>
            </a:r>
            <a:r>
              <a:rPr lang="de-DE" dirty="0" smtClean="0"/>
              <a:t>(“</a:t>
            </a:r>
            <a:r>
              <a:rPr lang="de-DE" dirty="0" err="1" smtClean="0"/>
              <a:t>Android</a:t>
            </a:r>
            <a:r>
              <a:rPr lang="de-DE" dirty="0" smtClean="0"/>
              <a:t>"</a:t>
            </a:r>
            <a:r>
              <a:rPr lang="de-DE" dirty="0"/>
              <a:t>);</a:t>
            </a:r>
          </a:p>
          <a:p>
            <a:r>
              <a:rPr lang="de-DE" dirty="0" err="1" smtClean="0"/>
              <a:t>iPhone.installApp</a:t>
            </a:r>
            <a:r>
              <a:rPr lang="de-DE" dirty="0"/>
              <a:t>(</a:t>
            </a:r>
            <a:r>
              <a:rPr lang="de-DE" dirty="0" smtClean="0"/>
              <a:t>); </a:t>
            </a:r>
            <a:r>
              <a:rPr lang="de-DE" dirty="0"/>
              <a:t>// </a:t>
            </a:r>
            <a:r>
              <a:rPr lang="de-DE" dirty="0" err="1"/>
              <a:t>Please</a:t>
            </a:r>
            <a:r>
              <a:rPr lang="de-DE" dirty="0"/>
              <a:t> </a:t>
            </a:r>
            <a:r>
              <a:rPr lang="de-DE" dirty="0" err="1"/>
              <a:t>visit</a:t>
            </a:r>
            <a:r>
              <a:rPr lang="de-DE" dirty="0"/>
              <a:t> </a:t>
            </a:r>
            <a:r>
              <a:rPr lang="de-DE" dirty="0" err="1"/>
              <a:t>the</a:t>
            </a:r>
            <a:r>
              <a:rPr lang="de-DE" dirty="0"/>
              <a:t> Play Store</a:t>
            </a:r>
          </a:p>
          <a:p>
            <a:endParaRPr lang="de-DE" dirty="0"/>
          </a:p>
          <a:p>
            <a:endParaRPr lang="de-DE" dirty="0"/>
          </a:p>
          <a:p>
            <a:endParaRPr lang="de-DE" dirty="0"/>
          </a:p>
          <a:p>
            <a:endParaRPr lang="de-DE" dirty="0"/>
          </a:p>
        </p:txBody>
      </p:sp>
      <p:sp>
        <p:nvSpPr>
          <p:cNvPr id="3" name="Titel 2"/>
          <p:cNvSpPr>
            <a:spLocks noGrp="1"/>
          </p:cNvSpPr>
          <p:nvPr>
            <p:ph type="title"/>
          </p:nvPr>
        </p:nvSpPr>
        <p:spPr/>
        <p:txBody>
          <a:bodyPr/>
          <a:lstStyle/>
          <a:p>
            <a:r>
              <a:rPr lang="de-DE" dirty="0" smtClean="0"/>
              <a:t>Selbst erstellte Factory</a:t>
            </a:r>
            <a:endParaRPr lang="de-DE" dirty="0"/>
          </a:p>
        </p:txBody>
      </p:sp>
    </p:spTree>
    <p:extLst>
      <p:ext uri="{BB962C8B-B14F-4D97-AF65-F5344CB8AC3E}">
        <p14:creationId xmlns:p14="http://schemas.microsoft.com/office/powerpoint/2010/main" val="169073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unterschiedliche Ausprägungen von Objekten </a:t>
            </a:r>
            <a:endParaRPr lang="de-DE" dirty="0" smtClean="0"/>
          </a:p>
          <a:p>
            <a:r>
              <a:rPr lang="de-DE" dirty="0"/>
              <a:t>unterschiedliche Algorithmen anhand des </a:t>
            </a:r>
            <a:r>
              <a:rPr lang="de-DE" dirty="0" smtClean="0"/>
              <a:t>Kontexts</a:t>
            </a:r>
            <a:endParaRPr lang="de-DE" dirty="0"/>
          </a:p>
          <a:p>
            <a:r>
              <a:rPr lang="de-DE" dirty="0" smtClean="0"/>
              <a:t>z.B. </a:t>
            </a:r>
            <a:r>
              <a:rPr lang="de-DE" dirty="0"/>
              <a:t>Berechnung der Mehrwertsteuer </a:t>
            </a:r>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86495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var</a:t>
            </a:r>
            <a:r>
              <a:rPr lang="de-DE" dirty="0"/>
              <a:t> </a:t>
            </a:r>
            <a:r>
              <a:rPr lang="de-DE" dirty="0" err="1"/>
              <a:t>gadget</a:t>
            </a:r>
            <a:r>
              <a:rPr lang="de-DE" dirty="0"/>
              <a:t> = {</a:t>
            </a:r>
          </a:p>
          <a:p>
            <a:r>
              <a:rPr lang="de-DE" dirty="0"/>
              <a:t>    </a:t>
            </a:r>
            <a:r>
              <a:rPr lang="de-DE" dirty="0" err="1"/>
              <a:t>name</a:t>
            </a:r>
            <a:r>
              <a:rPr lang="de-DE" dirty="0"/>
              <a:t> : "R0cket", </a:t>
            </a:r>
            <a:endParaRPr lang="de-DE" dirty="0" smtClean="0"/>
          </a:p>
          <a:p>
            <a:r>
              <a:rPr lang="de-DE" dirty="0"/>
              <a:t>	</a:t>
            </a:r>
            <a:r>
              <a:rPr lang="de-DE" dirty="0" smtClean="0"/>
              <a:t>	 </a:t>
            </a:r>
            <a:r>
              <a:rPr lang="de-DE" dirty="0" err="1" smtClean="0"/>
              <a:t>vatType</a:t>
            </a:r>
            <a:r>
              <a:rPr lang="de-DE" dirty="0" smtClean="0"/>
              <a:t> </a:t>
            </a:r>
            <a:r>
              <a:rPr lang="de-DE" dirty="0"/>
              <a:t>: "</a:t>
            </a:r>
            <a:r>
              <a:rPr lang="de-DE" dirty="0" err="1"/>
              <a:t>full</a:t>
            </a:r>
            <a:r>
              <a:rPr lang="de-DE" dirty="0"/>
              <a:t>",</a:t>
            </a:r>
          </a:p>
          <a:p>
            <a:r>
              <a:rPr lang="de-DE" dirty="0"/>
              <a:t>    </a:t>
            </a:r>
            <a:r>
              <a:rPr lang="de-DE" dirty="0" err="1"/>
              <a:t>price</a:t>
            </a:r>
            <a:r>
              <a:rPr lang="de-DE" dirty="0"/>
              <a:t> : 30000000</a:t>
            </a:r>
          </a:p>
          <a:p>
            <a:r>
              <a:rPr lang="de-DE" dirty="0"/>
              <a:t>};</a:t>
            </a:r>
          </a:p>
          <a:p>
            <a:endParaRPr lang="de-DE" dirty="0"/>
          </a:p>
          <a:p>
            <a:r>
              <a:rPr lang="de-DE" dirty="0" err="1"/>
              <a:t>var</a:t>
            </a:r>
            <a:r>
              <a:rPr lang="de-DE" dirty="0"/>
              <a:t> </a:t>
            </a:r>
            <a:r>
              <a:rPr lang="de-DE" dirty="0" err="1"/>
              <a:t>food</a:t>
            </a:r>
            <a:r>
              <a:rPr lang="de-DE" dirty="0"/>
              <a:t> = {</a:t>
            </a:r>
          </a:p>
          <a:p>
            <a:r>
              <a:rPr lang="de-DE" dirty="0"/>
              <a:t>    </a:t>
            </a:r>
            <a:r>
              <a:rPr lang="de-DE" dirty="0" err="1"/>
              <a:t>name</a:t>
            </a:r>
            <a:r>
              <a:rPr lang="de-DE" dirty="0"/>
              <a:t> : "</a:t>
            </a:r>
            <a:r>
              <a:rPr lang="de-DE" dirty="0" err="1"/>
              <a:t>bread</a:t>
            </a:r>
            <a:r>
              <a:rPr lang="de-DE" dirty="0"/>
              <a:t>",</a:t>
            </a:r>
          </a:p>
          <a:p>
            <a:r>
              <a:rPr lang="de-DE" dirty="0"/>
              <a:t>    </a:t>
            </a:r>
            <a:r>
              <a:rPr lang="de-DE" dirty="0" err="1"/>
              <a:t>vatType</a:t>
            </a:r>
            <a:r>
              <a:rPr lang="de-DE" dirty="0"/>
              <a:t> : "</a:t>
            </a:r>
            <a:r>
              <a:rPr lang="de-DE" dirty="0" err="1"/>
              <a:t>reduced</a:t>
            </a:r>
            <a:r>
              <a:rPr lang="de-DE" dirty="0"/>
              <a:t>",</a:t>
            </a:r>
          </a:p>
          <a:p>
            <a:r>
              <a:rPr lang="de-DE" dirty="0"/>
              <a:t>    </a:t>
            </a:r>
            <a:r>
              <a:rPr lang="de-DE" dirty="0" err="1"/>
              <a:t>price</a:t>
            </a:r>
            <a:r>
              <a:rPr lang="de-DE" dirty="0"/>
              <a:t> : 5</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4722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err="1"/>
              <a:t>vatCalculator.types</a:t>
            </a:r>
            <a:r>
              <a:rPr lang="de-DE" dirty="0"/>
              <a:t> = {};</a:t>
            </a:r>
          </a:p>
          <a:p>
            <a:r>
              <a:rPr lang="de-DE" dirty="0" err="1"/>
              <a:t>vatCalculator.types.reduced</a:t>
            </a:r>
            <a:r>
              <a:rPr lang="de-DE" dirty="0"/>
              <a:t> = {</a:t>
            </a:r>
          </a:p>
          <a:p>
            <a:r>
              <a:rPr lang="de-DE" dirty="0"/>
              <a:t>    </a:t>
            </a:r>
            <a:r>
              <a:rPr lang="en-US" dirty="0"/>
              <a:t>calculate : function(price) {</a:t>
            </a:r>
            <a:endParaRPr lang="de-DE" dirty="0"/>
          </a:p>
          <a:p>
            <a:r>
              <a:rPr lang="en-US" dirty="0"/>
              <a:t>        return price * 0.07;    </a:t>
            </a:r>
            <a:endParaRPr lang="de-DE" dirty="0"/>
          </a:p>
          <a:p>
            <a:r>
              <a:rPr lang="en-US" dirty="0"/>
              <a:t>    }    </a:t>
            </a:r>
            <a:endParaRPr lang="de-DE" dirty="0"/>
          </a:p>
          <a:p>
            <a:r>
              <a:rPr lang="en-US" dirty="0"/>
              <a:t>};</a:t>
            </a:r>
            <a:endParaRPr lang="de-DE" dirty="0"/>
          </a:p>
          <a:p>
            <a:r>
              <a:rPr lang="en-US" dirty="0" err="1"/>
              <a:t>vatCalculator.types.full</a:t>
            </a:r>
            <a:r>
              <a:rPr lang="en-US" dirty="0"/>
              <a:t> = {</a:t>
            </a:r>
            <a:endParaRPr lang="de-DE" dirty="0"/>
          </a:p>
          <a:p>
            <a:r>
              <a:rPr lang="en-US" dirty="0"/>
              <a:t>    calculate : function(price) {</a:t>
            </a:r>
            <a:endParaRPr lang="de-DE" dirty="0"/>
          </a:p>
          <a:p>
            <a:r>
              <a:rPr lang="en-US" dirty="0"/>
              <a:t>        </a:t>
            </a:r>
            <a:r>
              <a:rPr lang="de-DE" dirty="0" err="1"/>
              <a:t>return</a:t>
            </a:r>
            <a:r>
              <a:rPr lang="de-DE" dirty="0"/>
              <a:t> </a:t>
            </a:r>
            <a:r>
              <a:rPr lang="de-DE" dirty="0" err="1"/>
              <a:t>price</a:t>
            </a:r>
            <a:r>
              <a:rPr lang="de-DE" dirty="0"/>
              <a:t> * 0.19;</a:t>
            </a:r>
          </a:p>
          <a:p>
            <a:r>
              <a:rPr lang="de-DE" dirty="0"/>
              <a:t>    }    </a:t>
            </a:r>
          </a:p>
          <a:p>
            <a:r>
              <a:rPr lang="de-DE" dirty="0"/>
              <a:t>};</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2989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var</a:t>
            </a:r>
            <a:r>
              <a:rPr lang="de-DE" dirty="0"/>
              <a:t> </a:t>
            </a:r>
            <a:r>
              <a:rPr lang="de-DE" dirty="0" err="1"/>
              <a:t>calculatePrice</a:t>
            </a:r>
            <a:r>
              <a:rPr lang="de-DE" dirty="0"/>
              <a:t> = </a:t>
            </a:r>
            <a:r>
              <a:rPr lang="de-DE" dirty="0" err="1"/>
              <a:t>function</a:t>
            </a:r>
            <a:r>
              <a:rPr lang="de-DE" dirty="0"/>
              <a:t>(</a:t>
            </a:r>
            <a:r>
              <a:rPr lang="de-DE" dirty="0" err="1"/>
              <a:t>data</a:t>
            </a:r>
            <a:r>
              <a:rPr lang="de-DE" dirty="0"/>
              <a:t>) {</a:t>
            </a:r>
          </a:p>
          <a:p>
            <a:r>
              <a:rPr lang="de-DE" dirty="0"/>
              <a:t>    </a:t>
            </a:r>
            <a:r>
              <a:rPr lang="de-DE" dirty="0" err="1"/>
              <a:t>if</a:t>
            </a:r>
            <a:r>
              <a:rPr lang="de-DE" dirty="0"/>
              <a:t> (</a:t>
            </a:r>
            <a:r>
              <a:rPr lang="de-DE" dirty="0" err="1"/>
              <a:t>typeof</a:t>
            </a:r>
            <a:r>
              <a:rPr lang="de-DE" dirty="0"/>
              <a:t> </a:t>
            </a:r>
            <a:r>
              <a:rPr lang="de-DE" dirty="0" err="1"/>
              <a:t>vatCalculator.types</a:t>
            </a:r>
            <a:r>
              <a:rPr lang="de-DE" dirty="0"/>
              <a:t>[</a:t>
            </a:r>
            <a:r>
              <a:rPr lang="de-DE" dirty="0" err="1"/>
              <a:t>data.vatType</a:t>
            </a:r>
            <a:r>
              <a:rPr lang="de-DE" dirty="0"/>
              <a:t>] !== "</a:t>
            </a:r>
            <a:r>
              <a:rPr lang="de-DE" dirty="0" err="1"/>
              <a:t>object</a:t>
            </a:r>
            <a:r>
              <a:rPr lang="de-DE" dirty="0"/>
              <a:t>") {</a:t>
            </a:r>
          </a:p>
          <a:p>
            <a:r>
              <a:rPr lang="de-DE" dirty="0"/>
              <a:t>        </a:t>
            </a:r>
            <a:r>
              <a:rPr lang="de-DE" dirty="0" err="1"/>
              <a:t>throw</a:t>
            </a:r>
            <a:r>
              <a:rPr lang="de-DE" dirty="0"/>
              <a:t> ("</a:t>
            </a:r>
            <a:r>
              <a:rPr lang="de-DE" dirty="0" err="1"/>
              <a:t>No</a:t>
            </a:r>
            <a:r>
              <a:rPr lang="de-DE" dirty="0"/>
              <a:t> </a:t>
            </a:r>
            <a:r>
              <a:rPr lang="de-DE" dirty="0" err="1"/>
              <a:t>strategy</a:t>
            </a:r>
            <a:r>
              <a:rPr lang="de-DE" dirty="0"/>
              <a:t> </a:t>
            </a:r>
            <a:r>
              <a:rPr lang="de-DE" dirty="0" err="1"/>
              <a:t>found</a:t>
            </a:r>
            <a:r>
              <a:rPr lang="de-DE" dirty="0"/>
              <a:t>.")</a:t>
            </a:r>
          </a:p>
          <a:p>
            <a:r>
              <a:rPr lang="de-DE" dirty="0"/>
              <a:t>    }    </a:t>
            </a:r>
          </a:p>
          <a:p>
            <a:r>
              <a:rPr lang="de-DE" dirty="0"/>
              <a:t>    </a:t>
            </a:r>
            <a:r>
              <a:rPr lang="de-DE" dirty="0" err="1"/>
              <a:t>return</a:t>
            </a:r>
            <a:r>
              <a:rPr lang="de-DE" dirty="0"/>
              <a:t> </a:t>
            </a:r>
            <a:r>
              <a:rPr lang="de-DE" dirty="0" err="1"/>
              <a:t>data.price</a:t>
            </a:r>
            <a:r>
              <a:rPr lang="de-DE" dirty="0"/>
              <a:t> + </a:t>
            </a:r>
            <a:r>
              <a:rPr lang="de-DE" dirty="0" smtClean="0"/>
              <a:t/>
            </a:r>
            <a:br>
              <a:rPr lang="de-DE" dirty="0" smtClean="0"/>
            </a:br>
            <a:r>
              <a:rPr lang="de-DE" dirty="0" smtClean="0"/>
              <a:t>						</a:t>
            </a:r>
            <a:r>
              <a:rPr lang="de-DE" dirty="0" err="1" smtClean="0"/>
              <a:t>vatCalculator.types</a:t>
            </a:r>
            <a:r>
              <a:rPr lang="de-DE" dirty="0"/>
              <a:t>[</a:t>
            </a:r>
            <a:r>
              <a:rPr lang="de-DE" dirty="0" err="1"/>
              <a:t>data.vatType</a:t>
            </a:r>
            <a:r>
              <a:rPr lang="de-DE" dirty="0"/>
              <a:t>].</a:t>
            </a:r>
            <a:r>
              <a:rPr lang="de-DE" dirty="0" err="1"/>
              <a:t>calculate</a:t>
            </a:r>
            <a:r>
              <a:rPr lang="de-DE" dirty="0"/>
              <a:t>(</a:t>
            </a:r>
            <a:r>
              <a:rPr lang="de-DE" dirty="0" err="1"/>
              <a:t>data.price</a:t>
            </a:r>
            <a:r>
              <a:rPr lang="de-DE" dirty="0"/>
              <a:t>);</a:t>
            </a:r>
          </a:p>
          <a:p>
            <a:r>
              <a:rPr lang="de-DE" dirty="0"/>
              <a:t>}</a:t>
            </a:r>
          </a:p>
          <a:p>
            <a:endParaRPr lang="de-DE" dirty="0"/>
          </a:p>
          <a:p>
            <a:r>
              <a:rPr lang="de-DE" dirty="0" err="1" smtClean="0"/>
              <a:t>calculatePrice</a:t>
            </a:r>
            <a:r>
              <a:rPr lang="de-DE" dirty="0"/>
              <a:t>(</a:t>
            </a:r>
            <a:r>
              <a:rPr lang="de-DE" dirty="0" err="1"/>
              <a:t>food</a:t>
            </a:r>
            <a:r>
              <a:rPr lang="de-DE" dirty="0" smtClean="0"/>
              <a:t>); </a:t>
            </a:r>
            <a:r>
              <a:rPr lang="de-DE" dirty="0"/>
              <a:t>// 5.35</a:t>
            </a:r>
          </a:p>
          <a:p>
            <a:endParaRPr lang="de-DE" dirty="0"/>
          </a:p>
        </p:txBody>
      </p:sp>
      <p:sp>
        <p:nvSpPr>
          <p:cNvPr id="3" name="Titel 2"/>
          <p:cNvSpPr>
            <a:spLocks noGrp="1"/>
          </p:cNvSpPr>
          <p:nvPr>
            <p:ph type="title"/>
          </p:nvPr>
        </p:nvSpPr>
        <p:spPr/>
        <p:txBody>
          <a:bodyPr/>
          <a:lstStyle/>
          <a:p>
            <a:r>
              <a:rPr lang="de-DE" dirty="0" err="1" smtClean="0"/>
              <a:t>Strategy</a:t>
            </a:r>
            <a:endParaRPr lang="de-DE" dirty="0"/>
          </a:p>
        </p:txBody>
      </p:sp>
    </p:spTree>
    <p:extLst>
      <p:ext uri="{BB962C8B-B14F-4D97-AF65-F5344CB8AC3E}">
        <p14:creationId xmlns:p14="http://schemas.microsoft.com/office/powerpoint/2010/main" val="39412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a:t>bietet eine alternative Schnittstelle zu einem </a:t>
            </a:r>
            <a:r>
              <a:rPr lang="de-DE" dirty="0" smtClean="0"/>
              <a:t>Objekt</a:t>
            </a:r>
          </a:p>
          <a:p>
            <a:pPr marL="0" indent="0">
              <a:buNone/>
            </a:pPr>
            <a:r>
              <a:rPr lang="de-DE" dirty="0"/>
              <a:t>komplexe Schnittstellen </a:t>
            </a:r>
            <a:r>
              <a:rPr lang="de-DE" dirty="0" smtClean="0"/>
              <a:t>vereinfachen</a:t>
            </a:r>
          </a:p>
          <a:p>
            <a:pPr marL="0" indent="0">
              <a:buNone/>
            </a:pPr>
            <a:r>
              <a:rPr lang="de-DE" dirty="0" smtClean="0"/>
              <a:t>unterschiedliche Implementierungen vereinheitlichen</a:t>
            </a:r>
          </a:p>
          <a:p>
            <a:pPr marL="0" indent="0">
              <a:buNone/>
            </a:pPr>
            <a:r>
              <a:rPr lang="de-DE" dirty="0" err="1" smtClean="0"/>
              <a:t>jQuery</a:t>
            </a:r>
            <a:r>
              <a:rPr lang="de-DE" dirty="0" smtClean="0"/>
              <a:t> ist z.B. eine </a:t>
            </a:r>
            <a:r>
              <a:rPr lang="de-DE" dirty="0" err="1" smtClean="0"/>
              <a:t>Facade</a:t>
            </a:r>
            <a:r>
              <a:rPr lang="de-DE" dirty="0" smtClean="0"/>
              <a:t> für das DOM</a:t>
            </a:r>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54260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eventUtil</a:t>
            </a:r>
            <a:r>
              <a:rPr lang="de-DE" dirty="0"/>
              <a:t> = {</a:t>
            </a:r>
          </a:p>
          <a:p>
            <a:r>
              <a:rPr lang="de-DE" dirty="0"/>
              <a:t>    </a:t>
            </a:r>
            <a:r>
              <a:rPr lang="de-DE" dirty="0" err="1"/>
              <a:t>stopPropagation</a:t>
            </a:r>
            <a:r>
              <a:rPr lang="de-DE" dirty="0"/>
              <a:t> : </a:t>
            </a:r>
            <a:r>
              <a:rPr lang="de-DE" dirty="0" err="1"/>
              <a:t>function</a:t>
            </a:r>
            <a:r>
              <a:rPr lang="de-DE" dirty="0"/>
              <a:t>(</a:t>
            </a:r>
            <a:r>
              <a:rPr lang="de-DE" dirty="0" err="1"/>
              <a:t>event</a:t>
            </a:r>
            <a:r>
              <a:rPr lang="de-DE" dirty="0"/>
              <a:t>) {</a:t>
            </a:r>
          </a:p>
          <a:p>
            <a:r>
              <a:rPr lang="de-DE" dirty="0"/>
              <a:t>        </a:t>
            </a:r>
            <a:r>
              <a:rPr lang="de-DE" dirty="0" err="1"/>
              <a:t>if</a:t>
            </a:r>
            <a:r>
              <a:rPr lang="de-DE" dirty="0"/>
              <a:t> (</a:t>
            </a:r>
            <a:r>
              <a:rPr lang="de-DE" dirty="0" err="1"/>
              <a:t>event.stopPropagation</a:t>
            </a:r>
            <a:r>
              <a:rPr lang="de-DE" dirty="0"/>
              <a:t>) {</a:t>
            </a:r>
          </a:p>
          <a:p>
            <a:r>
              <a:rPr lang="de-DE" dirty="0"/>
              <a:t>            </a:t>
            </a:r>
            <a:r>
              <a:rPr lang="de-DE" dirty="0" err="1"/>
              <a:t>event.stopPropagation</a:t>
            </a:r>
            <a:r>
              <a:rPr lang="de-DE" dirty="0"/>
              <a:t>();</a:t>
            </a:r>
          </a:p>
          <a:p>
            <a:r>
              <a:rPr lang="de-DE" dirty="0"/>
              <a:t>        } </a:t>
            </a:r>
            <a:r>
              <a:rPr lang="de-DE" dirty="0" err="1"/>
              <a:t>else</a:t>
            </a:r>
            <a:r>
              <a:rPr lang="de-DE" dirty="0"/>
              <a:t> {</a:t>
            </a:r>
          </a:p>
          <a:p>
            <a:r>
              <a:rPr lang="de-DE" dirty="0"/>
              <a:t>            </a:t>
            </a:r>
            <a:r>
              <a:rPr lang="de-DE" dirty="0" err="1"/>
              <a:t>event.cancelBubble</a:t>
            </a:r>
            <a:r>
              <a:rPr lang="de-DE" dirty="0"/>
              <a:t> = true;</a:t>
            </a:r>
          </a:p>
          <a:p>
            <a:r>
              <a:rPr lang="de-DE" dirty="0"/>
              <a:t>        }</a:t>
            </a:r>
          </a:p>
          <a:p>
            <a:r>
              <a:rPr lang="de-DE" dirty="0"/>
              <a:t>    },</a:t>
            </a:r>
          </a:p>
          <a:p>
            <a:r>
              <a:rPr lang="de-DE" dirty="0"/>
              <a:t>    </a:t>
            </a:r>
            <a:r>
              <a:rPr lang="de-DE" dirty="0" err="1"/>
              <a:t>preventDefault</a:t>
            </a:r>
            <a:r>
              <a:rPr lang="de-DE" dirty="0"/>
              <a:t> : </a:t>
            </a:r>
            <a:r>
              <a:rPr lang="de-DE" dirty="0" err="1"/>
              <a:t>function</a:t>
            </a:r>
            <a:r>
              <a:rPr lang="de-DE" dirty="0"/>
              <a:t>(</a:t>
            </a:r>
            <a:r>
              <a:rPr lang="de-DE" dirty="0" err="1"/>
              <a:t>event</a:t>
            </a:r>
            <a:r>
              <a:rPr lang="de-DE" dirty="0"/>
              <a:t>){</a:t>
            </a:r>
          </a:p>
          <a:p>
            <a:r>
              <a:rPr lang="de-DE" dirty="0"/>
              <a:t>        </a:t>
            </a:r>
            <a:r>
              <a:rPr lang="de-DE" dirty="0" err="1"/>
              <a:t>if</a:t>
            </a:r>
            <a:r>
              <a:rPr lang="de-DE" dirty="0"/>
              <a:t> (</a:t>
            </a:r>
            <a:r>
              <a:rPr lang="de-DE" dirty="0" err="1"/>
              <a:t>event.preventDefault</a:t>
            </a:r>
            <a:r>
              <a:rPr lang="de-DE" dirty="0"/>
              <a:t>) {</a:t>
            </a:r>
          </a:p>
          <a:p>
            <a:r>
              <a:rPr lang="de-DE" dirty="0"/>
              <a:t>            </a:t>
            </a:r>
            <a:r>
              <a:rPr lang="de-DE" dirty="0" err="1"/>
              <a:t>event.preventDefault</a:t>
            </a:r>
            <a:r>
              <a:rPr lang="de-DE" dirty="0"/>
              <a:t>();</a:t>
            </a:r>
          </a:p>
          <a:p>
            <a:r>
              <a:rPr lang="de-DE" dirty="0"/>
              <a:t>        } </a:t>
            </a:r>
            <a:r>
              <a:rPr lang="de-DE" dirty="0" err="1"/>
              <a:t>else</a:t>
            </a:r>
            <a:r>
              <a:rPr lang="de-DE" dirty="0"/>
              <a:t> {</a:t>
            </a:r>
          </a:p>
          <a:p>
            <a:r>
              <a:rPr lang="de-DE" dirty="0"/>
              <a:t>            </a:t>
            </a:r>
            <a:r>
              <a:rPr lang="de-DE" dirty="0" err="1"/>
              <a:t>event.returnValue</a:t>
            </a:r>
            <a:r>
              <a:rPr lang="de-DE" dirty="0"/>
              <a:t> = false;</a:t>
            </a:r>
          </a:p>
          <a:p>
            <a:r>
              <a:rPr lang="de-DE" dirty="0"/>
              <a:t>        }</a:t>
            </a:r>
          </a:p>
          <a:p>
            <a:r>
              <a:rPr lang="de-DE" dirty="0"/>
              <a:t>    }</a:t>
            </a:r>
          </a:p>
          <a:p>
            <a:r>
              <a:rPr lang="de-DE" dirty="0"/>
              <a:t>}</a:t>
            </a:r>
          </a:p>
          <a:p>
            <a:endParaRPr lang="de-DE" dirty="0"/>
          </a:p>
          <a:p>
            <a:endParaRPr lang="de-DE" dirty="0"/>
          </a:p>
        </p:txBody>
      </p:sp>
      <p:sp>
        <p:nvSpPr>
          <p:cNvPr id="3" name="Titel 2"/>
          <p:cNvSpPr>
            <a:spLocks noGrp="1"/>
          </p:cNvSpPr>
          <p:nvPr>
            <p:ph type="title"/>
          </p:nvPr>
        </p:nvSpPr>
        <p:spPr/>
        <p:txBody>
          <a:bodyPr/>
          <a:lstStyle/>
          <a:p>
            <a:r>
              <a:rPr lang="de-DE" dirty="0" err="1" smtClean="0"/>
              <a:t>Facade</a:t>
            </a:r>
            <a:endParaRPr lang="de-DE" dirty="0"/>
          </a:p>
        </p:txBody>
      </p:sp>
    </p:spTree>
    <p:extLst>
      <p:ext uri="{BB962C8B-B14F-4D97-AF65-F5344CB8AC3E}">
        <p14:creationId xmlns:p14="http://schemas.microsoft.com/office/powerpoint/2010/main" val="24702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Proxy kapselt </a:t>
            </a:r>
            <a:r>
              <a:rPr lang="de-DE" dirty="0"/>
              <a:t>die Schnittstelle zu einem anderen </a:t>
            </a:r>
            <a:r>
              <a:rPr lang="de-DE" dirty="0" smtClean="0"/>
              <a:t>Objekt</a:t>
            </a:r>
          </a:p>
          <a:p>
            <a:pPr marL="0" indent="0">
              <a:buNone/>
            </a:pPr>
            <a:r>
              <a:rPr lang="de-DE" dirty="0"/>
              <a:t>schützt den Zugriff auf das Objekt</a:t>
            </a:r>
          </a:p>
          <a:p>
            <a:pPr marL="0" indent="0">
              <a:buNone/>
            </a:pPr>
            <a:r>
              <a:rPr lang="de-DE" dirty="0" smtClean="0"/>
              <a:t>sitzt </a:t>
            </a:r>
            <a:r>
              <a:rPr lang="de-DE" dirty="0"/>
              <a:t>zwischen dem Konsumenten eines Objekts und dem Objekt </a:t>
            </a:r>
            <a:r>
              <a:rPr lang="de-DE" dirty="0" smtClean="0"/>
              <a:t>selbst</a:t>
            </a:r>
          </a:p>
          <a:p>
            <a:pPr marL="0" indent="0">
              <a:buNone/>
            </a:pPr>
            <a:r>
              <a:rPr lang="de-DE" dirty="0" smtClean="0"/>
              <a:t>kann </a:t>
            </a:r>
            <a:r>
              <a:rPr lang="de-DE" dirty="0"/>
              <a:t>Initialisierungs- und Caching-Strategien implementieren </a:t>
            </a:r>
            <a:r>
              <a:rPr lang="de-DE" dirty="0" smtClean="0"/>
              <a:t>(komplexe Zugriffe oder Remote)</a:t>
            </a:r>
          </a:p>
          <a:p>
            <a:pPr marL="0" indent="0">
              <a:buNone/>
            </a:pPr>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2832802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6289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144000"/>
          </a:xfrm>
          <a:prstGeom prst="rect">
            <a:avLst/>
          </a:prstGeom>
        </p:spPr>
      </p:pic>
    </p:spTree>
    <p:extLst>
      <p:ext uri="{BB962C8B-B14F-4D97-AF65-F5344CB8AC3E}">
        <p14:creationId xmlns:p14="http://schemas.microsoft.com/office/powerpoint/2010/main" val="141376971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r>
              <a:rPr lang="de-DE" dirty="0" err="1"/>
              <a:t>var</a:t>
            </a:r>
            <a:r>
              <a:rPr lang="de-DE" dirty="0"/>
              <a:t> </a:t>
            </a:r>
            <a:r>
              <a:rPr lang="de-DE" dirty="0" err="1"/>
              <a:t>person</a:t>
            </a:r>
            <a:r>
              <a:rPr lang="de-DE" dirty="0"/>
              <a:t> = {</a:t>
            </a:r>
          </a:p>
          <a:p>
            <a:r>
              <a:rPr lang="de-DE" dirty="0"/>
              <a:t>    </a:t>
            </a:r>
            <a:r>
              <a:rPr lang="de-DE" dirty="0" err="1"/>
              <a:t>givenName</a:t>
            </a:r>
            <a:r>
              <a:rPr lang="de-DE" dirty="0"/>
              <a:t> : "Douglas",</a:t>
            </a:r>
          </a:p>
          <a:p>
            <a:r>
              <a:rPr lang="de-DE" dirty="0"/>
              <a:t>    </a:t>
            </a:r>
            <a:r>
              <a:rPr lang="de-DE" dirty="0" err="1"/>
              <a:t>lastName</a:t>
            </a:r>
            <a:r>
              <a:rPr lang="de-DE" dirty="0"/>
              <a:t> : "</a:t>
            </a:r>
            <a:r>
              <a:rPr lang="de-DE" dirty="0" err="1"/>
              <a:t>Crockford</a:t>
            </a:r>
            <a:r>
              <a:rPr lang="de-DE" dirty="0"/>
              <a:t>",</a:t>
            </a:r>
          </a:p>
          <a:p>
            <a:r>
              <a:rPr lang="de-DE" dirty="0"/>
              <a:t>    </a:t>
            </a:r>
            <a:r>
              <a:rPr lang="de-DE" dirty="0" err="1"/>
              <a:t>read</a:t>
            </a:r>
            <a:r>
              <a:rPr lang="de-DE" dirty="0"/>
              <a:t>: </a:t>
            </a:r>
            <a:r>
              <a:rPr lang="de-DE" dirty="0" err="1"/>
              <a:t>function</a:t>
            </a:r>
            <a:r>
              <a:rPr lang="de-DE" dirty="0"/>
              <a:t> () {</a:t>
            </a:r>
          </a:p>
          <a:p>
            <a:r>
              <a:rPr lang="de-DE" dirty="0"/>
              <a:t>        </a:t>
            </a:r>
            <a:r>
              <a:rPr lang="de-DE" dirty="0" err="1"/>
              <a:t>jQuery.getJSON</a:t>
            </a:r>
            <a:r>
              <a:rPr lang="de-DE" dirty="0"/>
              <a:t>('</a:t>
            </a:r>
            <a:r>
              <a:rPr lang="de-DE" dirty="0" err="1"/>
              <a:t>person</a:t>
            </a:r>
            <a:r>
              <a:rPr lang="de-DE" dirty="0"/>
              <a:t>/</a:t>
            </a:r>
            <a:r>
              <a:rPr lang="de-DE" dirty="0" err="1"/>
              <a:t>douglas_crockford.json</a:t>
            </a:r>
            <a:r>
              <a:rPr lang="de-DE" dirty="0"/>
              <a:t>', </a:t>
            </a:r>
            <a:r>
              <a:rPr lang="de-DE" dirty="0" err="1"/>
              <a:t>function</a:t>
            </a:r>
            <a:r>
              <a:rPr lang="de-DE" dirty="0"/>
              <a:t>(</a:t>
            </a:r>
            <a:r>
              <a:rPr lang="de-DE" dirty="0" err="1"/>
              <a:t>data</a:t>
            </a:r>
            <a:r>
              <a:rPr lang="de-DE" dirty="0"/>
              <a:t>) {</a:t>
            </a:r>
          </a:p>
          <a:p>
            <a:r>
              <a:rPr lang="de-DE" dirty="0"/>
              <a:t>            </a:t>
            </a:r>
            <a:r>
              <a:rPr lang="de-DE" dirty="0" err="1"/>
              <a:t>this.givenName</a:t>
            </a:r>
            <a:r>
              <a:rPr lang="de-DE" dirty="0"/>
              <a:t> = </a:t>
            </a:r>
            <a:r>
              <a:rPr lang="de-DE" dirty="0" err="1"/>
              <a:t>data.givenName</a:t>
            </a:r>
            <a:r>
              <a:rPr lang="de-DE" dirty="0"/>
              <a:t>;</a:t>
            </a:r>
          </a:p>
          <a:p>
            <a:r>
              <a:rPr lang="de-DE" dirty="0"/>
              <a:t>            </a:t>
            </a:r>
            <a:r>
              <a:rPr lang="de-DE" dirty="0" err="1"/>
              <a:t>this.lastName</a:t>
            </a:r>
            <a:r>
              <a:rPr lang="de-DE" dirty="0"/>
              <a:t> = </a:t>
            </a:r>
            <a:r>
              <a:rPr lang="de-DE" dirty="0" err="1"/>
              <a:t>data.lastName</a:t>
            </a:r>
            <a:r>
              <a:rPr lang="de-DE" dirty="0"/>
              <a:t>;</a:t>
            </a:r>
          </a:p>
          <a:p>
            <a:r>
              <a:rPr lang="de-DE" dirty="0"/>
              <a:t>        });</a:t>
            </a:r>
          </a:p>
          <a:p>
            <a:r>
              <a:rPr lang="de-DE" dirty="0"/>
              <a:t>    },</a:t>
            </a:r>
          </a:p>
          <a:p>
            <a:r>
              <a:rPr lang="de-DE" dirty="0"/>
              <a:t>    update: </a:t>
            </a:r>
            <a:r>
              <a:rPr lang="de-DE" dirty="0" err="1"/>
              <a:t>function</a:t>
            </a:r>
            <a:r>
              <a:rPr lang="de-DE" dirty="0"/>
              <a:t>() {</a:t>
            </a:r>
          </a:p>
          <a:p>
            <a:r>
              <a:rPr lang="de-DE" dirty="0"/>
              <a:t>        </a:t>
            </a:r>
            <a:r>
              <a:rPr lang="de-DE" dirty="0" err="1" smtClean="0"/>
              <a:t>jQuery.post</a:t>
            </a:r>
            <a:r>
              <a:rPr lang="de-DE" dirty="0" smtClean="0"/>
              <a:t>(</a:t>
            </a:r>
            <a:r>
              <a:rPr lang="de-DE" dirty="0"/>
              <a:t>'</a:t>
            </a:r>
            <a:r>
              <a:rPr lang="de-DE" dirty="0" err="1"/>
              <a:t>person</a:t>
            </a:r>
            <a:r>
              <a:rPr lang="de-DE" dirty="0"/>
              <a:t>/</a:t>
            </a:r>
            <a:r>
              <a:rPr lang="de-DE" dirty="0" err="1"/>
              <a:t>douglas_crockford.json</a:t>
            </a:r>
            <a:r>
              <a:rPr lang="de-DE" dirty="0"/>
              <a:t>', {</a:t>
            </a:r>
          </a:p>
          <a:p>
            <a:r>
              <a:rPr lang="de-DE" dirty="0"/>
              <a:t>            </a:t>
            </a:r>
            <a:r>
              <a:rPr lang="de-DE" dirty="0" err="1"/>
              <a:t>givenName</a:t>
            </a:r>
            <a:r>
              <a:rPr lang="de-DE" dirty="0"/>
              <a:t>: </a:t>
            </a:r>
            <a:r>
              <a:rPr lang="de-DE" dirty="0" err="1"/>
              <a:t>this.givenName</a:t>
            </a:r>
            <a:r>
              <a:rPr lang="de-DE" dirty="0"/>
              <a:t>,</a:t>
            </a:r>
          </a:p>
          <a:p>
            <a:r>
              <a:rPr lang="de-DE" dirty="0"/>
              <a:t>            </a:t>
            </a:r>
            <a:r>
              <a:rPr lang="de-DE" dirty="0" err="1"/>
              <a:t>lastName</a:t>
            </a:r>
            <a:r>
              <a:rPr lang="de-DE" dirty="0"/>
              <a:t>: </a:t>
            </a:r>
            <a:r>
              <a:rPr lang="de-DE" dirty="0" err="1"/>
              <a:t>this.lastName</a:t>
            </a:r>
            <a:endParaRPr lang="de-DE" dirty="0"/>
          </a:p>
          <a:p>
            <a:r>
              <a:rPr lang="de-DE" dirty="0"/>
              <a:t>        });</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smtClean="0"/>
              <a:t>Proxy</a:t>
            </a:r>
            <a:endParaRPr lang="de-DE" dirty="0"/>
          </a:p>
        </p:txBody>
      </p:sp>
    </p:spTree>
    <p:extLst>
      <p:ext uri="{BB962C8B-B14F-4D97-AF65-F5344CB8AC3E}">
        <p14:creationId xmlns:p14="http://schemas.microsoft.com/office/powerpoint/2010/main" val="40885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Auch bekannt als </a:t>
            </a:r>
            <a:r>
              <a:rPr lang="de-DE" dirty="0" err="1" smtClean="0"/>
              <a:t>Publish</a:t>
            </a:r>
            <a:r>
              <a:rPr lang="de-DE" dirty="0" smtClean="0"/>
              <a:t>/</a:t>
            </a:r>
            <a:r>
              <a:rPr lang="de-DE" dirty="0" err="1" smtClean="0"/>
              <a:t>Subscribe</a:t>
            </a:r>
            <a:endParaRPr lang="de-DE" dirty="0" smtClean="0"/>
          </a:p>
          <a:p>
            <a:pPr marL="0" indent="0">
              <a:buNone/>
            </a:pPr>
            <a:r>
              <a:rPr lang="de-DE" dirty="0" smtClean="0"/>
              <a:t>Wir im Browser verwendet (</a:t>
            </a:r>
            <a:r>
              <a:rPr lang="de-DE" dirty="0" err="1" smtClean="0"/>
              <a:t>onclick</a:t>
            </a:r>
            <a:r>
              <a:rPr lang="de-DE" dirty="0" smtClean="0"/>
              <a:t>)</a:t>
            </a:r>
          </a:p>
          <a:p>
            <a:pPr marL="0" indent="0">
              <a:buNone/>
            </a:pPr>
            <a:r>
              <a:rPr lang="de-DE" dirty="0" smtClean="0"/>
              <a:t>Publisher informieren Subscriber über Ereignisse</a:t>
            </a:r>
            <a:endParaRPr lang="de-DE" dirty="0"/>
          </a:p>
        </p:txBody>
      </p:sp>
      <p:sp>
        <p:nvSpPr>
          <p:cNvPr id="3" name="Titel 2"/>
          <p:cNvSpPr>
            <a:spLocks noGrp="1"/>
          </p:cNvSpPr>
          <p:nvPr>
            <p:ph type="title"/>
          </p:nvPr>
        </p:nvSpPr>
        <p:spPr/>
        <p:txBody>
          <a:bodyPr/>
          <a:lstStyle/>
          <a:p>
            <a:r>
              <a:rPr lang="de-DE" dirty="0" smtClean="0"/>
              <a:t>Observer</a:t>
            </a:r>
            <a:endParaRPr lang="de-DE" dirty="0"/>
          </a:p>
        </p:txBody>
      </p:sp>
    </p:spTree>
    <p:extLst>
      <p:ext uri="{BB962C8B-B14F-4D97-AF65-F5344CB8AC3E}">
        <p14:creationId xmlns:p14="http://schemas.microsoft.com/office/powerpoint/2010/main" val="242432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document.addEventListener</a:t>
            </a:r>
            <a:r>
              <a:rPr lang="de-DE" dirty="0"/>
              <a:t>("</a:t>
            </a:r>
            <a:r>
              <a:rPr lang="de-DE" dirty="0" err="1"/>
              <a:t>keypress</a:t>
            </a:r>
            <a:r>
              <a:rPr lang="de-DE" dirty="0"/>
              <a:t>", </a:t>
            </a:r>
            <a:r>
              <a:rPr lang="de-DE" dirty="0" err="1"/>
              <a:t>function</a:t>
            </a:r>
            <a:r>
              <a:rPr lang="de-DE" dirty="0"/>
              <a:t>(</a:t>
            </a:r>
            <a:r>
              <a:rPr lang="de-DE" dirty="0" err="1"/>
              <a:t>event</a:t>
            </a:r>
            <a:r>
              <a:rPr lang="de-DE" dirty="0"/>
              <a:t>, </a:t>
            </a:r>
            <a:r>
              <a:rPr lang="de-DE" dirty="0" err="1"/>
              <a:t>element</a:t>
            </a:r>
            <a:r>
              <a:rPr lang="de-DE" dirty="0" smtClean="0"/>
              <a:t>) { </a:t>
            </a:r>
            <a:endParaRPr lang="de-DE" dirty="0"/>
          </a:p>
          <a:p>
            <a:r>
              <a:rPr lang="de-DE" dirty="0" smtClean="0"/>
              <a:t>		</a:t>
            </a:r>
            <a:r>
              <a:rPr lang="de-DE" dirty="0" err="1" smtClean="0"/>
              <a:t>event</a:t>
            </a:r>
            <a:r>
              <a:rPr lang="de-DE" dirty="0" smtClean="0"/>
              <a:t> </a:t>
            </a:r>
            <a:r>
              <a:rPr lang="de-DE" dirty="0"/>
              <a:t>= </a:t>
            </a:r>
            <a:r>
              <a:rPr lang="de-DE" dirty="0" err="1"/>
              <a:t>event</a:t>
            </a:r>
            <a:r>
              <a:rPr lang="de-DE" dirty="0"/>
              <a:t> || </a:t>
            </a:r>
            <a:r>
              <a:rPr lang="de-DE" dirty="0" err="1"/>
              <a:t>window.event</a:t>
            </a:r>
            <a:r>
              <a:rPr lang="de-DE" dirty="0"/>
              <a:t>;</a:t>
            </a:r>
          </a:p>
          <a:p>
            <a:pPr lvl="1"/>
            <a:r>
              <a:rPr lang="de-DE" dirty="0"/>
              <a:t> </a:t>
            </a:r>
            <a:r>
              <a:rPr lang="de-DE" dirty="0" smtClean="0"/>
              <a:t> </a:t>
            </a:r>
            <a:r>
              <a:rPr lang="de-DE" dirty="0" err="1" smtClean="0"/>
              <a:t>var</a:t>
            </a:r>
            <a:r>
              <a:rPr lang="de-DE" dirty="0" smtClean="0"/>
              <a:t> </a:t>
            </a:r>
            <a:r>
              <a:rPr lang="de-DE" dirty="0" err="1"/>
              <a:t>character</a:t>
            </a:r>
            <a:r>
              <a:rPr lang="de-DE" dirty="0"/>
              <a:t> = </a:t>
            </a:r>
            <a:r>
              <a:rPr lang="de-DE" dirty="0" err="1"/>
              <a:t>event.keyCode</a:t>
            </a:r>
            <a:r>
              <a:rPr lang="de-DE" dirty="0"/>
              <a:t>;</a:t>
            </a:r>
          </a:p>
          <a:p>
            <a:r>
              <a:rPr lang="de-DE" dirty="0" smtClean="0"/>
              <a:t>		</a:t>
            </a:r>
            <a:r>
              <a:rPr lang="de-DE" dirty="0" err="1" smtClean="0"/>
              <a:t>console</a:t>
            </a:r>
            <a:r>
              <a:rPr lang="de-DE" dirty="0" smtClean="0"/>
              <a:t>..</a:t>
            </a:r>
            <a:r>
              <a:rPr lang="de-DE" dirty="0" err="1" smtClean="0"/>
              <a:t>og</a:t>
            </a:r>
            <a:r>
              <a:rPr lang="de-DE" dirty="0" smtClean="0"/>
              <a:t>(</a:t>
            </a:r>
            <a:r>
              <a:rPr lang="de-DE" dirty="0"/>
              <a:t>"Key " + </a:t>
            </a:r>
            <a:r>
              <a:rPr lang="de-DE" dirty="0" err="1"/>
              <a:t>String.fromCharCode</a:t>
            </a:r>
            <a:r>
              <a:rPr lang="de-DE" dirty="0"/>
              <a:t>(</a:t>
            </a:r>
            <a:r>
              <a:rPr lang="de-DE" dirty="0" err="1"/>
              <a:t>character</a:t>
            </a:r>
            <a:r>
              <a:rPr lang="de-DE" dirty="0"/>
              <a:t>) + " </a:t>
            </a:r>
            <a:r>
              <a:rPr lang="de-DE" dirty="0" err="1"/>
              <a:t>pressed</a:t>
            </a:r>
            <a:r>
              <a:rPr lang="de-DE" dirty="0"/>
              <a:t>“);</a:t>
            </a:r>
          </a:p>
          <a:p>
            <a:r>
              <a:rPr lang="de-DE" dirty="0" smtClean="0"/>
              <a:t>	}</a:t>
            </a:r>
            <a:r>
              <a:rPr lang="de-DE" dirty="0"/>
              <a:t>, true</a:t>
            </a:r>
          </a:p>
          <a:p>
            <a:r>
              <a:rPr lang="de-DE" dirty="0"/>
              <a:t>);</a:t>
            </a:r>
          </a:p>
          <a:p>
            <a:endParaRPr lang="de-DE" dirty="0"/>
          </a:p>
        </p:txBody>
      </p:sp>
      <p:sp>
        <p:nvSpPr>
          <p:cNvPr id="3" name="Titel 2"/>
          <p:cNvSpPr>
            <a:spLocks noGrp="1"/>
          </p:cNvSpPr>
          <p:nvPr>
            <p:ph type="title"/>
          </p:nvPr>
        </p:nvSpPr>
        <p:spPr/>
        <p:txBody>
          <a:bodyPr/>
          <a:lstStyle/>
          <a:p>
            <a:r>
              <a:rPr lang="de-DE" dirty="0" smtClean="0"/>
              <a:t>Observer im Browser</a:t>
            </a:r>
            <a:endParaRPr lang="de-DE" dirty="0"/>
          </a:p>
        </p:txBody>
      </p:sp>
    </p:spTree>
    <p:extLst>
      <p:ext uri="{BB962C8B-B14F-4D97-AF65-F5344CB8AC3E}">
        <p14:creationId xmlns:p14="http://schemas.microsoft.com/office/powerpoint/2010/main" val="3708544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ein Template definiert Methoden</a:t>
            </a:r>
          </a:p>
          <a:p>
            <a:pPr marL="0" indent="0">
              <a:buNone/>
            </a:pPr>
            <a:r>
              <a:rPr lang="de-DE" dirty="0"/>
              <a:t>stellt das Gerüst für konkrete Implementierungen </a:t>
            </a:r>
            <a:r>
              <a:rPr lang="de-DE" dirty="0" smtClean="0"/>
              <a:t>bereit</a:t>
            </a:r>
          </a:p>
          <a:p>
            <a:pPr marL="0" indent="0">
              <a:buNone/>
            </a:pPr>
            <a:r>
              <a:rPr lang="de-DE" dirty="0"/>
              <a:t>abgeleiteten Objekt </a:t>
            </a:r>
            <a:r>
              <a:rPr lang="de-DE" dirty="0" smtClean="0"/>
              <a:t>überschreiben einzelne Methoden</a:t>
            </a:r>
          </a:p>
          <a:p>
            <a:pPr marL="0" indent="0">
              <a:buNone/>
            </a:pPr>
            <a:r>
              <a:rPr lang="de-DE" dirty="0"/>
              <a:t>Inversion-</a:t>
            </a:r>
            <a:r>
              <a:rPr lang="de-DE" dirty="0" err="1"/>
              <a:t>of</a:t>
            </a:r>
            <a:r>
              <a:rPr lang="de-DE" dirty="0"/>
              <a:t>-</a:t>
            </a:r>
            <a:r>
              <a:rPr lang="de-DE" dirty="0" err="1"/>
              <a:t>Control</a:t>
            </a:r>
            <a:endParaRPr lang="de-DE" dirty="0" smtClean="0"/>
          </a:p>
          <a:p>
            <a:pPr marL="0" indent="0">
              <a:buNone/>
            </a:pPr>
            <a:r>
              <a:rPr lang="de-DE" dirty="0"/>
              <a:t>Entwurf von Darstellungskomponenten</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9801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dirty="0" err="1"/>
              <a:t>var</a:t>
            </a:r>
            <a:r>
              <a:rPr lang="en-US" dirty="0"/>
              <a:t> Ad = function () {</a:t>
            </a:r>
          </a:p>
          <a:p>
            <a:r>
              <a:rPr lang="en-US" dirty="0"/>
              <a:t>    </a:t>
            </a:r>
            <a:r>
              <a:rPr lang="en-US" dirty="0" err="1"/>
              <a:t>this.execute</a:t>
            </a:r>
            <a:r>
              <a:rPr lang="en-US" dirty="0"/>
              <a:t> = function () {</a:t>
            </a:r>
          </a:p>
          <a:p>
            <a:r>
              <a:rPr lang="en-US" dirty="0"/>
              <a:t>        // do some heavy stuff</a:t>
            </a:r>
          </a:p>
          <a:p>
            <a:r>
              <a:rPr lang="en-US" dirty="0"/>
              <a:t>        ;</a:t>
            </a:r>
          </a:p>
          <a:p>
            <a:r>
              <a:rPr lang="en-US" dirty="0"/>
              <a:t>        // and display the add</a:t>
            </a:r>
          </a:p>
          <a:p>
            <a:r>
              <a:rPr lang="en-US" dirty="0"/>
              <a:t>        </a:t>
            </a:r>
            <a:r>
              <a:rPr lang="en-US" dirty="0" err="1"/>
              <a:t>this.display</a:t>
            </a:r>
            <a:r>
              <a:rPr lang="en-US" dirty="0"/>
              <a:t>();</a:t>
            </a:r>
          </a:p>
          <a:p>
            <a:r>
              <a:rPr lang="en-US" dirty="0"/>
              <a:t>    },</a:t>
            </a:r>
          </a:p>
          <a:p>
            <a:r>
              <a:rPr lang="en-US" dirty="0"/>
              <a:t>    </a:t>
            </a:r>
            <a:r>
              <a:rPr lang="en-US" dirty="0" err="1"/>
              <a:t>this.display</a:t>
            </a:r>
            <a:r>
              <a:rPr lang="en-US" dirty="0"/>
              <a:t> = function () {</a:t>
            </a:r>
          </a:p>
          <a:p>
            <a:r>
              <a:rPr lang="en-US" dirty="0"/>
              <a:t>        throw "Not implemented yet!";</a:t>
            </a:r>
          </a:p>
          <a:p>
            <a:r>
              <a:rPr lang="en-US" dirty="0"/>
              <a:t>    }</a:t>
            </a:r>
          </a:p>
          <a:p>
            <a:r>
              <a:rPr lang="en-US" dirty="0"/>
              <a:t>}; </a:t>
            </a:r>
          </a:p>
          <a:p>
            <a:endParaRPr lang="de-DE" dirty="0"/>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1365218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err="1"/>
              <a:t>FlashAd</a:t>
            </a:r>
            <a:r>
              <a:rPr lang="en-US" dirty="0"/>
              <a:t> = function () {};</a:t>
            </a:r>
          </a:p>
          <a:p>
            <a:r>
              <a:rPr lang="en-US" dirty="0" err="1"/>
              <a:t>FlashAd.prototype</a:t>
            </a:r>
            <a:r>
              <a:rPr lang="en-US" dirty="0"/>
              <a:t> = new Ad();</a:t>
            </a:r>
          </a:p>
          <a:p>
            <a:r>
              <a:rPr lang="en-US" dirty="0" err="1"/>
              <a:t>FlashAd.prototype.display</a:t>
            </a:r>
            <a:r>
              <a:rPr lang="en-US" dirty="0"/>
              <a:t> = function () {</a:t>
            </a:r>
          </a:p>
          <a:p>
            <a:r>
              <a:rPr lang="en-US" dirty="0"/>
              <a:t>    </a:t>
            </a:r>
            <a:r>
              <a:rPr lang="en-US" dirty="0" err="1" smtClean="0"/>
              <a:t>console.log</a:t>
            </a:r>
            <a:r>
              <a:rPr lang="en-US" dirty="0" smtClean="0"/>
              <a:t>(</a:t>
            </a:r>
            <a:r>
              <a:rPr lang="en-US" dirty="0"/>
              <a:t>"Displays a Flash Ad");</a:t>
            </a:r>
          </a:p>
          <a:p>
            <a:r>
              <a:rPr lang="en-US" dirty="0"/>
              <a:t>};</a:t>
            </a:r>
          </a:p>
          <a:p>
            <a:endParaRPr lang="en-US" dirty="0"/>
          </a:p>
          <a:p>
            <a:r>
              <a:rPr lang="en-US" dirty="0" err="1"/>
              <a:t>var</a:t>
            </a:r>
            <a:r>
              <a:rPr lang="en-US" dirty="0"/>
              <a:t> </a:t>
            </a:r>
            <a:r>
              <a:rPr lang="en-US" dirty="0" err="1"/>
              <a:t>BannerAd</a:t>
            </a:r>
            <a:r>
              <a:rPr lang="en-US" dirty="0"/>
              <a:t> = function () {};</a:t>
            </a:r>
          </a:p>
          <a:p>
            <a:r>
              <a:rPr lang="en-US" dirty="0" err="1"/>
              <a:t>BannerAd.prototype</a:t>
            </a:r>
            <a:r>
              <a:rPr lang="en-US" dirty="0"/>
              <a:t> = new Ad();</a:t>
            </a:r>
          </a:p>
          <a:p>
            <a:r>
              <a:rPr lang="en-US" dirty="0" err="1"/>
              <a:t>BannerAd.prototype.display</a:t>
            </a:r>
            <a:r>
              <a:rPr lang="en-US" dirty="0"/>
              <a:t> = function() {</a:t>
            </a:r>
          </a:p>
          <a:p>
            <a:r>
              <a:rPr lang="en-US" dirty="0"/>
              <a:t>  </a:t>
            </a:r>
            <a:r>
              <a:rPr lang="en-US" dirty="0" err="1"/>
              <a:t>console.log</a:t>
            </a:r>
            <a:r>
              <a:rPr lang="en-US" dirty="0"/>
              <a:t> (</a:t>
            </a:r>
            <a:r>
              <a:rPr lang="en-US" dirty="0"/>
              <a:t>"Displays a Banner Ad");  </a:t>
            </a:r>
          </a:p>
          <a:p>
            <a:r>
              <a:rPr lang="en-US" dirty="0"/>
              <a:t>};</a:t>
            </a:r>
          </a:p>
          <a:p>
            <a:endParaRPr lang="en-US" dirty="0"/>
          </a:p>
          <a:p>
            <a:r>
              <a:rPr lang="en-US" dirty="0" err="1"/>
              <a:t>var</a:t>
            </a:r>
            <a:r>
              <a:rPr lang="en-US" dirty="0"/>
              <a:t> </a:t>
            </a:r>
            <a:r>
              <a:rPr lang="en-US" dirty="0" err="1"/>
              <a:t>anoyingAd</a:t>
            </a:r>
            <a:r>
              <a:rPr lang="en-US" dirty="0"/>
              <a:t> = new </a:t>
            </a:r>
            <a:r>
              <a:rPr lang="en-US" dirty="0" err="1"/>
              <a:t>BannerAd</a:t>
            </a:r>
            <a:r>
              <a:rPr lang="en-US" dirty="0"/>
              <a:t>();</a:t>
            </a:r>
          </a:p>
          <a:p>
            <a:r>
              <a:rPr lang="en-US" dirty="0" err="1" smtClean="0"/>
              <a:t>anoyingAd.execute</a:t>
            </a:r>
            <a:r>
              <a:rPr lang="en-US" dirty="0" smtClean="0"/>
              <a:t>(</a:t>
            </a:r>
            <a:r>
              <a:rPr lang="en-US" dirty="0"/>
              <a:t>); // Displays a Banner Ad</a:t>
            </a:r>
          </a:p>
        </p:txBody>
      </p:sp>
      <p:sp>
        <p:nvSpPr>
          <p:cNvPr id="3" name="Titel 2"/>
          <p:cNvSpPr>
            <a:spLocks noGrp="1"/>
          </p:cNvSpPr>
          <p:nvPr>
            <p:ph type="title"/>
          </p:nvPr>
        </p:nvSpPr>
        <p:spPr/>
        <p:txBody>
          <a:bodyPr/>
          <a:lstStyle/>
          <a:p>
            <a:r>
              <a:rPr lang="de-DE" dirty="0" smtClean="0"/>
              <a:t>Template </a:t>
            </a:r>
            <a:r>
              <a:rPr lang="de-DE" dirty="0" err="1" smtClean="0"/>
              <a:t>Method</a:t>
            </a:r>
            <a:endParaRPr lang="de-DE" dirty="0"/>
          </a:p>
        </p:txBody>
      </p:sp>
    </p:spTree>
    <p:extLst>
      <p:ext uri="{BB962C8B-B14F-4D97-AF65-F5344CB8AC3E}">
        <p14:creationId xmlns:p14="http://schemas.microsoft.com/office/powerpoint/2010/main" val="28535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8" y="-891480"/>
            <a:ext cx="9324528" cy="9324528"/>
          </a:xfrm>
          <a:prstGeom prst="rect">
            <a:avLst/>
          </a:prstGeom>
        </p:spPr>
      </p:pic>
    </p:spTree>
    <p:extLst>
      <p:ext uri="{BB962C8B-B14F-4D97-AF65-F5344CB8AC3E}">
        <p14:creationId xmlns:p14="http://schemas.microsoft.com/office/powerpoint/2010/main" val="24058825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Module werden </a:t>
            </a:r>
            <a:r>
              <a:rPr lang="de-DE" dirty="0" smtClean="0"/>
              <a:t>in JavaScript klassisch über </a:t>
            </a:r>
            <a:r>
              <a:rPr lang="de-DE" dirty="0" err="1" smtClean="0"/>
              <a:t>Closures</a:t>
            </a:r>
            <a:r>
              <a:rPr lang="de-DE" dirty="0" smtClean="0"/>
              <a:t> realisiert.</a:t>
            </a:r>
          </a:p>
          <a:p>
            <a:pPr marL="0" indent="0">
              <a:buNone/>
            </a:pPr>
            <a:r>
              <a:rPr lang="de-DE" dirty="0" err="1" smtClean="0"/>
              <a:t>Repetorium</a:t>
            </a:r>
            <a:r>
              <a:rPr lang="de-DE" dirty="0" smtClean="0"/>
              <a:t> </a:t>
            </a:r>
            <a:r>
              <a:rPr lang="de-DE" dirty="0" err="1" smtClean="0"/>
              <a:t>Closures</a:t>
            </a:r>
            <a:r>
              <a:rPr lang="de-DE" dirty="0" smtClean="0"/>
              <a:t>: </a:t>
            </a:r>
          </a:p>
          <a:p>
            <a:pPr marL="252000" lvl="1" indent="0">
              <a:buNone/>
            </a:pPr>
            <a:r>
              <a:rPr lang="de-DE" dirty="0"/>
              <a:t>„Eine innere Funktion hat immer Zugriff auf alle Variablen und Parameter ihrer äußeren Funktion, auch wenn diese äußere Funktion bereits beendet ist</a:t>
            </a:r>
            <a:r>
              <a:rPr lang="de-DE" dirty="0" smtClean="0"/>
              <a:t>.“ -- frei </a:t>
            </a:r>
            <a:r>
              <a:rPr lang="de-DE" dirty="0"/>
              <a:t>nach Douglas </a:t>
            </a:r>
            <a:r>
              <a:rPr lang="de-DE" dirty="0" err="1"/>
              <a:t>Crockford</a:t>
            </a:r>
            <a:endParaRPr lang="de-DE" dirty="0"/>
          </a:p>
          <a:p>
            <a:pPr marL="0" indent="0">
              <a:buNone/>
            </a:pPr>
            <a:endParaRPr lang="de-DE" dirty="0"/>
          </a:p>
        </p:txBody>
      </p:sp>
      <p:sp>
        <p:nvSpPr>
          <p:cNvPr id="3" name="Titel 2"/>
          <p:cNvSpPr>
            <a:spLocks noGrp="1"/>
          </p:cNvSpPr>
          <p:nvPr>
            <p:ph type="title"/>
          </p:nvPr>
        </p:nvSpPr>
        <p:spPr/>
        <p:txBody>
          <a:bodyPr/>
          <a:lstStyle/>
          <a:p>
            <a:r>
              <a:rPr lang="de-DE" dirty="0" smtClean="0"/>
              <a:t>Module (klassisch)</a:t>
            </a:r>
            <a:endParaRPr lang="de-DE" dirty="0"/>
          </a:p>
        </p:txBody>
      </p:sp>
    </p:spTree>
    <p:extLst>
      <p:ext uri="{BB962C8B-B14F-4D97-AF65-F5344CB8AC3E}">
        <p14:creationId xmlns:p14="http://schemas.microsoft.com/office/powerpoint/2010/main" val="222275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p>
          <a:p>
            <a:r>
              <a:rPr lang="en-US" dirty="0"/>
              <a:t>	// ... all </a:t>
            </a:r>
            <a:r>
              <a:rPr lang="en-US" dirty="0" err="1"/>
              <a:t>vars</a:t>
            </a:r>
            <a:r>
              <a:rPr lang="en-US" dirty="0"/>
              <a:t> and functions are in this scope </a:t>
            </a:r>
            <a:r>
              <a:rPr lang="en-US" dirty="0" smtClean="0"/>
              <a:t>only</a:t>
            </a:r>
          </a:p>
          <a:p>
            <a:r>
              <a:rPr lang="en-US" dirty="0"/>
              <a:t>	</a:t>
            </a:r>
            <a:r>
              <a:rPr lang="en-US" dirty="0" err="1" smtClean="0"/>
              <a:t>var</a:t>
            </a:r>
            <a:r>
              <a:rPr lang="en-US" dirty="0" smtClean="0"/>
              <a:t> x, y;</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Immediate </a:t>
            </a:r>
            <a:r>
              <a:rPr lang="de-DE" dirty="0" err="1" smtClean="0"/>
              <a:t>Functions</a:t>
            </a:r>
            <a:r>
              <a:rPr lang="de-DE" dirty="0" smtClean="0"/>
              <a:t> </a:t>
            </a:r>
            <a:r>
              <a:rPr lang="de-DE" dirty="0" err="1" smtClean="0"/>
              <a:t>with</a:t>
            </a:r>
            <a:r>
              <a:rPr lang="de-DE" dirty="0" smtClean="0"/>
              <a:t> </a:t>
            </a:r>
            <a:r>
              <a:rPr lang="de-DE" dirty="0" err="1" smtClean="0"/>
              <a:t>Closures</a:t>
            </a:r>
            <a:endParaRPr lang="de-DE" dirty="0"/>
          </a:p>
        </p:txBody>
      </p:sp>
    </p:spTree>
    <p:extLst>
      <p:ext uri="{BB962C8B-B14F-4D97-AF65-F5344CB8AC3E}">
        <p14:creationId xmlns:p14="http://schemas.microsoft.com/office/powerpoint/2010/main" val="408905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dirty="0" err="1"/>
              <a:t>var</a:t>
            </a:r>
            <a:r>
              <a:rPr lang="en-US" dirty="0"/>
              <a:t> </a:t>
            </a:r>
            <a:r>
              <a:rPr lang="en-US" dirty="0" smtClean="0"/>
              <a:t>module = </a:t>
            </a:r>
            <a:r>
              <a:rPr lang="en-US" dirty="0"/>
              <a:t>(function () {</a:t>
            </a:r>
          </a:p>
          <a:p>
            <a:r>
              <a:rPr lang="en-US" dirty="0"/>
              <a:t>	</a:t>
            </a:r>
            <a:r>
              <a:rPr lang="en-US" dirty="0" err="1"/>
              <a:t>var</a:t>
            </a:r>
            <a:r>
              <a:rPr lang="en-US" dirty="0"/>
              <a:t> </a:t>
            </a:r>
            <a:r>
              <a:rPr lang="en-US" dirty="0" err="1" smtClean="0"/>
              <a:t>myModule</a:t>
            </a:r>
            <a:r>
              <a:rPr lang="en-US" dirty="0" smtClean="0"/>
              <a:t> </a:t>
            </a:r>
            <a:r>
              <a:rPr lang="en-US" dirty="0"/>
              <a:t>= {},</a:t>
            </a:r>
          </a:p>
          <a:p>
            <a:r>
              <a:rPr lang="en-US" dirty="0"/>
              <a:t>	</a:t>
            </a:r>
            <a:r>
              <a:rPr lang="en-US" dirty="0" err="1" smtClean="0"/>
              <a:t>privateVariable</a:t>
            </a:r>
            <a:r>
              <a:rPr lang="en-US" dirty="0" smtClean="0"/>
              <a:t> </a:t>
            </a:r>
            <a:r>
              <a:rPr lang="en-US" dirty="0"/>
              <a:t>= 1;</a:t>
            </a:r>
          </a:p>
          <a:p>
            <a:r>
              <a:rPr lang="en-US" dirty="0"/>
              <a:t>	function </a:t>
            </a:r>
            <a:r>
              <a:rPr lang="en-US" dirty="0" err="1"/>
              <a:t>privateMethod</a:t>
            </a:r>
            <a:r>
              <a:rPr lang="en-US" dirty="0"/>
              <a:t>() {</a:t>
            </a:r>
          </a:p>
          <a:p>
            <a:r>
              <a:rPr lang="en-US" dirty="0"/>
              <a:t>		// ...</a:t>
            </a:r>
          </a:p>
          <a:p>
            <a:r>
              <a:rPr lang="en-US" dirty="0"/>
              <a:t>	}</a:t>
            </a:r>
          </a:p>
          <a:p>
            <a:r>
              <a:rPr lang="en-US" dirty="0"/>
              <a:t>	</a:t>
            </a:r>
            <a:r>
              <a:rPr lang="en-US" dirty="0" err="1" smtClean="0"/>
              <a:t>myModule.getVar</a:t>
            </a:r>
            <a:r>
              <a:rPr lang="en-US" dirty="0" smtClean="0"/>
              <a:t> = </a:t>
            </a:r>
            <a:r>
              <a:rPr lang="en-US" dirty="0"/>
              <a:t>function () {</a:t>
            </a:r>
          </a:p>
          <a:p>
            <a:r>
              <a:rPr lang="en-US" dirty="0"/>
              <a:t>		</a:t>
            </a:r>
            <a:r>
              <a:rPr lang="en-US" dirty="0" smtClean="0"/>
              <a:t>return </a:t>
            </a:r>
            <a:r>
              <a:rPr lang="en-US" dirty="0" err="1" smtClean="0"/>
              <a:t>privateVariable</a:t>
            </a:r>
            <a:r>
              <a:rPr lang="en-US" dirty="0" smtClean="0"/>
              <a:t>;</a:t>
            </a:r>
            <a:endParaRPr lang="en-US" dirty="0"/>
          </a:p>
          <a:p>
            <a:r>
              <a:rPr lang="en-US" dirty="0"/>
              <a:t>	};</a:t>
            </a:r>
          </a:p>
          <a:p>
            <a:endParaRPr lang="en-US" dirty="0"/>
          </a:p>
          <a:p>
            <a:r>
              <a:rPr lang="en-US" dirty="0"/>
              <a:t>	return </a:t>
            </a:r>
            <a:r>
              <a:rPr lang="en-US" dirty="0" err="1" smtClean="0"/>
              <a:t>myModule</a:t>
            </a:r>
            <a:r>
              <a:rPr lang="en-US" dirty="0" smtClean="0"/>
              <a:t>;</a:t>
            </a:r>
            <a:endParaRPr lang="en-US" dirty="0"/>
          </a:p>
          <a:p>
            <a:r>
              <a:rPr lang="en-US" dirty="0" smtClean="0"/>
              <a:t>})();</a:t>
            </a:r>
            <a:endParaRPr lang="en-US" dirty="0"/>
          </a:p>
        </p:txBody>
      </p:sp>
      <p:sp>
        <p:nvSpPr>
          <p:cNvPr id="3" name="Titel 2"/>
          <p:cNvSpPr>
            <a:spLocks noGrp="1"/>
          </p:cNvSpPr>
          <p:nvPr>
            <p:ph type="title"/>
          </p:nvPr>
        </p:nvSpPr>
        <p:spPr/>
        <p:txBody>
          <a:bodyPr/>
          <a:lstStyle/>
          <a:p>
            <a:r>
              <a:rPr lang="de-DE" dirty="0" smtClean="0"/>
              <a:t>Module – Export</a:t>
            </a:r>
            <a:endParaRPr lang="de-DE" dirty="0"/>
          </a:p>
        </p:txBody>
      </p:sp>
    </p:spTree>
    <p:extLst>
      <p:ext uri="{BB962C8B-B14F-4D97-AF65-F5344CB8AC3E}">
        <p14:creationId xmlns:p14="http://schemas.microsoft.com/office/powerpoint/2010/main" val="3974371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smtClean="0"/>
              <a:t>In ES6 wird – für Java-Entwickler – alles ganz einfach werden.</a:t>
            </a:r>
            <a:endParaRPr lang="de-DE" dirty="0"/>
          </a:p>
        </p:txBody>
      </p:sp>
      <p:sp>
        <p:nvSpPr>
          <p:cNvPr id="4" name="Titel 3"/>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34863720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a:t>(function ($, </a:t>
            </a:r>
            <a:r>
              <a:rPr lang="en-US" dirty="0" err="1" smtClean="0"/>
              <a:t>addressService</a:t>
            </a:r>
            <a:r>
              <a:rPr lang="en-US" dirty="0" smtClean="0"/>
              <a:t>) </a:t>
            </a:r>
            <a:r>
              <a:rPr lang="en-US" dirty="0"/>
              <a:t>{</a:t>
            </a:r>
          </a:p>
          <a:p>
            <a:r>
              <a:rPr lang="en-US" dirty="0"/>
              <a:t>	// now have access to </a:t>
            </a:r>
            <a:r>
              <a:rPr lang="en-US" dirty="0" err="1" smtClean="0"/>
              <a:t>jQuery</a:t>
            </a:r>
            <a:r>
              <a:rPr lang="en-US" dirty="0" smtClean="0"/>
              <a:t> </a:t>
            </a:r>
            <a:r>
              <a:rPr lang="en-US" dirty="0"/>
              <a:t>(as $) and </a:t>
            </a:r>
            <a:r>
              <a:rPr lang="en-US" dirty="0" smtClean="0"/>
              <a:t/>
            </a:r>
            <a:br>
              <a:rPr lang="en-US" dirty="0" smtClean="0"/>
            </a:br>
            <a:r>
              <a:rPr lang="en-US" dirty="0" smtClean="0"/>
              <a:t>	// </a:t>
            </a:r>
            <a:r>
              <a:rPr lang="en-US" dirty="0" err="1" smtClean="0"/>
              <a:t>customerAddressService</a:t>
            </a:r>
            <a:r>
              <a:rPr lang="en-US" dirty="0" smtClean="0"/>
              <a:t> as </a:t>
            </a:r>
            <a:r>
              <a:rPr lang="en-US" dirty="0" err="1" smtClean="0"/>
              <a:t>addressService</a:t>
            </a:r>
            <a:r>
              <a:rPr lang="en-US" dirty="0" smtClean="0"/>
              <a:t> in </a:t>
            </a:r>
            <a:r>
              <a:rPr lang="en-US" dirty="0"/>
              <a:t>this code</a:t>
            </a:r>
          </a:p>
          <a:p>
            <a:r>
              <a:rPr lang="en-US" dirty="0"/>
              <a:t>}(</a:t>
            </a:r>
            <a:r>
              <a:rPr lang="en-US" dirty="0" err="1"/>
              <a:t>jQuery</a:t>
            </a:r>
            <a:r>
              <a:rPr lang="en-US" dirty="0"/>
              <a:t>, </a:t>
            </a:r>
            <a:r>
              <a:rPr lang="en-US" dirty="0" err="1" smtClean="0"/>
              <a:t>customerAddressService</a:t>
            </a:r>
            <a:r>
              <a:rPr lang="en-US" dirty="0" smtClean="0"/>
              <a:t>)</a:t>
            </a:r>
            <a:r>
              <a:rPr lang="en-US" dirty="0"/>
              <a:t>)</a:t>
            </a:r>
          </a:p>
        </p:txBody>
      </p:sp>
      <p:sp>
        <p:nvSpPr>
          <p:cNvPr id="3" name="Titel 2"/>
          <p:cNvSpPr>
            <a:spLocks noGrp="1"/>
          </p:cNvSpPr>
          <p:nvPr>
            <p:ph type="title"/>
          </p:nvPr>
        </p:nvSpPr>
        <p:spPr/>
        <p:txBody>
          <a:bodyPr/>
          <a:lstStyle/>
          <a:p>
            <a:r>
              <a:rPr lang="de-DE" dirty="0" smtClean="0"/>
              <a:t>Module – Import</a:t>
            </a:r>
            <a:endParaRPr lang="de-DE" dirty="0"/>
          </a:p>
        </p:txBody>
      </p:sp>
    </p:spTree>
    <p:extLst>
      <p:ext uri="{BB962C8B-B14F-4D97-AF65-F5344CB8AC3E}">
        <p14:creationId xmlns:p14="http://schemas.microsoft.com/office/powerpoint/2010/main" val="372987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dirty="0" smtClean="0"/>
              <a:t>Gliederung von Funktionalitäten sind über </a:t>
            </a:r>
            <a:r>
              <a:rPr lang="de-DE" dirty="0" err="1" smtClean="0"/>
              <a:t>Namespaces</a:t>
            </a:r>
            <a:r>
              <a:rPr lang="de-DE" dirty="0" smtClean="0"/>
              <a:t> möglich.</a:t>
            </a:r>
          </a:p>
          <a:p>
            <a:pPr marL="0" indent="0">
              <a:buNone/>
            </a:pPr>
            <a:endParaRPr lang="de-DE" dirty="0"/>
          </a:p>
        </p:txBody>
      </p:sp>
      <p:sp>
        <p:nvSpPr>
          <p:cNvPr id="3" name="Titel 2"/>
          <p:cNvSpPr>
            <a:spLocks noGrp="1"/>
          </p:cNvSpPr>
          <p:nvPr>
            <p:ph type="title"/>
          </p:nvPr>
        </p:nvSpPr>
        <p:spPr/>
        <p:txBody>
          <a:bodyPr/>
          <a:lstStyle/>
          <a:p>
            <a:r>
              <a:rPr lang="de-DE" dirty="0" err="1" smtClean="0"/>
              <a:t>Namespaces</a:t>
            </a:r>
            <a:endParaRPr lang="de-DE" dirty="0"/>
          </a:p>
        </p:txBody>
      </p:sp>
    </p:spTree>
    <p:extLst>
      <p:ext uri="{BB962C8B-B14F-4D97-AF65-F5344CB8AC3E}">
        <p14:creationId xmlns:p14="http://schemas.microsoft.com/office/powerpoint/2010/main" val="35071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dirty="0" err="1" smtClean="0"/>
              <a:t>var</a:t>
            </a:r>
            <a:r>
              <a:rPr lang="de-DE" dirty="0" smtClean="0"/>
              <a:t> de = {</a:t>
            </a:r>
            <a:br>
              <a:rPr lang="de-DE" dirty="0" smtClean="0"/>
            </a:br>
            <a:r>
              <a:rPr lang="de-DE" dirty="0" smtClean="0"/>
              <a:t> </a:t>
            </a:r>
            <a:r>
              <a:rPr lang="de-DE" dirty="0"/>
              <a:t>	</a:t>
            </a:r>
            <a:r>
              <a:rPr lang="de-DE" dirty="0" smtClean="0"/>
              <a:t>	</a:t>
            </a:r>
            <a:r>
              <a:rPr lang="de-DE" dirty="0"/>
              <a:t> </a:t>
            </a:r>
            <a:r>
              <a:rPr lang="de-DE" dirty="0" smtClean="0"/>
              <a:t> </a:t>
            </a:r>
            <a:r>
              <a:rPr lang="de-DE" dirty="0" err="1" smtClean="0"/>
              <a:t>immonet</a:t>
            </a:r>
            <a:r>
              <a:rPr lang="de-DE" dirty="0" smtClean="0"/>
              <a:t> : {</a:t>
            </a:r>
            <a:endParaRPr lang="de-DE" dirty="0"/>
          </a:p>
          <a:p>
            <a:pPr lvl="1"/>
            <a:r>
              <a:rPr lang="de-DE" dirty="0" smtClean="0"/>
              <a:t>    </a:t>
            </a:r>
            <a:r>
              <a:rPr lang="de-DE" dirty="0" smtClean="0"/>
              <a:t>	</a:t>
            </a:r>
            <a:r>
              <a:rPr lang="de-DE" dirty="0" smtClean="0"/>
              <a:t>Person : </a:t>
            </a:r>
            <a:r>
              <a:rPr lang="de-DE" dirty="0" err="1" smtClean="0"/>
              <a:t>function</a:t>
            </a:r>
            <a:r>
              <a:rPr lang="de-DE" dirty="0" smtClean="0"/>
              <a:t> </a:t>
            </a:r>
            <a:r>
              <a:rPr lang="de-DE" dirty="0" smtClean="0"/>
              <a:t>(</a:t>
            </a:r>
            <a:r>
              <a:rPr lang="de-DE" dirty="0" err="1"/>
              <a:t>name</a:t>
            </a:r>
            <a:r>
              <a:rPr lang="de-DE" dirty="0"/>
              <a:t>) {</a:t>
            </a:r>
          </a:p>
          <a:p>
            <a:pPr lvl="1"/>
            <a:r>
              <a:rPr lang="de-DE" dirty="0" smtClean="0"/>
              <a:t>         </a:t>
            </a:r>
            <a:r>
              <a:rPr lang="de-DE" dirty="0" err="1"/>
              <a:t>this.name</a:t>
            </a:r>
            <a:r>
              <a:rPr lang="de-DE" dirty="0"/>
              <a:t> = </a:t>
            </a:r>
            <a:r>
              <a:rPr lang="de-DE" dirty="0" err="1"/>
              <a:t>name</a:t>
            </a:r>
            <a:r>
              <a:rPr lang="de-DE" dirty="0"/>
              <a:t>;</a:t>
            </a:r>
          </a:p>
          <a:p>
            <a:pPr lvl="1"/>
            <a:r>
              <a:rPr lang="de-DE" dirty="0" smtClean="0"/>
              <a:t>     </a:t>
            </a:r>
            <a:r>
              <a:rPr lang="de-DE" dirty="0" smtClean="0"/>
              <a:t>	}</a:t>
            </a:r>
          </a:p>
          <a:p>
            <a:pPr lvl="1"/>
            <a:r>
              <a:rPr lang="de-DE" dirty="0" smtClean="0"/>
              <a:t>  	}</a:t>
            </a:r>
            <a:r>
              <a:rPr lang="de-DE" dirty="0"/>
              <a:t/>
            </a:r>
            <a:br>
              <a:rPr lang="de-DE" dirty="0"/>
            </a:br>
            <a:r>
              <a:rPr lang="de-DE" dirty="0" smtClean="0"/>
              <a:t>}</a:t>
            </a:r>
            <a:r>
              <a:rPr lang="de-DE" dirty="0" smtClean="0"/>
              <a:t>;</a:t>
            </a:r>
            <a:endParaRPr lang="de-DE" dirty="0"/>
          </a:p>
          <a:p>
            <a:endParaRPr lang="de-DE" dirty="0"/>
          </a:p>
          <a:p>
            <a:r>
              <a:rPr lang="de-DE" dirty="0" err="1"/>
              <a:t>var</a:t>
            </a:r>
            <a:r>
              <a:rPr lang="de-DE" dirty="0"/>
              <a:t> </a:t>
            </a:r>
            <a:r>
              <a:rPr lang="de-DE" dirty="0" err="1" smtClean="0"/>
              <a:t>me</a:t>
            </a:r>
            <a:r>
              <a:rPr lang="de-DE" dirty="0" smtClean="0"/>
              <a:t> </a:t>
            </a:r>
            <a:r>
              <a:rPr lang="de-DE" dirty="0"/>
              <a:t>= </a:t>
            </a:r>
            <a:r>
              <a:rPr lang="de-DE" dirty="0" err="1"/>
              <a:t>new</a:t>
            </a:r>
            <a:r>
              <a:rPr lang="de-DE" dirty="0"/>
              <a:t> </a:t>
            </a:r>
            <a:r>
              <a:rPr lang="de-DE" dirty="0" err="1"/>
              <a:t>de.immonet.Person</a:t>
            </a:r>
            <a:r>
              <a:rPr lang="de-DE" dirty="0"/>
              <a:t>('Oliver')</a:t>
            </a:r>
            <a:r>
              <a:rPr lang="de-DE" dirty="0" smtClean="0"/>
              <a:t>;</a:t>
            </a:r>
          </a:p>
          <a:p>
            <a:r>
              <a:rPr lang="de-DE" dirty="0" err="1" smtClean="0"/>
              <a:t>console.log</a:t>
            </a:r>
            <a:r>
              <a:rPr lang="de-DE" dirty="0" smtClean="0"/>
              <a:t>(</a:t>
            </a:r>
            <a:r>
              <a:rPr lang="de-DE" dirty="0" err="1" smtClean="0"/>
              <a:t>me.name</a:t>
            </a:r>
            <a:r>
              <a:rPr lang="de-DE" dirty="0"/>
              <a:t>);</a:t>
            </a:r>
          </a:p>
        </p:txBody>
      </p:sp>
      <p:sp>
        <p:nvSpPr>
          <p:cNvPr id="3" name="Titel 2"/>
          <p:cNvSpPr>
            <a:spLocks noGrp="1"/>
          </p:cNvSpPr>
          <p:nvPr>
            <p:ph type="title"/>
          </p:nvPr>
        </p:nvSpPr>
        <p:spPr/>
        <p:txBody>
          <a:bodyPr/>
          <a:lstStyle/>
          <a:p>
            <a:r>
              <a:rPr lang="de-DE" dirty="0" err="1" smtClean="0"/>
              <a:t>Namespaces</a:t>
            </a:r>
            <a:r>
              <a:rPr lang="de-DE" dirty="0" smtClean="0"/>
              <a:t> - Verwenden normale Objekte</a:t>
            </a:r>
            <a:endParaRPr lang="de-DE" dirty="0"/>
          </a:p>
        </p:txBody>
      </p:sp>
    </p:spTree>
    <p:extLst>
      <p:ext uri="{BB962C8B-B14F-4D97-AF65-F5344CB8AC3E}">
        <p14:creationId xmlns:p14="http://schemas.microsoft.com/office/powerpoint/2010/main" val="423597811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dirty="0" err="1"/>
              <a:t>var</a:t>
            </a:r>
            <a:r>
              <a:rPr lang="en-US" dirty="0"/>
              <a:t> </a:t>
            </a:r>
            <a:r>
              <a:rPr lang="en-US" dirty="0" smtClean="0"/>
              <a:t>de= de |</a:t>
            </a:r>
            <a:r>
              <a:rPr lang="en-US" dirty="0"/>
              <a:t>| {};</a:t>
            </a:r>
          </a:p>
          <a:p>
            <a:r>
              <a:rPr lang="en-US" dirty="0" err="1" smtClean="0"/>
              <a:t>de.immonet</a:t>
            </a:r>
            <a:r>
              <a:rPr lang="en-US" dirty="0" smtClean="0"/>
              <a:t> = </a:t>
            </a:r>
            <a:r>
              <a:rPr lang="en-US" dirty="0"/>
              <a:t>{};</a:t>
            </a:r>
          </a:p>
          <a:p>
            <a:r>
              <a:rPr lang="en-US" dirty="0" err="1" smtClean="0"/>
              <a:t>de.immonet.person</a:t>
            </a:r>
            <a:r>
              <a:rPr lang="en-US" dirty="0" smtClean="0"/>
              <a:t> </a:t>
            </a:r>
            <a:r>
              <a:rPr lang="en-US" dirty="0"/>
              <a:t>= {};</a:t>
            </a:r>
          </a:p>
          <a:p>
            <a:r>
              <a:rPr lang="en-US" dirty="0"/>
              <a:t>(function (person) {</a:t>
            </a:r>
          </a:p>
          <a:p>
            <a:r>
              <a:rPr lang="en-US" dirty="0"/>
              <a:t>    // Constructor</a:t>
            </a:r>
          </a:p>
          <a:p>
            <a:r>
              <a:rPr lang="en-US" dirty="0"/>
              <a:t>    function Person(name) {</a:t>
            </a:r>
          </a:p>
          <a:p>
            <a:r>
              <a:rPr lang="en-US" dirty="0"/>
              <a:t>        </a:t>
            </a:r>
            <a:r>
              <a:rPr lang="en-US" dirty="0" err="1"/>
              <a:t>this.name</a:t>
            </a:r>
            <a:r>
              <a:rPr lang="en-US" dirty="0"/>
              <a:t> = name;</a:t>
            </a:r>
          </a:p>
          <a:p>
            <a:r>
              <a:rPr lang="en-US" dirty="0"/>
              <a:t>    }</a:t>
            </a:r>
          </a:p>
          <a:p>
            <a:r>
              <a:rPr lang="en-US" dirty="0" smtClean="0"/>
              <a:t>	  /</a:t>
            </a:r>
            <a:r>
              <a:rPr lang="en-US" dirty="0"/>
              <a:t>/ Export </a:t>
            </a:r>
            <a:r>
              <a:rPr lang="en-US" dirty="0" err="1" smtClean="0"/>
              <a:t>einer</a:t>
            </a:r>
            <a:r>
              <a:rPr lang="en-US" dirty="0" smtClean="0"/>
              <a:t> Factory</a:t>
            </a:r>
            <a:r>
              <a:rPr lang="en-US" dirty="0"/>
              <a:t>-</a:t>
            </a:r>
            <a:r>
              <a:rPr lang="en-US" dirty="0" err="1"/>
              <a:t>Methode</a:t>
            </a:r>
            <a:endParaRPr lang="en-US" dirty="0"/>
          </a:p>
          <a:p>
            <a:r>
              <a:rPr lang="en-US" dirty="0"/>
              <a:t>    </a:t>
            </a:r>
            <a:r>
              <a:rPr lang="en-US" dirty="0" err="1" smtClean="0"/>
              <a:t>person.create</a:t>
            </a:r>
            <a:r>
              <a:rPr lang="en-US" dirty="0" smtClean="0"/>
              <a:t> </a:t>
            </a:r>
            <a:r>
              <a:rPr lang="en-US" dirty="0"/>
              <a:t>= function </a:t>
            </a:r>
            <a:r>
              <a:rPr lang="en-US" dirty="0" smtClean="0"/>
              <a:t>(</a:t>
            </a:r>
            <a:r>
              <a:rPr lang="en-US" dirty="0"/>
              <a:t>name) {</a:t>
            </a:r>
          </a:p>
          <a:p>
            <a:r>
              <a:rPr lang="en-US" dirty="0"/>
              <a:t>        return new Person(name);</a:t>
            </a:r>
          </a:p>
          <a:p>
            <a:r>
              <a:rPr lang="en-US" dirty="0"/>
              <a:t>    }</a:t>
            </a:r>
          </a:p>
          <a:p>
            <a:r>
              <a:rPr lang="en-US" dirty="0" smtClean="0"/>
              <a:t>;</a:t>
            </a:r>
            <a:endParaRPr lang="en-US" dirty="0"/>
          </a:p>
          <a:p>
            <a:r>
              <a:rPr lang="en-US" dirty="0"/>
              <a:t>})</a:t>
            </a:r>
            <a:r>
              <a:rPr lang="en-US" dirty="0" smtClean="0"/>
              <a:t>(</a:t>
            </a:r>
            <a:r>
              <a:rPr lang="en-US" dirty="0" err="1" smtClean="0"/>
              <a:t>de.immonet.person</a:t>
            </a:r>
            <a:r>
              <a:rPr lang="en-US" dirty="0" smtClean="0"/>
              <a:t>)</a:t>
            </a:r>
            <a:r>
              <a:rPr lang="en-US" dirty="0"/>
              <a:t>;</a:t>
            </a:r>
          </a:p>
        </p:txBody>
      </p:sp>
      <p:sp>
        <p:nvSpPr>
          <p:cNvPr id="3" name="Titel 2"/>
          <p:cNvSpPr>
            <a:spLocks noGrp="1"/>
          </p:cNvSpPr>
          <p:nvPr>
            <p:ph type="title"/>
          </p:nvPr>
        </p:nvSpPr>
        <p:spPr/>
        <p:txBody>
          <a:bodyPr/>
          <a:lstStyle/>
          <a:p>
            <a:r>
              <a:rPr lang="de-DE" dirty="0" err="1" smtClean="0"/>
              <a:t>Namespaces</a:t>
            </a:r>
            <a:r>
              <a:rPr lang="de-DE" dirty="0" smtClean="0"/>
              <a:t> – Definition mit Factory</a:t>
            </a:r>
            <a:endParaRPr lang="de-DE" dirty="0"/>
          </a:p>
        </p:txBody>
      </p:sp>
    </p:spTree>
    <p:extLst>
      <p:ext uri="{BB962C8B-B14F-4D97-AF65-F5344CB8AC3E}">
        <p14:creationId xmlns:p14="http://schemas.microsoft.com/office/powerpoint/2010/main" val="966032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err="1" smtClean="0"/>
              <a:t>de.immonet.action</a:t>
            </a:r>
            <a:r>
              <a:rPr lang="en-US" dirty="0" smtClean="0"/>
              <a:t> = </a:t>
            </a:r>
            <a:r>
              <a:rPr lang="en-US" dirty="0"/>
              <a:t>{};</a:t>
            </a:r>
          </a:p>
          <a:p>
            <a:r>
              <a:rPr lang="en-US" dirty="0"/>
              <a:t>(</a:t>
            </a:r>
            <a:r>
              <a:rPr lang="en-US" dirty="0" smtClean="0"/>
              <a:t>function(action, person</a:t>
            </a:r>
            <a:r>
              <a:rPr lang="en-US" dirty="0"/>
              <a:t>) {</a:t>
            </a:r>
          </a:p>
          <a:p>
            <a:r>
              <a:rPr lang="en-US" dirty="0" smtClean="0"/>
              <a:t>		</a:t>
            </a:r>
            <a:r>
              <a:rPr lang="en-US" dirty="0" err="1" smtClean="0"/>
              <a:t>action.doIt</a:t>
            </a:r>
            <a:r>
              <a:rPr lang="en-US" dirty="0" smtClean="0"/>
              <a:t> = function() </a:t>
            </a:r>
            <a:r>
              <a:rPr lang="en-US" dirty="0"/>
              <a:t>{</a:t>
            </a:r>
          </a:p>
          <a:p>
            <a:r>
              <a:rPr lang="en-US" dirty="0"/>
              <a:t> </a:t>
            </a:r>
            <a:r>
              <a:rPr lang="en-US" dirty="0" smtClean="0"/>
              <a:t>			</a:t>
            </a:r>
            <a:r>
              <a:rPr lang="en-US" dirty="0" err="1" smtClean="0"/>
              <a:t>var</a:t>
            </a:r>
            <a:r>
              <a:rPr lang="en-US" dirty="0" smtClean="0"/>
              <a:t> </a:t>
            </a:r>
            <a:r>
              <a:rPr lang="en-US" dirty="0"/>
              <a:t>me = </a:t>
            </a:r>
            <a:r>
              <a:rPr lang="en-US" dirty="0" err="1"/>
              <a:t>person.create</a:t>
            </a:r>
            <a:r>
              <a:rPr lang="en-US" dirty="0"/>
              <a:t>('Oliver');	</a:t>
            </a:r>
            <a:r>
              <a:rPr lang="en-US" dirty="0" smtClean="0"/>
              <a:t>	</a:t>
            </a:r>
            <a:endParaRPr lang="en-US" dirty="0"/>
          </a:p>
          <a:p>
            <a:r>
              <a:rPr lang="en-US" dirty="0" smtClean="0"/>
              <a:t>			</a:t>
            </a:r>
            <a:r>
              <a:rPr lang="en-US" dirty="0" err="1" smtClean="0"/>
              <a:t>console.log</a:t>
            </a:r>
            <a:r>
              <a:rPr lang="en-US" dirty="0" smtClean="0"/>
              <a:t>(</a:t>
            </a:r>
            <a:r>
              <a:rPr lang="en-US" dirty="0" err="1" smtClean="0"/>
              <a:t>me.name</a:t>
            </a:r>
            <a:r>
              <a:rPr lang="en-US" dirty="0" smtClean="0"/>
              <a:t>);</a:t>
            </a:r>
            <a:endParaRPr lang="en-US" dirty="0"/>
          </a:p>
          <a:p>
            <a:r>
              <a:rPr lang="en-US" dirty="0"/>
              <a:t>   </a:t>
            </a:r>
            <a:r>
              <a:rPr lang="en-US" dirty="0" smtClean="0"/>
              <a:t>};</a:t>
            </a:r>
          </a:p>
          <a:p>
            <a:endParaRPr lang="en-US" dirty="0"/>
          </a:p>
          <a:p>
            <a:r>
              <a:rPr lang="en-US" dirty="0"/>
              <a:t>})</a:t>
            </a:r>
            <a:r>
              <a:rPr lang="en-US" dirty="0" smtClean="0"/>
              <a:t>(</a:t>
            </a:r>
            <a:r>
              <a:rPr lang="en-US" dirty="0" err="1" smtClean="0"/>
              <a:t>de.immonet.action</a:t>
            </a:r>
            <a:r>
              <a:rPr lang="en-US" dirty="0" smtClean="0"/>
              <a:t>, </a:t>
            </a:r>
            <a:r>
              <a:rPr lang="en-US" dirty="0" err="1" smtClean="0"/>
              <a:t>de.immonet.person</a:t>
            </a:r>
            <a:r>
              <a:rPr lang="en-US" dirty="0" smtClean="0"/>
              <a:t>);</a:t>
            </a:r>
          </a:p>
          <a:p>
            <a:r>
              <a:rPr lang="en-US" dirty="0" err="1" smtClean="0"/>
              <a:t>de.immonet.action.doIt</a:t>
            </a:r>
            <a:r>
              <a:rPr lang="en-US" dirty="0" smtClean="0"/>
              <a:t>();</a:t>
            </a:r>
            <a:endParaRPr lang="en-US" dirty="0"/>
          </a:p>
        </p:txBody>
      </p:sp>
      <p:sp>
        <p:nvSpPr>
          <p:cNvPr id="3" name="Titel 2"/>
          <p:cNvSpPr>
            <a:spLocks noGrp="1"/>
          </p:cNvSpPr>
          <p:nvPr>
            <p:ph type="title"/>
          </p:nvPr>
        </p:nvSpPr>
        <p:spPr/>
        <p:txBody>
          <a:bodyPr/>
          <a:lstStyle/>
          <a:p>
            <a:r>
              <a:rPr lang="de-DE" dirty="0" err="1" smtClean="0"/>
              <a:t>Namespaces</a:t>
            </a:r>
            <a:r>
              <a:rPr lang="de-DE" dirty="0" smtClean="0"/>
              <a:t> – Import und </a:t>
            </a:r>
            <a:r>
              <a:rPr lang="de-DE" dirty="0" err="1" smtClean="0"/>
              <a:t>Dependency</a:t>
            </a:r>
            <a:r>
              <a:rPr lang="de-DE" dirty="0" smtClean="0"/>
              <a:t> </a:t>
            </a:r>
            <a:r>
              <a:rPr lang="de-DE" dirty="0" err="1" smtClean="0"/>
              <a:t>Injection</a:t>
            </a:r>
            <a:endParaRPr lang="de-DE" dirty="0"/>
          </a:p>
        </p:txBody>
      </p:sp>
    </p:spTree>
    <p:extLst>
      <p:ext uri="{BB962C8B-B14F-4D97-AF65-F5344CB8AC3E}">
        <p14:creationId xmlns:p14="http://schemas.microsoft.com/office/powerpoint/2010/main" val="202639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36512" y="0"/>
            <a:ext cx="9433048" cy="7101408"/>
          </a:xfrm>
          <a:prstGeom prst="rect">
            <a:avLst/>
          </a:prstGeom>
          <a:solidFill>
            <a:schemeClr val="accent6">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solidFill>
                <a:schemeClr val="bg2"/>
              </a:solidFill>
            </a:endParaRPr>
          </a:p>
        </p:txBody>
      </p:sp>
      <p:sp>
        <p:nvSpPr>
          <p:cNvPr id="2" name="Inhaltsplatzhalter 1"/>
          <p:cNvSpPr>
            <a:spLocks noGrp="1"/>
          </p:cNvSpPr>
          <p:nvPr>
            <p:ph idx="1"/>
          </p:nvPr>
        </p:nvSpPr>
        <p:spPr/>
        <p:txBody>
          <a:bodyPr/>
          <a:lstStyle/>
          <a:p>
            <a:pPr marL="0" indent="0">
              <a:buNone/>
            </a:pPr>
            <a:r>
              <a:rPr lang="de-DE" dirty="0" smtClean="0">
                <a:solidFill>
                  <a:srgbClr val="FFFFFF"/>
                </a:solidFill>
              </a:rPr>
              <a:t>Schreibe ein Modul, das </a:t>
            </a:r>
            <a:r>
              <a:rPr lang="de-DE" dirty="0" smtClean="0">
                <a:solidFill>
                  <a:srgbClr val="FFFFFF"/>
                </a:solidFill>
                <a:latin typeface="Consolas"/>
                <a:cs typeface="Consolas"/>
              </a:rPr>
              <a:t>Tasks</a:t>
            </a:r>
            <a:r>
              <a:rPr lang="de-DE" dirty="0" smtClean="0">
                <a:solidFill>
                  <a:srgbClr val="FFFFFF"/>
                </a:solidFill>
              </a:rPr>
              <a:t>, </a:t>
            </a:r>
            <a:r>
              <a:rPr lang="de-DE" dirty="0" err="1" smtClean="0">
                <a:solidFill>
                  <a:srgbClr val="FFFFFF"/>
                </a:solidFill>
                <a:latin typeface="Consolas"/>
                <a:cs typeface="Consolas"/>
              </a:rPr>
              <a:t>Reminder</a:t>
            </a:r>
            <a:r>
              <a:rPr lang="de-DE" dirty="0" smtClean="0">
                <a:solidFill>
                  <a:srgbClr val="FFFFFF"/>
                </a:solidFill>
              </a:rPr>
              <a:t> und die </a:t>
            </a:r>
            <a:r>
              <a:rPr lang="de-DE" dirty="0" err="1" smtClean="0">
                <a:solidFill>
                  <a:srgbClr val="FFFFFF"/>
                </a:solidFill>
                <a:latin typeface="Consolas"/>
                <a:cs typeface="Consolas"/>
              </a:rPr>
              <a:t>TaskList</a:t>
            </a:r>
            <a:r>
              <a:rPr lang="de-DE" dirty="0" smtClean="0">
                <a:solidFill>
                  <a:srgbClr val="FFFFFF"/>
                </a:solidFill>
              </a:rPr>
              <a:t> zur Verfügung stellt.</a:t>
            </a:r>
          </a:p>
          <a:p>
            <a:pPr marL="0" indent="0">
              <a:buNone/>
            </a:pPr>
            <a:r>
              <a:rPr lang="de-DE" dirty="0" smtClean="0">
                <a:solidFill>
                  <a:srgbClr val="FFFFFF"/>
                </a:solidFill>
                <a:latin typeface="Calibri"/>
                <a:cs typeface="Calibri"/>
              </a:rPr>
              <a:t>Das Modul sollte im Namespace </a:t>
            </a:r>
            <a:r>
              <a:rPr lang="de-DE" dirty="0" err="1" smtClean="0">
                <a:solidFill>
                  <a:srgbClr val="FFFFFF"/>
                </a:solidFill>
                <a:latin typeface="Consolas"/>
                <a:cs typeface="Consolas"/>
              </a:rPr>
              <a:t>de.immonet.todolist</a:t>
            </a:r>
            <a:r>
              <a:rPr lang="de-DE" dirty="0" smtClean="0">
                <a:solidFill>
                  <a:srgbClr val="FFFFFF"/>
                </a:solidFill>
                <a:latin typeface="Consolas"/>
                <a:cs typeface="Consolas"/>
              </a:rPr>
              <a:t> </a:t>
            </a:r>
            <a:r>
              <a:rPr lang="de-DE" dirty="0" smtClean="0">
                <a:solidFill>
                  <a:srgbClr val="FFFFFF"/>
                </a:solidFill>
                <a:latin typeface="Calibri"/>
                <a:cs typeface="Calibri"/>
              </a:rPr>
              <a:t>liegen.</a:t>
            </a:r>
          </a:p>
          <a:p>
            <a:pPr marL="0" indent="0">
              <a:buNone/>
            </a:pPr>
            <a:r>
              <a:rPr lang="de-DE" dirty="0" smtClean="0">
                <a:solidFill>
                  <a:srgbClr val="FFFFFF"/>
                </a:solidFill>
                <a:latin typeface="Calibri"/>
                <a:cs typeface="Calibri"/>
              </a:rPr>
              <a:t>Importiere das Modul in ein </a:t>
            </a:r>
            <a:r>
              <a:rPr lang="de-DE" dirty="0" smtClean="0">
                <a:solidFill>
                  <a:srgbClr val="FFFFFF"/>
                </a:solidFill>
                <a:latin typeface="Consolas"/>
                <a:cs typeface="Consolas"/>
              </a:rPr>
              <a:t>Main</a:t>
            </a:r>
            <a:r>
              <a:rPr lang="de-DE" dirty="0" smtClean="0">
                <a:solidFill>
                  <a:srgbClr val="FFFFFF"/>
                </a:solidFill>
                <a:latin typeface="Calibri"/>
                <a:cs typeface="Calibri"/>
              </a:rPr>
              <a:t>-Programm oder in einen Test </a:t>
            </a:r>
            <a:r>
              <a:rPr lang="de-DE" smtClean="0">
                <a:solidFill>
                  <a:srgbClr val="FFFFFF"/>
                </a:solidFill>
                <a:latin typeface="Calibri"/>
                <a:cs typeface="Calibri"/>
              </a:rPr>
              <a:t>und verwende es.</a:t>
            </a:r>
            <a:endParaRPr lang="de-DE" dirty="0" smtClean="0">
              <a:solidFill>
                <a:srgbClr val="FFFFFF"/>
              </a:solidFill>
              <a:latin typeface="Calibri"/>
              <a:cs typeface="Calibri"/>
            </a:endParaRPr>
          </a:p>
          <a:p>
            <a:pPr marL="0" indent="0">
              <a:buNone/>
            </a:pPr>
            <a:endParaRPr lang="de-DE" dirty="0">
              <a:solidFill>
                <a:srgbClr val="FFFFFF"/>
              </a:solidFill>
            </a:endParaRPr>
          </a:p>
          <a:p>
            <a:pPr marL="0" indent="0">
              <a:buNone/>
            </a:pPr>
            <a:endParaRPr lang="de-DE" dirty="0" smtClean="0">
              <a:solidFill>
                <a:srgbClr val="FFFFFF"/>
              </a:solidFill>
              <a:latin typeface="Consolas"/>
              <a:cs typeface="Consolas"/>
            </a:endParaRPr>
          </a:p>
        </p:txBody>
      </p:sp>
      <p:sp>
        <p:nvSpPr>
          <p:cNvPr id="3" name="Titel 2"/>
          <p:cNvSpPr>
            <a:spLocks noGrp="1"/>
          </p:cNvSpPr>
          <p:nvPr>
            <p:ph type="title"/>
          </p:nvPr>
        </p:nvSpPr>
        <p:spPr/>
        <p:txBody>
          <a:bodyPr/>
          <a:lstStyle/>
          <a:p>
            <a:r>
              <a:rPr lang="de-DE" dirty="0" smtClean="0">
                <a:solidFill>
                  <a:srgbClr val="FFFFFF"/>
                </a:solidFill>
              </a:rPr>
              <a:t>Übung </a:t>
            </a:r>
            <a:r>
              <a:rPr lang="de-DE" dirty="0" smtClean="0">
                <a:solidFill>
                  <a:srgbClr val="FFFFFF"/>
                </a:solidFill>
              </a:rPr>
              <a:t>#10 </a:t>
            </a:r>
            <a:r>
              <a:rPr lang="de-DE" dirty="0" smtClean="0">
                <a:solidFill>
                  <a:srgbClr val="FFFFFF"/>
                </a:solidFill>
              </a:rPr>
              <a:t>-  </a:t>
            </a:r>
            <a:r>
              <a:rPr lang="de-DE" dirty="0" smtClean="0">
                <a:solidFill>
                  <a:srgbClr val="FFFFFF"/>
                </a:solidFill>
              </a:rPr>
              <a:t>klassische Module</a:t>
            </a:r>
            <a:endParaRPr lang="de-DE" dirty="0">
              <a:solidFill>
                <a:srgbClr val="FFFFFF"/>
              </a:solidFill>
            </a:endParaRPr>
          </a:p>
        </p:txBody>
      </p:sp>
    </p:spTree>
    <p:extLst>
      <p:ext uri="{BB962C8B-B14F-4D97-AF65-F5344CB8AC3E}">
        <p14:creationId xmlns:p14="http://schemas.microsoft.com/office/powerpoint/2010/main" val="130955588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629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9036496"/>
          </a:xfrm>
          <a:prstGeom prst="rect">
            <a:avLst/>
          </a:prstGeom>
        </p:spPr>
      </p:pic>
    </p:spTree>
    <p:extLst>
      <p:ext uri="{BB962C8B-B14F-4D97-AF65-F5344CB8AC3E}">
        <p14:creationId xmlns:p14="http://schemas.microsoft.com/office/powerpoint/2010/main" val="1951324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Common JS</a:t>
            </a:r>
            <a:endParaRPr lang="de-DE" dirty="0"/>
          </a:p>
        </p:txBody>
      </p:sp>
      <p:pic>
        <p:nvPicPr>
          <p:cNvPr id="4" name="Bild 3" descr="common-j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20"/>
            <a:ext cx="9146989" cy="7490668"/>
          </a:xfrm>
          <a:prstGeom prst="rect">
            <a:avLst/>
          </a:prstGeom>
        </p:spPr>
      </p:pic>
    </p:spTree>
    <p:extLst>
      <p:ext uri="{BB962C8B-B14F-4D97-AF65-F5344CB8AC3E}">
        <p14:creationId xmlns:p14="http://schemas.microsoft.com/office/powerpoint/2010/main" val="2018860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2000" y="1188000"/>
            <a:ext cx="8532000" cy="5481360"/>
          </a:xfrm>
        </p:spPr>
        <p:txBody>
          <a:bodyPr>
            <a:normAutofit lnSpcReduction="10000"/>
          </a:bodyPr>
          <a:lstStyle/>
          <a:p>
            <a:r>
              <a:rPr lang="de-DE" dirty="0"/>
              <a:t>// </a:t>
            </a:r>
            <a:r>
              <a:rPr lang="de-DE" sz="1300" dirty="0" smtClean="0"/>
              <a:t>@</a:t>
            </a:r>
            <a:r>
              <a:rPr lang="de-DE" sz="1300" dirty="0" err="1" smtClean="0"/>
              <a:t>see</a:t>
            </a:r>
            <a:r>
              <a:rPr lang="de-DE" sz="1300" dirty="0" smtClean="0"/>
              <a:t> http</a:t>
            </a:r>
            <a:r>
              <a:rPr lang="de-DE" sz="1300" dirty="0"/>
              <a:t>://</a:t>
            </a:r>
            <a:r>
              <a:rPr lang="de-DE" sz="1300" dirty="0" err="1"/>
              <a:t>freshbrewedcode.com</a:t>
            </a:r>
            <a:r>
              <a:rPr lang="de-DE" sz="1300" dirty="0"/>
              <a:t>/</a:t>
            </a:r>
            <a:r>
              <a:rPr lang="de-DE" sz="1300" dirty="0" err="1"/>
              <a:t>derekgreer</a:t>
            </a:r>
            <a:r>
              <a:rPr lang="de-DE" sz="1300" dirty="0"/>
              <a:t>/2011/11/28/</a:t>
            </a:r>
            <a:r>
              <a:rPr lang="de-DE" sz="1300" dirty="0" err="1"/>
              <a:t>getting</a:t>
            </a:r>
            <a:r>
              <a:rPr lang="de-DE" sz="1300" dirty="0"/>
              <a:t>-</a:t>
            </a:r>
            <a:r>
              <a:rPr lang="de-DE" sz="1300" dirty="0" err="1"/>
              <a:t>started</a:t>
            </a:r>
            <a:r>
              <a:rPr lang="de-DE" sz="1300" dirty="0"/>
              <a:t>-with-</a:t>
            </a:r>
            <a:r>
              <a:rPr lang="de-DE" sz="1300" dirty="0" err="1"/>
              <a:t>requirejs</a:t>
            </a:r>
            <a:r>
              <a:rPr lang="de-DE" sz="1300" dirty="0" smtClean="0"/>
              <a:t>/</a:t>
            </a:r>
          </a:p>
          <a:p>
            <a:r>
              <a:rPr lang="de-DE" dirty="0" smtClean="0"/>
              <a:t>/</a:t>
            </a:r>
            <a:r>
              <a:rPr lang="de-DE" dirty="0"/>
              <a:t>/ </a:t>
            </a:r>
            <a:r>
              <a:rPr lang="de-DE" dirty="0" err="1"/>
              <a:t>customerModule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getCustomers</a:t>
            </a:r>
            <a:r>
              <a:rPr lang="de-DE" dirty="0"/>
              <a:t>: </a:t>
            </a:r>
            <a:r>
              <a:rPr lang="de-DE" dirty="0" err="1"/>
              <a:t>function</a:t>
            </a:r>
            <a:r>
              <a:rPr lang="de-DE" dirty="0"/>
              <a:t>() </a:t>
            </a:r>
            <a:r>
              <a:rPr lang="de-DE" dirty="0" smtClean="0"/>
              <a:t>{ /* do </a:t>
            </a:r>
            <a:r>
              <a:rPr lang="de-DE" dirty="0" err="1" smtClean="0"/>
              <a:t>something</a:t>
            </a:r>
            <a:r>
              <a:rPr lang="de-DE" dirty="0" smtClean="0"/>
              <a:t> */ }</a:t>
            </a:r>
            <a:endParaRPr lang="de-DE" dirty="0"/>
          </a:p>
          <a:p>
            <a:r>
              <a:rPr lang="de-DE" dirty="0"/>
              <a:t>    }</a:t>
            </a:r>
          </a:p>
          <a:p>
            <a:r>
              <a:rPr lang="de-DE" dirty="0"/>
              <a:t>});</a:t>
            </a:r>
          </a:p>
          <a:p>
            <a:endParaRPr lang="de-DE" dirty="0"/>
          </a:p>
          <a:p>
            <a:r>
              <a:rPr lang="de-DE" dirty="0"/>
              <a:t>// </a:t>
            </a:r>
            <a:r>
              <a:rPr lang="de-DE" dirty="0" err="1"/>
              <a:t>oderModule</a:t>
            </a:r>
            <a:endParaRPr lang="de-DE" dirty="0"/>
          </a:p>
          <a:p>
            <a:r>
              <a:rPr lang="de-DE" dirty="0" err="1"/>
              <a:t>define</a:t>
            </a:r>
            <a:r>
              <a:rPr lang="de-DE" dirty="0"/>
              <a:t>(</a:t>
            </a:r>
            <a:r>
              <a:rPr lang="de-DE" dirty="0" err="1"/>
              <a:t>function</a:t>
            </a:r>
            <a:r>
              <a:rPr lang="de-DE" dirty="0"/>
              <a:t>() {</a:t>
            </a:r>
          </a:p>
          <a:p>
            <a:r>
              <a:rPr lang="de-DE" dirty="0"/>
              <a:t>    return {</a:t>
            </a:r>
          </a:p>
          <a:p>
            <a:r>
              <a:rPr lang="de-DE" dirty="0"/>
              <a:t>         </a:t>
            </a:r>
            <a:r>
              <a:rPr lang="de-DE" dirty="0" err="1"/>
              <a:t>getOrders</a:t>
            </a:r>
            <a:r>
              <a:rPr lang="de-DE" dirty="0"/>
              <a:t>: </a:t>
            </a:r>
            <a:r>
              <a:rPr lang="de-DE" dirty="0" err="1"/>
              <a:t>function</a:t>
            </a:r>
            <a:r>
              <a:rPr lang="de-DE" dirty="0"/>
              <a:t>() </a:t>
            </a:r>
            <a:r>
              <a:rPr lang="de-DE" dirty="0" smtClean="0"/>
              <a:t>{ /</a:t>
            </a:r>
            <a:r>
              <a:rPr lang="de-DE" dirty="0"/>
              <a:t>* do </a:t>
            </a:r>
            <a:r>
              <a:rPr lang="de-DE" dirty="0" err="1"/>
              <a:t>something</a:t>
            </a:r>
            <a:r>
              <a:rPr lang="de-DE" dirty="0"/>
              <a:t> */ </a:t>
            </a:r>
            <a:r>
              <a:rPr lang="de-DE" dirty="0" smtClean="0"/>
              <a:t>}</a:t>
            </a:r>
            <a:endParaRPr lang="de-DE" dirty="0"/>
          </a:p>
          <a:p>
            <a:r>
              <a:rPr lang="de-DE" dirty="0"/>
              <a:t>    }</a:t>
            </a:r>
          </a:p>
          <a:p>
            <a:r>
              <a:rPr lang="de-DE" dirty="0"/>
              <a:t>});</a:t>
            </a:r>
          </a:p>
          <a:p>
            <a:endParaRPr lang="de-DE" dirty="0"/>
          </a:p>
        </p:txBody>
      </p:sp>
      <p:sp>
        <p:nvSpPr>
          <p:cNvPr id="3" name="Titel 2"/>
          <p:cNvSpPr>
            <a:spLocks noGrp="1"/>
          </p:cNvSpPr>
          <p:nvPr>
            <p:ph type="title"/>
          </p:nvPr>
        </p:nvSpPr>
        <p:spPr/>
        <p:txBody>
          <a:bodyPr>
            <a:normAutofit/>
          </a:bodyPr>
          <a:lstStyle/>
          <a:p>
            <a:r>
              <a:rPr lang="de-DE" dirty="0" err="1"/>
              <a:t>Define</a:t>
            </a:r>
            <a:r>
              <a:rPr lang="de-DE" dirty="0"/>
              <a:t> </a:t>
            </a:r>
            <a:r>
              <a:rPr lang="de-DE" dirty="0" smtClean="0"/>
              <a:t>durch </a:t>
            </a:r>
            <a:r>
              <a:rPr lang="de-DE" dirty="0"/>
              <a:t>AMD (</a:t>
            </a:r>
            <a:r>
              <a:rPr lang="de-DE" dirty="0" err="1"/>
              <a:t>require.js</a:t>
            </a:r>
            <a:r>
              <a:rPr lang="de-DE" dirty="0"/>
              <a:t>)</a:t>
            </a:r>
          </a:p>
        </p:txBody>
      </p:sp>
    </p:spTree>
    <p:extLst>
      <p:ext uri="{BB962C8B-B14F-4D97-AF65-F5344CB8AC3E}">
        <p14:creationId xmlns:p14="http://schemas.microsoft.com/office/powerpoint/2010/main" val="17256775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smtClean="0"/>
              <a:t>// </a:t>
            </a:r>
            <a:r>
              <a:rPr lang="de-DE" sz="1200" dirty="0"/>
              <a:t>@</a:t>
            </a:r>
            <a:r>
              <a:rPr lang="de-DE" sz="1200" dirty="0" err="1"/>
              <a:t>see</a:t>
            </a:r>
            <a:r>
              <a:rPr lang="de-DE" sz="1200" dirty="0"/>
              <a:t> http://</a:t>
            </a:r>
            <a:r>
              <a:rPr lang="de-DE" sz="1200" dirty="0" err="1"/>
              <a:t>freshbrewedcode.com</a:t>
            </a:r>
            <a:r>
              <a:rPr lang="de-DE" sz="1200" dirty="0"/>
              <a:t>/</a:t>
            </a:r>
            <a:r>
              <a:rPr lang="de-DE" sz="1200" dirty="0" err="1"/>
              <a:t>derekgreer</a:t>
            </a:r>
            <a:r>
              <a:rPr lang="de-DE" sz="1200" dirty="0"/>
              <a:t>/2011/11/28/</a:t>
            </a:r>
            <a:r>
              <a:rPr lang="de-DE" sz="1200" dirty="0" err="1"/>
              <a:t>getting</a:t>
            </a:r>
            <a:r>
              <a:rPr lang="de-DE" sz="1200" dirty="0"/>
              <a:t>-</a:t>
            </a:r>
            <a:r>
              <a:rPr lang="de-DE" sz="1200" dirty="0" err="1"/>
              <a:t>started</a:t>
            </a:r>
            <a:r>
              <a:rPr lang="de-DE" sz="1200" dirty="0"/>
              <a:t>-with-</a:t>
            </a:r>
            <a:r>
              <a:rPr lang="de-DE" sz="1200" dirty="0" err="1"/>
              <a:t>requirejs</a:t>
            </a:r>
            <a:r>
              <a:rPr lang="de-DE" sz="1200" dirty="0"/>
              <a:t>/</a:t>
            </a:r>
          </a:p>
          <a:p>
            <a:r>
              <a:rPr lang="de-DE" dirty="0" err="1" smtClean="0"/>
              <a:t>require</a:t>
            </a:r>
            <a:r>
              <a:rPr lang="de-DE" dirty="0"/>
              <a:t>(["</a:t>
            </a:r>
            <a:r>
              <a:rPr lang="de-DE" dirty="0" err="1"/>
              <a:t>customerModule</a:t>
            </a:r>
            <a:r>
              <a:rPr lang="de-DE" dirty="0"/>
              <a:t>", "</a:t>
            </a:r>
            <a:r>
              <a:rPr lang="de-DE" dirty="0" err="1"/>
              <a:t>orderModule</a:t>
            </a:r>
            <a:r>
              <a:rPr lang="de-DE" dirty="0"/>
              <a:t>"</a:t>
            </a:r>
            <a:r>
              <a:rPr lang="de-DE" dirty="0" smtClean="0"/>
              <a:t>], </a:t>
            </a:r>
            <a:r>
              <a:rPr lang="de-DE" dirty="0" err="1"/>
              <a:t>function</a:t>
            </a:r>
            <a:r>
              <a:rPr lang="de-DE" dirty="0"/>
              <a:t>(c, o) </a:t>
            </a:r>
            <a:r>
              <a:rPr lang="de-DE" dirty="0" smtClean="0"/>
              <a:t>{</a:t>
            </a:r>
            <a:endParaRPr lang="de-DE" dirty="0"/>
          </a:p>
          <a:p>
            <a:r>
              <a:rPr lang="de-DE" dirty="0"/>
              <a:t>    var </a:t>
            </a:r>
            <a:r>
              <a:rPr lang="de-DE" dirty="0" err="1"/>
              <a:t>customers</a:t>
            </a:r>
            <a:r>
              <a:rPr lang="de-DE" dirty="0"/>
              <a:t> = </a:t>
            </a:r>
            <a:r>
              <a:rPr lang="de-DE" dirty="0" err="1"/>
              <a:t>c.getCustomers</a:t>
            </a:r>
            <a:r>
              <a:rPr lang="de-DE" dirty="0"/>
              <a:t>();</a:t>
            </a:r>
          </a:p>
          <a:p>
            <a:r>
              <a:rPr lang="de-DE" dirty="0"/>
              <a:t>    // do </a:t>
            </a:r>
            <a:r>
              <a:rPr lang="de-DE" dirty="0" err="1"/>
              <a:t>something</a:t>
            </a:r>
            <a:r>
              <a:rPr lang="de-DE" dirty="0"/>
              <a:t> with </a:t>
            </a:r>
            <a:r>
              <a:rPr lang="de-DE" dirty="0" err="1"/>
              <a:t>customers</a:t>
            </a:r>
            <a:r>
              <a:rPr lang="de-DE" dirty="0"/>
              <a:t> ...</a:t>
            </a:r>
          </a:p>
          <a:p>
            <a:endParaRPr lang="de-DE" dirty="0"/>
          </a:p>
          <a:p>
            <a:r>
              <a:rPr lang="de-DE" dirty="0"/>
              <a:t>    var </a:t>
            </a:r>
            <a:r>
              <a:rPr lang="de-DE" dirty="0" err="1"/>
              <a:t>orders</a:t>
            </a:r>
            <a:r>
              <a:rPr lang="de-DE" dirty="0"/>
              <a:t> = </a:t>
            </a:r>
            <a:r>
              <a:rPr lang="de-DE" dirty="0" err="1"/>
              <a:t>o.getOrders</a:t>
            </a:r>
            <a:r>
              <a:rPr lang="de-DE" dirty="0"/>
              <a:t>();</a:t>
            </a:r>
          </a:p>
          <a:p>
            <a:r>
              <a:rPr lang="de-DE" dirty="0"/>
              <a:t>    // do </a:t>
            </a:r>
            <a:r>
              <a:rPr lang="de-DE" dirty="0" err="1"/>
              <a:t>something</a:t>
            </a:r>
            <a:r>
              <a:rPr lang="de-DE" dirty="0"/>
              <a:t> with </a:t>
            </a:r>
            <a:r>
              <a:rPr lang="de-DE" dirty="0" err="1"/>
              <a:t>orders</a:t>
            </a:r>
            <a:r>
              <a:rPr lang="de-DE" dirty="0"/>
              <a:t> ...    </a:t>
            </a:r>
          </a:p>
          <a:p>
            <a:r>
              <a:rPr lang="de-DE" dirty="0"/>
              <a:t>});</a:t>
            </a:r>
          </a:p>
          <a:p>
            <a:endParaRPr lang="de-DE" dirty="0"/>
          </a:p>
          <a:p>
            <a:endParaRPr lang="de-DE" dirty="0"/>
          </a:p>
        </p:txBody>
      </p:sp>
      <p:sp>
        <p:nvSpPr>
          <p:cNvPr id="3" name="Titel 2"/>
          <p:cNvSpPr>
            <a:spLocks noGrp="1"/>
          </p:cNvSpPr>
          <p:nvPr>
            <p:ph type="title"/>
          </p:nvPr>
        </p:nvSpPr>
        <p:spPr/>
        <p:txBody>
          <a:bodyPr>
            <a:normAutofit/>
          </a:bodyPr>
          <a:lstStyle/>
          <a:p>
            <a:r>
              <a:rPr lang="de-DE" dirty="0" err="1" smtClean="0"/>
              <a:t>Require</a:t>
            </a:r>
            <a:r>
              <a:rPr lang="de-DE" dirty="0" smtClean="0"/>
              <a:t> </a:t>
            </a:r>
            <a:r>
              <a:rPr lang="de-DE" dirty="0"/>
              <a:t>durch AMD (</a:t>
            </a:r>
            <a:r>
              <a:rPr lang="de-DE" dirty="0" err="1"/>
              <a:t>require.js</a:t>
            </a:r>
            <a:r>
              <a:rPr lang="de-DE" dirty="0"/>
              <a:t>)</a:t>
            </a:r>
          </a:p>
        </p:txBody>
      </p:sp>
    </p:spTree>
    <p:extLst>
      <p:ext uri="{BB962C8B-B14F-4D97-AF65-F5344CB8AC3E}">
        <p14:creationId xmlns:p14="http://schemas.microsoft.com/office/powerpoint/2010/main" val="36145263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a:t>class</a:t>
            </a:r>
            <a:r>
              <a:rPr lang="de-DE" dirty="0"/>
              <a:t> Monster </a:t>
            </a:r>
            <a:r>
              <a:rPr lang="de-DE" dirty="0" err="1" smtClean="0"/>
              <a:t>extends</a:t>
            </a:r>
            <a:r>
              <a:rPr lang="de-DE" dirty="0" smtClean="0"/>
              <a:t> </a:t>
            </a:r>
            <a:r>
              <a:rPr lang="de-DE" dirty="0" err="1" smtClean="0"/>
              <a:t>Character</a:t>
            </a:r>
            <a:r>
              <a:rPr lang="de-DE" dirty="0" smtClean="0"/>
              <a:t> {</a:t>
            </a:r>
          </a:p>
          <a:p>
            <a:r>
              <a:rPr lang="de-DE" dirty="0" smtClean="0"/>
              <a:t>	</a:t>
            </a:r>
            <a:r>
              <a:rPr lang="de-DE" dirty="0" err="1" smtClean="0"/>
              <a:t>constructor</a:t>
            </a:r>
            <a:r>
              <a:rPr lang="de-DE" dirty="0"/>
              <a:t>(</a:t>
            </a:r>
            <a:r>
              <a:rPr lang="de-DE" dirty="0" err="1"/>
              <a:t>name</a:t>
            </a:r>
            <a:r>
              <a:rPr lang="de-DE" dirty="0"/>
              <a:t>, </a:t>
            </a:r>
            <a:r>
              <a:rPr lang="de-DE" dirty="0" err="1"/>
              <a:t>health</a:t>
            </a:r>
            <a:r>
              <a:rPr lang="de-DE" dirty="0"/>
              <a:t>) {</a:t>
            </a:r>
          </a:p>
          <a:p>
            <a:r>
              <a:rPr lang="de-DE" dirty="0"/>
              <a:t>    </a:t>
            </a:r>
            <a:r>
              <a:rPr lang="de-DE" dirty="0" err="1"/>
              <a:t>this.name</a:t>
            </a:r>
            <a:r>
              <a:rPr lang="de-DE" dirty="0"/>
              <a:t> = </a:t>
            </a:r>
            <a:r>
              <a:rPr lang="de-DE" dirty="0" err="1"/>
              <a:t>name</a:t>
            </a:r>
            <a:r>
              <a:rPr lang="de-DE" dirty="0"/>
              <a:t>;</a:t>
            </a:r>
          </a:p>
          <a:p>
            <a:r>
              <a:rPr lang="de-DE" dirty="0"/>
              <a:t>    </a:t>
            </a:r>
            <a:r>
              <a:rPr lang="de-DE" dirty="0" err="1" smtClean="0"/>
              <a:t>this.health</a:t>
            </a:r>
            <a:r>
              <a:rPr lang="de-DE" dirty="0" smtClean="0"/>
              <a:t> </a:t>
            </a:r>
            <a:r>
              <a:rPr lang="de-DE" dirty="0"/>
              <a:t>= </a:t>
            </a:r>
            <a:r>
              <a:rPr lang="de-DE" dirty="0" err="1"/>
              <a:t>health</a:t>
            </a:r>
            <a:r>
              <a:rPr lang="de-DE" dirty="0"/>
              <a:t>;</a:t>
            </a:r>
          </a:p>
          <a:p>
            <a:r>
              <a:rPr lang="de-DE" dirty="0"/>
              <a:t>  </a:t>
            </a:r>
            <a:r>
              <a:rPr lang="de-DE" dirty="0" smtClean="0"/>
              <a:t>} </a:t>
            </a:r>
            <a:endParaRPr lang="de-DE" dirty="0"/>
          </a:p>
          <a:p>
            <a:r>
              <a:rPr lang="de-DE" dirty="0" smtClean="0"/>
              <a:t>	</a:t>
            </a:r>
            <a:r>
              <a:rPr lang="de-DE" dirty="0" err="1" smtClean="0"/>
              <a:t>attack</a:t>
            </a:r>
            <a:r>
              <a:rPr lang="de-DE" dirty="0"/>
              <a:t>(</a:t>
            </a:r>
            <a:r>
              <a:rPr lang="de-DE" dirty="0" err="1"/>
              <a:t>target</a:t>
            </a:r>
            <a:r>
              <a:rPr lang="de-DE" dirty="0"/>
              <a:t>) {</a:t>
            </a:r>
          </a:p>
          <a:p>
            <a:r>
              <a:rPr lang="de-DE" dirty="0"/>
              <a:t>    </a:t>
            </a:r>
            <a:r>
              <a:rPr lang="de-DE" dirty="0" err="1" smtClean="0"/>
              <a:t>console.log</a:t>
            </a:r>
            <a:r>
              <a:rPr lang="de-DE" dirty="0"/>
              <a:t>('The </a:t>
            </a:r>
            <a:r>
              <a:rPr lang="de-DE" dirty="0" err="1"/>
              <a:t>monster</a:t>
            </a:r>
            <a:r>
              <a:rPr lang="de-DE" dirty="0"/>
              <a:t> </a:t>
            </a:r>
            <a:r>
              <a:rPr lang="de-DE" dirty="0" err="1"/>
              <a:t>attacks</a:t>
            </a:r>
            <a:r>
              <a:rPr lang="de-DE" dirty="0"/>
              <a:t> ' + </a:t>
            </a:r>
            <a:r>
              <a:rPr lang="de-DE" dirty="0" err="1"/>
              <a:t>target</a:t>
            </a:r>
            <a:r>
              <a:rPr lang="de-DE" dirty="0"/>
              <a:t>);</a:t>
            </a:r>
          </a:p>
          <a:p>
            <a:r>
              <a:rPr lang="de-DE" dirty="0"/>
              <a:t>  }</a:t>
            </a:r>
          </a:p>
          <a:p>
            <a:r>
              <a:rPr lang="de-DE" dirty="0" smtClean="0"/>
              <a:t>}</a:t>
            </a:r>
            <a:endParaRPr lang="de-DE" dirty="0"/>
          </a:p>
          <a:p>
            <a:endParaRPr lang="de-DE" dirty="0"/>
          </a:p>
        </p:txBody>
      </p:sp>
      <p:sp>
        <p:nvSpPr>
          <p:cNvPr id="3" name="Titel 2"/>
          <p:cNvSpPr>
            <a:spLocks noGrp="1"/>
          </p:cNvSpPr>
          <p:nvPr>
            <p:ph type="title"/>
          </p:nvPr>
        </p:nvSpPr>
        <p:spPr/>
        <p:txBody>
          <a:bodyPr/>
          <a:lstStyle/>
          <a:p>
            <a:r>
              <a:rPr lang="de-DE" dirty="0" smtClean="0"/>
              <a:t>Ausblick ES6</a:t>
            </a:r>
            <a:endParaRPr lang="de-DE" dirty="0"/>
          </a:p>
        </p:txBody>
      </p:sp>
    </p:spTree>
    <p:extLst>
      <p:ext uri="{BB962C8B-B14F-4D97-AF65-F5344CB8AC3E}">
        <p14:creationId xmlns:p14="http://schemas.microsoft.com/office/powerpoint/2010/main" val="168659288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130515-0001.png"/>
          <p:cNvPicPr>
            <a:picLocks noChangeAspect="1"/>
          </p:cNvPicPr>
          <p:nvPr/>
        </p:nvPicPr>
        <p:blipFill>
          <a:blip r:embed="rId3">
            <a:alphaModFix amt="44000"/>
            <a:extLst>
              <a:ext uri="{28A0092B-C50C-407E-A947-70E740481C1C}">
                <a14:useLocalDpi xmlns:a14="http://schemas.microsoft.com/office/drawing/2010/main" val="0"/>
              </a:ext>
            </a:extLst>
          </a:blip>
          <a:stretch>
            <a:fillRect/>
          </a:stretch>
        </p:blipFill>
        <p:spPr>
          <a:xfrm>
            <a:off x="-396552" y="0"/>
            <a:ext cx="10073118" cy="6858000"/>
          </a:xfrm>
          <a:prstGeom prst="rect">
            <a:avLst/>
          </a:prstGeom>
        </p:spPr>
      </p:pic>
      <p:sp>
        <p:nvSpPr>
          <p:cNvPr id="2" name="Inhaltsplatzhalter 1"/>
          <p:cNvSpPr>
            <a:spLocks noGrp="1"/>
          </p:cNvSpPr>
          <p:nvPr>
            <p:ph idx="1"/>
          </p:nvPr>
        </p:nvSpPr>
        <p:spPr>
          <a:xfrm>
            <a:off x="252000" y="1089280"/>
            <a:ext cx="8532000" cy="4860000"/>
          </a:xfrm>
        </p:spPr>
        <p:txBody>
          <a:bodyPr>
            <a:noAutofit/>
          </a:bodyPr>
          <a:lstStyle/>
          <a:p>
            <a:pPr marL="0" indent="0">
              <a:buNone/>
            </a:pPr>
            <a:endParaRPr lang="de-DE" dirty="0" smtClean="0"/>
          </a:p>
          <a:p>
            <a:pPr marL="0" indent="0">
              <a:buNone/>
            </a:pPr>
            <a:endParaRPr lang="de-DE" dirty="0"/>
          </a:p>
          <a:p>
            <a:pPr marL="0" indent="0">
              <a:buNone/>
            </a:pPr>
            <a:endParaRPr lang="de-DE" dirty="0" smtClean="0"/>
          </a:p>
          <a:p>
            <a:pPr marL="0" indent="0">
              <a:buNone/>
            </a:pPr>
            <a:r>
              <a:rPr lang="de-DE" dirty="0"/>
              <a:t>ES5</a:t>
            </a:r>
          </a:p>
          <a:p>
            <a:pPr marL="0" indent="0">
              <a:buNone/>
            </a:pPr>
            <a:r>
              <a:rPr lang="de-DE" dirty="0"/>
              <a:t>Patterns</a:t>
            </a:r>
          </a:p>
          <a:p>
            <a:pPr marL="0" indent="0">
              <a:buNone/>
            </a:pPr>
            <a:r>
              <a:rPr lang="de-DE" dirty="0" smtClean="0"/>
              <a:t>Module </a:t>
            </a:r>
            <a:r>
              <a:rPr lang="de-DE" dirty="0"/>
              <a:t>(</a:t>
            </a:r>
            <a:r>
              <a:rPr lang="de-DE" dirty="0" err="1"/>
              <a:t>CommonJS</a:t>
            </a:r>
            <a:r>
              <a:rPr lang="de-DE" dirty="0"/>
              <a:t>, AMD)</a:t>
            </a:r>
          </a:p>
          <a:p>
            <a:pPr marL="0" indent="0">
              <a:buNone/>
            </a:pPr>
            <a:r>
              <a:rPr lang="de-DE" dirty="0" err="1"/>
              <a:t>jQuery</a:t>
            </a:r>
            <a:r>
              <a:rPr lang="de-DE" dirty="0"/>
              <a:t> im Einsatz</a:t>
            </a:r>
          </a:p>
          <a:p>
            <a:pPr marL="0" indent="0">
              <a:buNone/>
            </a:pPr>
            <a:r>
              <a:rPr lang="de-DE" dirty="0" smtClean="0"/>
              <a:t>F</a:t>
            </a:r>
            <a:r>
              <a:rPr lang="de-DE" dirty="0"/>
              <a:t>&amp;A</a:t>
            </a:r>
          </a:p>
        </p:txBody>
      </p:sp>
      <p:sp>
        <p:nvSpPr>
          <p:cNvPr id="3" name="Titel 2"/>
          <p:cNvSpPr>
            <a:spLocks noGrp="1"/>
          </p:cNvSpPr>
          <p:nvPr>
            <p:ph type="title"/>
          </p:nvPr>
        </p:nvSpPr>
        <p:spPr/>
        <p:txBody>
          <a:bodyPr/>
          <a:lstStyle/>
          <a:p>
            <a:r>
              <a:rPr lang="de-DE" dirty="0" smtClean="0"/>
              <a:t>Fazit Tag </a:t>
            </a:r>
            <a:r>
              <a:rPr lang="de-DE" dirty="0" smtClean="0"/>
              <a:t>2</a:t>
            </a:r>
            <a:endParaRPr lang="de-DE" dirty="0"/>
          </a:p>
        </p:txBody>
      </p:sp>
    </p:spTree>
    <p:extLst>
      <p:ext uri="{BB962C8B-B14F-4D97-AF65-F5344CB8AC3E}">
        <p14:creationId xmlns:p14="http://schemas.microsoft.com/office/powerpoint/2010/main" val="32212150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pPr marL="0" indent="0">
              <a:buNone/>
            </a:pPr>
            <a:r>
              <a:rPr lang="de-DE" dirty="0"/>
              <a:t>Objekte </a:t>
            </a:r>
            <a:r>
              <a:rPr lang="de-DE" dirty="0" smtClean="0"/>
              <a:t>in ES5 sind klassenfrei. </a:t>
            </a:r>
          </a:p>
          <a:p>
            <a:pPr marL="0" indent="0">
              <a:buNone/>
            </a:pPr>
            <a:r>
              <a:rPr lang="de-DE" dirty="0" smtClean="0"/>
              <a:t>ES5 setzt der prototypischen Vererbung mit </a:t>
            </a:r>
            <a:r>
              <a:rPr lang="de-DE" dirty="0" err="1" smtClean="0"/>
              <a:t>Konstruktoren</a:t>
            </a:r>
            <a:r>
              <a:rPr lang="de-DE" dirty="0" smtClean="0"/>
              <a:t> eine objektbasierte Vererbung gegenüber, die ohne Konstruktor-Funktionen und das </a:t>
            </a:r>
            <a:r>
              <a:rPr lang="de-DE" dirty="0" err="1" smtClean="0"/>
              <a:t>new-Keyword</a:t>
            </a:r>
            <a:r>
              <a:rPr lang="de-DE" dirty="0" smtClean="0"/>
              <a:t> auskommt.</a:t>
            </a:r>
          </a:p>
          <a:p>
            <a:pPr marL="0" indent="0">
              <a:buNone/>
            </a:pPr>
            <a:r>
              <a:rPr lang="de-DE" dirty="0" smtClean="0"/>
              <a:t>Damit lässt </a:t>
            </a:r>
            <a:r>
              <a:rPr lang="de-DE" dirty="0"/>
              <a:t>sich </a:t>
            </a:r>
            <a:r>
              <a:rPr lang="de-DE" dirty="0" smtClean="0"/>
              <a:t>Vererbung </a:t>
            </a:r>
            <a:r>
              <a:rPr lang="de-DE" b="1" dirty="0" smtClean="0"/>
              <a:t>von Objekten</a:t>
            </a:r>
            <a:r>
              <a:rPr lang="de-DE" dirty="0"/>
              <a:t> </a:t>
            </a:r>
            <a:r>
              <a:rPr lang="de-DE" dirty="0" smtClean="0"/>
              <a:t>implementieren.</a:t>
            </a:r>
          </a:p>
          <a:p>
            <a:pPr marL="0" indent="0">
              <a:buNone/>
            </a:pPr>
            <a:r>
              <a:rPr lang="de-DE" dirty="0" smtClean="0"/>
              <a:t>Eine Verbindung wird über die __</a:t>
            </a:r>
            <a:r>
              <a:rPr lang="de-DE" dirty="0" err="1" smtClean="0"/>
              <a:t>proto</a:t>
            </a:r>
            <a:r>
              <a:rPr lang="de-DE" dirty="0" smtClean="0"/>
              <a:t>__-Referenz hergestellt.</a:t>
            </a:r>
          </a:p>
          <a:p>
            <a:pPr marL="0" indent="0">
              <a:buNone/>
            </a:pPr>
            <a:r>
              <a:rPr lang="de-DE" dirty="0" err="1" smtClean="0"/>
              <a:t>instanceof</a:t>
            </a:r>
            <a:r>
              <a:rPr lang="de-DE" dirty="0" smtClean="0"/>
              <a:t> steht dann nicht mehr zur Verfügung.</a:t>
            </a:r>
            <a:endParaRPr lang="de-DE" dirty="0"/>
          </a:p>
        </p:txBody>
      </p:sp>
      <p:sp>
        <p:nvSpPr>
          <p:cNvPr id="4" name="Titel 3"/>
          <p:cNvSpPr>
            <a:spLocks noGrp="1"/>
          </p:cNvSpPr>
          <p:nvPr>
            <p:ph type="title"/>
          </p:nvPr>
        </p:nvSpPr>
        <p:spPr/>
        <p:txBody>
          <a:bodyPr/>
          <a:lstStyle/>
          <a:p>
            <a:r>
              <a:rPr lang="de-DE" dirty="0" smtClean="0"/>
              <a:t>Objekte in ES5</a:t>
            </a:r>
            <a:endParaRPr lang="de-DE" dirty="0"/>
          </a:p>
        </p:txBody>
      </p:sp>
    </p:spTree>
    <p:extLst>
      <p:ext uri="{BB962C8B-B14F-4D97-AF65-F5344CB8AC3E}">
        <p14:creationId xmlns:p14="http://schemas.microsoft.com/office/powerpoint/2010/main" val="10798053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a:t>
            </a:r>
            <a:r>
              <a:rPr lang="de-DE" dirty="0" smtClean="0"/>
              <a:t>*</a:t>
            </a:r>
            <a:br>
              <a:rPr lang="de-DE" dirty="0" smtClean="0"/>
            </a:br>
            <a:r>
              <a:rPr lang="de-DE" dirty="0" smtClean="0"/>
              <a:t>* </a:t>
            </a:r>
            <a:r>
              <a:rPr lang="de-DE" dirty="0"/>
              <a:t>A Task </a:t>
            </a:r>
            <a:r>
              <a:rPr lang="de-DE" dirty="0" err="1" smtClean="0"/>
              <a:t>Object</a:t>
            </a:r>
            <a:r>
              <a:rPr lang="de-DE" dirty="0" smtClean="0"/>
              <a:t/>
            </a:r>
            <a:br>
              <a:rPr lang="de-DE" dirty="0" smtClean="0"/>
            </a:br>
            <a:r>
              <a:rPr lang="de-DE" dirty="0" smtClean="0"/>
              <a:t>* </a:t>
            </a:r>
            <a:r>
              <a:rPr lang="de-DE" dirty="0"/>
              <a:t>@</a:t>
            </a:r>
            <a:r>
              <a:rPr lang="de-DE" dirty="0" err="1"/>
              <a:t>extends</a:t>
            </a:r>
            <a:r>
              <a:rPr lang="de-DE" dirty="0"/>
              <a:t> </a:t>
            </a:r>
            <a:r>
              <a:rPr lang="de-DE" dirty="0" err="1" smtClean="0"/>
              <a:t>Object</a:t>
            </a:r>
            <a:r>
              <a:rPr lang="de-DE" dirty="0" smtClean="0"/>
              <a:t/>
            </a:r>
            <a:br>
              <a:rPr lang="de-DE" dirty="0" smtClean="0"/>
            </a:br>
            <a:r>
              <a:rPr lang="de-DE" dirty="0" smtClean="0"/>
              <a:t>*</a:t>
            </a:r>
            <a:r>
              <a:rPr lang="de-DE" dirty="0"/>
              <a:t>/</a:t>
            </a:r>
          </a:p>
          <a:p>
            <a:r>
              <a:rPr lang="de-DE" dirty="0" err="1"/>
              <a:t>var</a:t>
            </a:r>
            <a:r>
              <a:rPr lang="de-DE" dirty="0"/>
              <a:t> </a:t>
            </a:r>
            <a:r>
              <a:rPr lang="de-DE" dirty="0" err="1"/>
              <a:t>task</a:t>
            </a:r>
            <a:r>
              <a:rPr lang="de-DE" dirty="0"/>
              <a:t> =  </a:t>
            </a:r>
            <a:r>
              <a:rPr lang="de-DE" dirty="0" err="1"/>
              <a:t>Object.create</a:t>
            </a:r>
            <a:r>
              <a:rPr lang="de-DE" dirty="0"/>
              <a:t>({}, {</a:t>
            </a:r>
          </a:p>
          <a:p>
            <a:r>
              <a:rPr lang="de-DE" dirty="0"/>
              <a:t>    /*</a:t>
            </a:r>
            <a:r>
              <a:rPr lang="de-DE" dirty="0" smtClean="0"/>
              <a:t>*</a:t>
            </a:r>
            <a:br>
              <a:rPr lang="de-DE" dirty="0" smtClean="0"/>
            </a:br>
            <a:r>
              <a:rPr lang="de-DE" dirty="0" smtClean="0"/>
              <a:t>     </a:t>
            </a:r>
            <a:r>
              <a:rPr lang="de-DE" dirty="0"/>
              <a:t>* The </a:t>
            </a:r>
            <a:r>
              <a:rPr lang="de-DE" dirty="0" err="1"/>
              <a:t>subject</a:t>
            </a:r>
            <a:r>
              <a:rPr lang="de-DE" dirty="0"/>
              <a:t> </a:t>
            </a:r>
            <a:r>
              <a:rPr lang="de-DE" dirty="0" err="1"/>
              <a:t>of</a:t>
            </a:r>
            <a:r>
              <a:rPr lang="de-DE" dirty="0"/>
              <a:t> a Task </a:t>
            </a:r>
            <a:r>
              <a:rPr lang="de-DE" dirty="0" err="1" smtClean="0"/>
              <a:t>Object</a:t>
            </a:r>
            <a:r>
              <a:rPr lang="de-DE" dirty="0" smtClean="0"/>
              <a:t/>
            </a:r>
            <a:br>
              <a:rPr lang="de-DE" dirty="0" smtClean="0"/>
            </a:br>
            <a:r>
              <a:rPr lang="de-DE" dirty="0" smtClean="0"/>
              <a:t>     </a:t>
            </a:r>
            <a:r>
              <a:rPr lang="de-DE" dirty="0"/>
              <a:t>* @type {String</a:t>
            </a:r>
            <a:r>
              <a:rPr lang="de-DE" dirty="0" smtClean="0"/>
              <a:t>}</a:t>
            </a:r>
            <a:br>
              <a:rPr lang="de-DE" dirty="0" smtClean="0"/>
            </a:br>
            <a:r>
              <a:rPr lang="de-DE" dirty="0" smtClean="0"/>
              <a:t>     </a:t>
            </a:r>
            <a:r>
              <a:rPr lang="de-DE" dirty="0"/>
              <a:t>* @</a:t>
            </a:r>
            <a:r>
              <a:rPr lang="de-DE" dirty="0" err="1"/>
              <a:t>memberOf</a:t>
            </a:r>
            <a:r>
              <a:rPr lang="de-DE" dirty="0"/>
              <a:t> </a:t>
            </a:r>
            <a:r>
              <a:rPr lang="de-DE" dirty="0" err="1" smtClean="0"/>
              <a:t>task</a:t>
            </a:r>
            <a:r>
              <a:rPr lang="de-DE" dirty="0" smtClean="0"/>
              <a:t/>
            </a:r>
            <a:br>
              <a:rPr lang="de-DE" dirty="0" smtClean="0"/>
            </a:br>
            <a:r>
              <a:rPr lang="de-DE" dirty="0" smtClean="0"/>
              <a:t>			*</a:t>
            </a:r>
            <a:r>
              <a:rPr lang="de-DE" dirty="0"/>
              <a:t>/</a:t>
            </a:r>
          </a:p>
          <a:p>
            <a:r>
              <a:rPr lang="de-DE" dirty="0"/>
              <a:t>    </a:t>
            </a:r>
            <a:r>
              <a:rPr lang="de-DE" dirty="0" err="1"/>
              <a:t>subject</a:t>
            </a:r>
            <a:r>
              <a:rPr lang="de-DE" dirty="0"/>
              <a:t> :	{</a:t>
            </a:r>
          </a:p>
          <a:p>
            <a:r>
              <a:rPr lang="de-DE" dirty="0"/>
              <a:t>        </a:t>
            </a:r>
            <a:r>
              <a:rPr lang="de-DE" dirty="0" err="1"/>
              <a:t>value</a:t>
            </a:r>
            <a:r>
              <a:rPr lang="de-DE" dirty="0"/>
              <a:t>: '', </a:t>
            </a:r>
            <a:r>
              <a:rPr lang="de-DE" dirty="0" err="1"/>
              <a:t>writable</a:t>
            </a:r>
            <a:r>
              <a:rPr lang="de-DE" dirty="0"/>
              <a:t>: true, </a:t>
            </a:r>
            <a:r>
              <a:rPr lang="de-DE" dirty="0" err="1"/>
              <a:t>configurable</a:t>
            </a:r>
            <a:r>
              <a:rPr lang="de-DE" dirty="0"/>
              <a:t>: false, </a:t>
            </a:r>
            <a:r>
              <a:rPr lang="de-DE" dirty="0" err="1"/>
              <a:t>enumerable</a:t>
            </a:r>
            <a:r>
              <a:rPr lang="de-DE" dirty="0"/>
              <a:t>: true</a:t>
            </a:r>
          </a:p>
          <a:p>
            <a:r>
              <a:rPr lang="de-DE" dirty="0"/>
              <a:t>    }</a:t>
            </a:r>
          </a:p>
          <a:p>
            <a:r>
              <a:rPr lang="de-DE" dirty="0"/>
              <a:t>});</a:t>
            </a:r>
          </a:p>
          <a:p>
            <a:endParaRPr lang="de-DE" dirty="0"/>
          </a:p>
        </p:txBody>
      </p:sp>
      <p:sp>
        <p:nvSpPr>
          <p:cNvPr id="3" name="Titel 2"/>
          <p:cNvSpPr>
            <a:spLocks noGrp="1"/>
          </p:cNvSpPr>
          <p:nvPr>
            <p:ph type="title"/>
          </p:nvPr>
        </p:nvSpPr>
        <p:spPr/>
        <p:txBody>
          <a:bodyPr/>
          <a:lstStyle/>
          <a:p>
            <a:r>
              <a:rPr lang="de-DE" dirty="0" err="1" smtClean="0"/>
              <a:t>Object.create</a:t>
            </a:r>
            <a:r>
              <a:rPr lang="de-DE" dirty="0" smtClean="0"/>
              <a:t> in ES5</a:t>
            </a:r>
            <a:endParaRPr lang="de-DE" dirty="0"/>
          </a:p>
        </p:txBody>
      </p:sp>
    </p:spTree>
    <p:extLst>
      <p:ext uri="{BB962C8B-B14F-4D97-AF65-F5344CB8AC3E}">
        <p14:creationId xmlns:p14="http://schemas.microsoft.com/office/powerpoint/2010/main" val="17055496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var</a:t>
            </a:r>
            <a:r>
              <a:rPr lang="de-DE" dirty="0" smtClean="0"/>
              <a:t> </a:t>
            </a:r>
            <a:r>
              <a:rPr lang="de-DE" dirty="0" err="1"/>
              <a:t>myTask</a:t>
            </a:r>
            <a:r>
              <a:rPr lang="de-DE" dirty="0"/>
              <a:t> = </a:t>
            </a:r>
            <a:r>
              <a:rPr lang="de-DE" dirty="0" err="1"/>
              <a:t>Object.create</a:t>
            </a:r>
            <a:r>
              <a:rPr lang="de-DE" dirty="0"/>
              <a:t>(</a:t>
            </a:r>
            <a:r>
              <a:rPr lang="de-DE" dirty="0" err="1"/>
              <a:t>task</a:t>
            </a:r>
            <a:r>
              <a:rPr lang="de-DE" dirty="0"/>
              <a:t>);</a:t>
            </a:r>
          </a:p>
          <a:p>
            <a:r>
              <a:rPr lang="de-DE" dirty="0" err="1" smtClean="0"/>
              <a:t>myTask.subject</a:t>
            </a:r>
            <a:r>
              <a:rPr lang="de-DE" dirty="0" smtClean="0"/>
              <a:t> </a:t>
            </a:r>
            <a:r>
              <a:rPr lang="de-DE" dirty="0"/>
              <a:t>= '</a:t>
            </a:r>
            <a:r>
              <a:rPr lang="de-DE" dirty="0" err="1"/>
              <a:t>My</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p>
          <a:p>
            <a:endParaRPr lang="de-DE" dirty="0"/>
          </a:p>
          <a:p>
            <a:r>
              <a:rPr lang="de-DE" dirty="0" err="1" smtClean="0"/>
              <a:t>var</a:t>
            </a:r>
            <a:r>
              <a:rPr lang="de-DE" dirty="0" smtClean="0"/>
              <a:t> </a:t>
            </a:r>
            <a:r>
              <a:rPr lang="de-DE" dirty="0" err="1"/>
              <a:t>myOtherTask</a:t>
            </a:r>
            <a:r>
              <a:rPr lang="de-DE" dirty="0"/>
              <a:t> = </a:t>
            </a:r>
            <a:r>
              <a:rPr lang="de-DE" dirty="0" err="1"/>
              <a:t>Object.create</a:t>
            </a:r>
            <a:r>
              <a:rPr lang="de-DE" dirty="0"/>
              <a:t>(</a:t>
            </a:r>
            <a:r>
              <a:rPr lang="de-DE" dirty="0" err="1"/>
              <a:t>myTask</a:t>
            </a:r>
            <a:r>
              <a:rPr lang="de-DE" dirty="0"/>
              <a:t>);</a:t>
            </a:r>
          </a:p>
          <a:p>
            <a:r>
              <a:rPr lang="de-DE" dirty="0" err="1" smtClean="0"/>
              <a:t>assert</a:t>
            </a:r>
            <a:r>
              <a:rPr lang="de-DE" dirty="0"/>
              <a:t>(</a:t>
            </a:r>
            <a:r>
              <a:rPr lang="de-DE" dirty="0" err="1"/>
              <a:t>myOtherTask.subject</a:t>
            </a:r>
            <a:r>
              <a:rPr lang="de-DE" dirty="0"/>
              <a:t> === '</a:t>
            </a:r>
            <a:r>
              <a:rPr lang="de-DE" dirty="0" err="1"/>
              <a:t>My</a:t>
            </a:r>
            <a:r>
              <a:rPr lang="de-DE" dirty="0"/>
              <a:t> Task');</a:t>
            </a:r>
          </a:p>
          <a:p>
            <a:endParaRPr lang="de-DE" dirty="0"/>
          </a:p>
          <a:p>
            <a:r>
              <a:rPr lang="de-DE" dirty="0" err="1" smtClean="0"/>
              <a:t>myOtherTask.subject</a:t>
            </a:r>
            <a:r>
              <a:rPr lang="de-DE" dirty="0" smtClean="0"/>
              <a:t> </a:t>
            </a:r>
            <a:r>
              <a:rPr lang="de-DE" dirty="0"/>
              <a:t>=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myOtherTask.subject</a:t>
            </a:r>
            <a:r>
              <a:rPr lang="de-DE" dirty="0"/>
              <a:t> === '</a:t>
            </a:r>
            <a:r>
              <a:rPr lang="de-DE" dirty="0" err="1"/>
              <a:t>My</a:t>
            </a:r>
            <a:r>
              <a:rPr lang="de-DE" dirty="0"/>
              <a:t> </a:t>
            </a:r>
            <a:r>
              <a:rPr lang="de-DE" dirty="0" err="1"/>
              <a:t>other</a:t>
            </a:r>
            <a:r>
              <a:rPr lang="de-DE" dirty="0"/>
              <a:t> Task');</a:t>
            </a:r>
          </a:p>
          <a:p>
            <a:r>
              <a:rPr lang="de-DE" dirty="0" err="1" smtClean="0"/>
              <a:t>assert</a:t>
            </a:r>
            <a:r>
              <a:rPr lang="de-DE" dirty="0"/>
              <a:t>(</a:t>
            </a:r>
            <a:r>
              <a:rPr lang="de-DE" dirty="0" err="1"/>
              <a:t>myTask.subject</a:t>
            </a:r>
            <a:r>
              <a:rPr lang="de-DE" dirty="0"/>
              <a:t> === '</a:t>
            </a:r>
            <a:r>
              <a:rPr lang="de-DE" dirty="0" err="1"/>
              <a:t>My</a:t>
            </a:r>
            <a:r>
              <a:rPr lang="de-DE" dirty="0"/>
              <a:t> Task')</a:t>
            </a:r>
            <a:r>
              <a:rPr lang="de-DE" dirty="0" smtClean="0"/>
              <a:t>;</a:t>
            </a:r>
            <a:endParaRPr lang="de-DE" dirty="0"/>
          </a:p>
        </p:txBody>
      </p:sp>
      <p:sp>
        <p:nvSpPr>
          <p:cNvPr id="3" name="Titel 2"/>
          <p:cNvSpPr>
            <a:spLocks noGrp="1"/>
          </p:cNvSpPr>
          <p:nvPr>
            <p:ph type="title"/>
          </p:nvPr>
        </p:nvSpPr>
        <p:spPr/>
        <p:txBody>
          <a:bodyPr/>
          <a:lstStyle/>
          <a:p>
            <a:r>
              <a:rPr lang="de-DE" dirty="0" smtClean="0"/>
              <a:t>Objekt-Erzeugung durch „Kopieren“</a:t>
            </a:r>
            <a:endParaRPr lang="de-DE" dirty="0"/>
          </a:p>
        </p:txBody>
      </p:sp>
    </p:spTree>
    <p:extLst>
      <p:ext uri="{BB962C8B-B14F-4D97-AF65-F5344CB8AC3E}">
        <p14:creationId xmlns:p14="http://schemas.microsoft.com/office/powerpoint/2010/main" val="8919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räsentation v3.0 (4x3)">
  <a:themeElements>
    <a:clrScheme name="Holisticon (PPT)">
      <a:dk1>
        <a:srgbClr val="666666"/>
      </a:dk1>
      <a:lt1>
        <a:sysClr val="window" lastClr="FFFFFF"/>
      </a:lt1>
      <a:dk2>
        <a:srgbClr val="1952A0"/>
      </a:dk2>
      <a:lt2>
        <a:srgbClr val="FFFFFF"/>
      </a:lt2>
      <a:accent1>
        <a:srgbClr val="1952A0"/>
      </a:accent1>
      <a:accent2>
        <a:srgbClr val="DE0027"/>
      </a:accent2>
      <a:accent3>
        <a:srgbClr val="C1C3C6"/>
      </a:accent3>
      <a:accent4>
        <a:srgbClr val="95B3D7"/>
      </a:accent4>
      <a:accent5>
        <a:srgbClr val="D99694"/>
      </a:accent5>
      <a:accent6>
        <a:srgbClr val="6A7A9A"/>
      </a:accent6>
      <a:hlink>
        <a:srgbClr val="95B3D7"/>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20000"/>
            <a:lumOff val="80000"/>
          </a:schemeClr>
        </a:solidFill>
        <a:ln w="12700" cmpd="sng">
          <a:solidFill>
            <a:schemeClr val="tx1"/>
          </a:solidFill>
        </a:ln>
        <a:effectLst/>
      </a:spPr>
      <a:bodyPr lIns="180000" tIns="90000" rIns="180000" bIns="90000" rtlCol="0" anchor="t" anchorCtr="0">
        <a:spAutoFit/>
      </a:bodyPr>
      <a:lstStyle>
        <a:defPPr>
          <a:defRPr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6A3E8302C8CB4E82B3738A005B8375" ma:contentTypeVersion="0" ma:contentTypeDescription="Ein neues Dokument erstellen." ma:contentTypeScope="" ma:versionID="4fa8f7eed20c578c7e9dc17150e5979d">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3355A-8D0D-4120-9144-887B33C643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3E6022D-9F9B-4F7D-9291-C7AE6A28E582}">
  <ds:schemaRefs>
    <ds:schemaRef ds:uri="http://schemas.microsoft.com/sharepoint/v3/contenttype/forms"/>
  </ds:schemaRefs>
</ds:datastoreItem>
</file>

<file path=customXml/itemProps3.xml><?xml version="1.0" encoding="utf-8"?>
<ds:datastoreItem xmlns:ds="http://schemas.openxmlformats.org/officeDocument/2006/customXml" ds:itemID="{37BCFEFD-7927-41E3-94E3-A6B5B4E10B4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Präsentation v3.0 (4x3).potx</Template>
  <TotalTime>0</TotalTime>
  <Words>2433</Words>
  <Application>Microsoft Macintosh PowerPoint</Application>
  <PresentationFormat>Bildschirmpräsentation (4:3)</PresentationFormat>
  <Paragraphs>484</Paragraphs>
  <Slides>60</Slides>
  <Notes>20</Notes>
  <HiddenSlides>0</HiddenSlides>
  <MMClips>0</MMClips>
  <ScaleCrop>false</ScaleCrop>
  <HeadingPairs>
    <vt:vector size="4" baseType="variant">
      <vt:variant>
        <vt:lpstr>Design</vt:lpstr>
      </vt:variant>
      <vt:variant>
        <vt:i4>1</vt:i4>
      </vt:variant>
      <vt:variant>
        <vt:lpstr>Folientitel</vt:lpstr>
      </vt:variant>
      <vt:variant>
        <vt:i4>60</vt:i4>
      </vt:variant>
    </vt:vector>
  </HeadingPairs>
  <TitlesOfParts>
    <vt:vector size="61" baseType="lpstr">
      <vt:lpstr>Präsentation v3.0 (4x3)</vt:lpstr>
      <vt:lpstr>PowerPoint-Präsentation</vt:lpstr>
      <vt:lpstr>Roadmap Tag 2</vt:lpstr>
      <vt:lpstr>JS Core</vt:lpstr>
      <vt:lpstr>PowerPoint-Präsentation</vt:lpstr>
      <vt:lpstr>Ausblick</vt:lpstr>
      <vt:lpstr>Ausblick ES6</vt:lpstr>
      <vt:lpstr>Objekte in ES5</vt:lpstr>
      <vt:lpstr>Object.create in ES5</vt:lpstr>
      <vt:lpstr>Objekt-Erzeugung durch „Kopieren“</vt:lpstr>
      <vt:lpstr>Objekt-Vererbung in ES5</vt:lpstr>
      <vt:lpstr>Objekt-Vererbung in ES5</vt:lpstr>
      <vt:lpstr>Erweiterung und Vererbung</vt:lpstr>
      <vt:lpstr>Übung #8 -  Refactoring</vt:lpstr>
      <vt:lpstr>Getter und Setter</vt:lpstr>
      <vt:lpstr>Getter und Setter - Deklaration</vt:lpstr>
      <vt:lpstr>Getter und Setter - Verwendung</vt:lpstr>
      <vt:lpstr>Getter und Setter - Verwendung</vt:lpstr>
      <vt:lpstr>Weitere Methoden eines ES5-Objekts</vt:lpstr>
      <vt:lpstr>Weitere Methoden eines ES5-Objekts</vt:lpstr>
      <vt:lpstr>Weitere Methoden eines ES5-Objekts</vt:lpstr>
      <vt:lpstr>Übung #9 -  Parametervalidierung</vt:lpstr>
      <vt:lpstr>PowerPoint-Präsentation</vt:lpstr>
      <vt:lpstr>Entwurfsmuster</vt:lpstr>
      <vt:lpstr>Static</vt:lpstr>
      <vt:lpstr>Static</vt:lpstr>
      <vt:lpstr>Singleton</vt:lpstr>
      <vt:lpstr>Singleton</vt:lpstr>
      <vt:lpstr>Factory</vt:lpstr>
      <vt:lpstr>Eingebaute Factory</vt:lpstr>
      <vt:lpstr>Eingebaute Factory</vt:lpstr>
      <vt:lpstr>Selbst erstellte Factory</vt:lpstr>
      <vt:lpstr>Selbst erstellte Factory</vt:lpstr>
      <vt:lpstr>Strategy</vt:lpstr>
      <vt:lpstr>Strategy</vt:lpstr>
      <vt:lpstr>Strategy</vt:lpstr>
      <vt:lpstr>Strategy</vt:lpstr>
      <vt:lpstr>Facade</vt:lpstr>
      <vt:lpstr>Facade</vt:lpstr>
      <vt:lpstr>Proxy</vt:lpstr>
      <vt:lpstr>Proxy</vt:lpstr>
      <vt:lpstr>Observer</vt:lpstr>
      <vt:lpstr>Observer im Browser</vt:lpstr>
      <vt:lpstr>Template Method</vt:lpstr>
      <vt:lpstr>Template Method</vt:lpstr>
      <vt:lpstr>Template Method</vt:lpstr>
      <vt:lpstr>PowerPoint-Präsentation</vt:lpstr>
      <vt:lpstr>Module (klassisch)</vt:lpstr>
      <vt:lpstr>Module – Immediate Functions with Closures</vt:lpstr>
      <vt:lpstr>Module – Export</vt:lpstr>
      <vt:lpstr>Module – Import</vt:lpstr>
      <vt:lpstr>Namespaces</vt:lpstr>
      <vt:lpstr>Namespaces - Verwenden normale Objekte</vt:lpstr>
      <vt:lpstr>Namespaces – Definition mit Factory</vt:lpstr>
      <vt:lpstr>Namespaces – Import und Dependency Injection</vt:lpstr>
      <vt:lpstr>Übung #10 -  klassische Module</vt:lpstr>
      <vt:lpstr>PowerPoint-Präsentation</vt:lpstr>
      <vt:lpstr>Common JS</vt:lpstr>
      <vt:lpstr>Define durch AMD (require.js)</vt:lpstr>
      <vt:lpstr>Require durch AMD (require.js)</vt:lpstr>
      <vt:lpstr>Fazit Tag 2</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JS-Workshop</dc:title>
  <dc:subject/>
  <dc:creator>Oliver Ochs</dc:creator>
  <cp:keywords/>
  <dc:description>Copyright © 2014 Holisticon AG</dc:description>
  <cp:lastModifiedBy>Oliver Ochs</cp:lastModifiedBy>
  <cp:revision>529</cp:revision>
  <dcterms:created xsi:type="dcterms:W3CDTF">2007-11-03T16:56:34Z</dcterms:created>
  <dcterms:modified xsi:type="dcterms:W3CDTF">2014-05-20T14:22:55Z</dcterms:modified>
  <cp:category/>
  <cp:contentStatus>Endgültig (v2.0)</cp:contentStatus>
</cp:coreProperties>
</file>