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8" r:id="rId4"/>
    <p:sldMasterId id="2147483669" r:id="rId5"/>
    <p:sldMasterId id="2147483670" r:id="rId6"/>
    <p:sldMasterId id="2147483671" r:id="rId7"/>
    <p:sldMasterId id="2147483672" r:id="rId8"/>
    <p:sldMasterId id="2147483673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</p:sldIdLst>
  <p:sldSz cy="5143500" cx="9144000"/>
  <p:notesSz cx="6858000" cy="9144000"/>
  <p:embeddedFontLst>
    <p:embeddedFont>
      <p:font typeface="Open Sans"/>
      <p:regular r:id="rId33"/>
      <p:bold r:id="rId34"/>
      <p:italic r:id="rId35"/>
      <p:boldItalic r:id="rId36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E22F03D-26E1-4F7B-B9F1-C44911777E74}">
  <a:tblStyle styleId="{CE22F03D-26E1-4F7B-B9F1-C44911777E74}" styleName="Table_0"/>
  <a:tblStyle styleId="{B95FE628-53E4-4FF4-8826-E8F5BD2BCB45}" styleName="Table_1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9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11" Type="http://schemas.openxmlformats.org/officeDocument/2006/relationships/slide" Target="slides/slide1.xml"/><Relationship Id="rId33" Type="http://schemas.openxmlformats.org/officeDocument/2006/relationships/font" Target="fonts/OpenSans-regular.fntdata"/><Relationship Id="rId10" Type="http://schemas.openxmlformats.org/officeDocument/2006/relationships/notesMaster" Target="notesMasters/notesMaster1.xml"/><Relationship Id="rId32" Type="http://schemas.openxmlformats.org/officeDocument/2006/relationships/slide" Target="slides/slide22.xml"/><Relationship Id="rId13" Type="http://schemas.openxmlformats.org/officeDocument/2006/relationships/slide" Target="slides/slide3.xml"/><Relationship Id="rId35" Type="http://schemas.openxmlformats.org/officeDocument/2006/relationships/font" Target="fonts/OpenSans-italic.fntdata"/><Relationship Id="rId12" Type="http://schemas.openxmlformats.org/officeDocument/2006/relationships/slide" Target="slides/slide2.xml"/><Relationship Id="rId34" Type="http://schemas.openxmlformats.org/officeDocument/2006/relationships/font" Target="fonts/OpenSans-bold.fntdata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should write tests for their own code. Writing automated tests is essential, and we have no QA engineers writing tests for other people</a:t>
            </a:r>
            <a:r>
              <a:rPr b="0" baseline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code.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specialists and a small amount of manual testing are a </a:t>
            </a:r>
            <a:r>
              <a:rPr b="0" baseline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not a replacement for writing tests.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553640" y="1229617"/>
            <a:ext cx="8036718" cy="2394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62150" lIns="62150" rIns="62150" tIns="62150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30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622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927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244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553640" y="409872"/>
            <a:ext cx="8027788" cy="417909"/>
          </a:xfrm>
          <a:prstGeom prst="rect">
            <a:avLst/>
          </a:prstGeom>
          <a:noFill/>
          <a:ln>
            <a:noFill/>
          </a:ln>
        </p:spPr>
        <p:txBody>
          <a:bodyPr anchorCtr="0" anchor="t" bIns="62150" lIns="62150" rIns="62150" tIns="62150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30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622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927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244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553640" y="819745"/>
            <a:ext cx="8027788" cy="3833514"/>
          </a:xfrm>
          <a:prstGeom prst="rect">
            <a:avLst/>
          </a:prstGeom>
          <a:noFill/>
          <a:ln>
            <a:noFill/>
          </a:ln>
        </p:spPr>
        <p:txBody>
          <a:bodyPr anchorCtr="0" anchor="t" bIns="62150" lIns="62150" rIns="62150" tIns="62150"/>
          <a:lstStyle>
            <a:lvl1pPr rtl="0" algn="l">
              <a:spcBef>
                <a:spcPts val="2200"/>
              </a:spcBef>
              <a:spcAft>
                <a:spcPts val="0"/>
              </a:spcAft>
              <a:defRPr/>
            </a:lvl1pPr>
            <a:lvl2pPr indent="-63500" marL="1397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415995"/>
              </a:buClr>
              <a:buFont typeface="Merriweather Sans"/>
              <a:buChar char="▪"/>
              <a:defRPr/>
            </a:lvl2pPr>
            <a:lvl3pPr indent="-88900" marL="330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Merriweather Sans"/>
              <a:buChar char="▪"/>
              <a:defRPr/>
            </a:lvl3pPr>
            <a:lvl4pPr indent="-63500" marL="469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Merriweather Sans"/>
              <a:buChar char="▪"/>
              <a:defRPr/>
            </a:lvl4pPr>
            <a:lvl5pPr indent="-88900" marL="6350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Merriweather Sans"/>
              <a:buChar char="▪"/>
              <a:defRPr/>
            </a:lvl5pPr>
            <a:lvl6pPr indent="-76200" marL="9398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Merriweather Sans"/>
              <a:buChar char="▪"/>
              <a:defRPr/>
            </a:lvl6pPr>
            <a:lvl7pPr indent="-76200" marL="1244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Merriweather Sans"/>
              <a:buChar char="▪"/>
              <a:defRPr/>
            </a:lvl7pPr>
            <a:lvl8pPr indent="-76200" marL="15621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Merriweather Sans"/>
              <a:buChar char="▪"/>
              <a:defRPr/>
            </a:lvl8pPr>
            <a:lvl9pPr indent="-76200" marL="1866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Merriweather Sans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553640" y="409872"/>
            <a:ext cx="8027788" cy="417909"/>
          </a:xfrm>
          <a:prstGeom prst="rect">
            <a:avLst/>
          </a:prstGeom>
          <a:noFill/>
          <a:ln>
            <a:noFill/>
          </a:ln>
        </p:spPr>
        <p:txBody>
          <a:bodyPr anchorCtr="0" anchor="t" bIns="62150" lIns="62150" rIns="62150" tIns="62150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30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622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927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244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553640" y="819745"/>
            <a:ext cx="3960316" cy="3833514"/>
          </a:xfrm>
          <a:prstGeom prst="rect">
            <a:avLst/>
          </a:prstGeom>
          <a:noFill/>
          <a:ln>
            <a:noFill/>
          </a:ln>
        </p:spPr>
        <p:txBody>
          <a:bodyPr anchorCtr="0" anchor="t" bIns="62150" lIns="62150" rIns="62150" tIns="6215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21113" y="819745"/>
            <a:ext cx="3960316" cy="3833514"/>
          </a:xfrm>
          <a:prstGeom prst="rect">
            <a:avLst/>
          </a:prstGeom>
          <a:noFill/>
          <a:ln>
            <a:noFill/>
          </a:ln>
        </p:spPr>
        <p:txBody>
          <a:bodyPr anchorCtr="0" anchor="t" bIns="62150" lIns="62150" rIns="62150" tIns="6215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x="822950" y="2057400"/>
            <a:ext cx="7498199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None/>
              <a:defRPr sz="3600">
                <a:solidFill>
                  <a:srgbClr val="333333"/>
                </a:solidFill>
              </a:defRPr>
            </a:lvl1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x="1645900" y="3086100"/>
            <a:ext cx="5852100" cy="61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None/>
              <a:defRPr sz="2400">
                <a:solidFill>
                  <a:srgbClr val="333333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Shape 232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274300" y="205725"/>
            <a:ext cx="8595299" cy="61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None/>
              <a:defRPr sz="3200">
                <a:solidFill>
                  <a:srgbClr val="333333"/>
                </a:solidFill>
              </a:defRPr>
            </a:lvl1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274300" y="1234425"/>
            <a:ext cx="8595299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000">
                <a:solidFill>
                  <a:srgbClr val="333333"/>
                </a:solidFill>
              </a:defRPr>
            </a:lvl1pPr>
            <a:lvl2pPr rtl="0">
              <a:spcBef>
                <a:spcPts val="0"/>
              </a:spcBef>
              <a:defRPr sz="2000">
                <a:solidFill>
                  <a:srgbClr val="333333"/>
                </a:solidFill>
              </a:defRPr>
            </a:lvl2pPr>
            <a:lvl3pPr rtl="0">
              <a:spcBef>
                <a:spcPts val="0"/>
              </a:spcBef>
              <a:defRPr sz="2000">
                <a:solidFill>
                  <a:srgbClr val="333333"/>
                </a:solidFill>
              </a:defRPr>
            </a:lvl3pPr>
            <a:lvl4pPr rtl="0">
              <a:spcBef>
                <a:spcPts val="0"/>
              </a:spcBef>
              <a:defRPr sz="2000">
                <a:solidFill>
                  <a:srgbClr val="333333"/>
                </a:solidFill>
              </a:defRPr>
            </a:lvl4pPr>
            <a:lvl5pPr rtl="0">
              <a:spcBef>
                <a:spcPts val="0"/>
              </a:spcBef>
              <a:defRPr sz="2000">
                <a:solidFill>
                  <a:srgbClr val="333333"/>
                </a:solidFill>
              </a:defRPr>
            </a:lvl5pPr>
            <a:lvl6pPr rtl="0">
              <a:spcBef>
                <a:spcPts val="0"/>
              </a:spcBef>
              <a:defRPr sz="2000">
                <a:solidFill>
                  <a:srgbClr val="333333"/>
                </a:solidFill>
              </a:defRPr>
            </a:lvl6pPr>
            <a:lvl7pPr rtl="0">
              <a:spcBef>
                <a:spcPts val="0"/>
              </a:spcBef>
              <a:defRPr sz="2000">
                <a:solidFill>
                  <a:srgbClr val="333333"/>
                </a:solidFill>
              </a:defRPr>
            </a:lvl7pPr>
            <a:lvl8pPr rtl="0">
              <a:spcBef>
                <a:spcPts val="0"/>
              </a:spcBef>
              <a:defRPr sz="2000">
                <a:solidFill>
                  <a:srgbClr val="333333"/>
                </a:solidFill>
              </a:defRPr>
            </a:lvl8pPr>
            <a:lvl9pPr rtl="0">
              <a:spcBef>
                <a:spcPts val="0"/>
              </a:spcBef>
              <a:defRPr sz="2000">
                <a:solidFill>
                  <a:srgbClr val="33333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274300" y="205725"/>
            <a:ext cx="8595299" cy="61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None/>
              <a:defRPr sz="3200">
                <a:solidFill>
                  <a:srgbClr val="333333"/>
                </a:solidFill>
              </a:defRPr>
            </a:lvl1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274300" y="1234425"/>
            <a:ext cx="4023299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000">
                <a:solidFill>
                  <a:srgbClr val="333333"/>
                </a:solidFill>
              </a:defRPr>
            </a:lvl1pPr>
            <a:lvl2pPr rtl="0">
              <a:spcBef>
                <a:spcPts val="0"/>
              </a:spcBef>
              <a:defRPr sz="2000">
                <a:solidFill>
                  <a:srgbClr val="333333"/>
                </a:solidFill>
              </a:defRPr>
            </a:lvl2pPr>
            <a:lvl3pPr rtl="0">
              <a:spcBef>
                <a:spcPts val="0"/>
              </a:spcBef>
              <a:defRPr sz="2000">
                <a:solidFill>
                  <a:srgbClr val="333333"/>
                </a:solidFill>
              </a:defRPr>
            </a:lvl3pPr>
            <a:lvl4pPr rtl="0">
              <a:spcBef>
                <a:spcPts val="0"/>
              </a:spcBef>
              <a:defRPr sz="2000">
                <a:solidFill>
                  <a:srgbClr val="333333"/>
                </a:solidFill>
              </a:defRPr>
            </a:lvl4pPr>
            <a:lvl5pPr rtl="0">
              <a:spcBef>
                <a:spcPts val="0"/>
              </a:spcBef>
              <a:defRPr sz="2000">
                <a:solidFill>
                  <a:srgbClr val="333333"/>
                </a:solidFill>
              </a:defRPr>
            </a:lvl5pPr>
            <a:lvl6pPr rtl="0">
              <a:spcBef>
                <a:spcPts val="0"/>
              </a:spcBef>
              <a:defRPr sz="2000">
                <a:solidFill>
                  <a:srgbClr val="333333"/>
                </a:solidFill>
              </a:defRPr>
            </a:lvl6pPr>
            <a:lvl7pPr rtl="0">
              <a:spcBef>
                <a:spcPts val="0"/>
              </a:spcBef>
              <a:defRPr sz="2000">
                <a:solidFill>
                  <a:srgbClr val="333333"/>
                </a:solidFill>
              </a:defRPr>
            </a:lvl7pPr>
            <a:lvl8pPr rtl="0">
              <a:spcBef>
                <a:spcPts val="0"/>
              </a:spcBef>
              <a:defRPr sz="2000">
                <a:solidFill>
                  <a:srgbClr val="333333"/>
                </a:solidFill>
              </a:defRPr>
            </a:lvl8pPr>
            <a:lvl9pPr rtl="0">
              <a:spcBef>
                <a:spcPts val="0"/>
              </a:spcBef>
              <a:defRPr sz="2000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x="4846300" y="1234425"/>
            <a:ext cx="4023299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000">
                <a:solidFill>
                  <a:srgbClr val="333333"/>
                </a:solidFill>
              </a:defRPr>
            </a:lvl1pPr>
            <a:lvl2pPr rtl="0">
              <a:spcBef>
                <a:spcPts val="0"/>
              </a:spcBef>
              <a:defRPr sz="2000">
                <a:solidFill>
                  <a:srgbClr val="333333"/>
                </a:solidFill>
              </a:defRPr>
            </a:lvl2pPr>
            <a:lvl3pPr rtl="0">
              <a:spcBef>
                <a:spcPts val="0"/>
              </a:spcBef>
              <a:defRPr sz="2000">
                <a:solidFill>
                  <a:srgbClr val="333333"/>
                </a:solidFill>
              </a:defRPr>
            </a:lvl3pPr>
            <a:lvl4pPr rtl="0">
              <a:spcBef>
                <a:spcPts val="0"/>
              </a:spcBef>
              <a:defRPr sz="2000">
                <a:solidFill>
                  <a:srgbClr val="333333"/>
                </a:solidFill>
              </a:defRPr>
            </a:lvl4pPr>
            <a:lvl5pPr rtl="0">
              <a:spcBef>
                <a:spcPts val="0"/>
              </a:spcBef>
              <a:defRPr sz="2000">
                <a:solidFill>
                  <a:srgbClr val="333333"/>
                </a:solidFill>
              </a:defRPr>
            </a:lvl5pPr>
            <a:lvl6pPr rtl="0">
              <a:spcBef>
                <a:spcPts val="0"/>
              </a:spcBef>
              <a:defRPr sz="2000">
                <a:solidFill>
                  <a:srgbClr val="333333"/>
                </a:solidFill>
              </a:defRPr>
            </a:lvl6pPr>
            <a:lvl7pPr rtl="0">
              <a:spcBef>
                <a:spcPts val="0"/>
              </a:spcBef>
              <a:defRPr sz="2000">
                <a:solidFill>
                  <a:srgbClr val="333333"/>
                </a:solidFill>
              </a:defRPr>
            </a:lvl7pPr>
            <a:lvl8pPr rtl="0">
              <a:spcBef>
                <a:spcPts val="0"/>
              </a:spcBef>
              <a:defRPr sz="2000">
                <a:solidFill>
                  <a:srgbClr val="333333"/>
                </a:solidFill>
              </a:defRPr>
            </a:lvl8pPr>
            <a:lvl9pPr rtl="0">
              <a:spcBef>
                <a:spcPts val="0"/>
              </a:spcBef>
              <a:defRPr sz="2000">
                <a:solidFill>
                  <a:srgbClr val="33333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274300" y="4526268"/>
            <a:ext cx="8595299" cy="41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defRPr sz="2400">
                <a:solidFill>
                  <a:srgbClr val="333333"/>
                </a:solidFill>
              </a:defRPr>
            </a:lvl1pPr>
            <a:lvl2pPr rtl="0" algn="ctr">
              <a:spcBef>
                <a:spcPts val="0"/>
              </a:spcBef>
              <a:defRPr sz="2400">
                <a:solidFill>
                  <a:srgbClr val="333333"/>
                </a:solidFill>
              </a:defRPr>
            </a:lvl2pPr>
            <a:lvl3pPr rtl="0" algn="ctr">
              <a:spcBef>
                <a:spcPts val="0"/>
              </a:spcBef>
              <a:defRPr sz="2400">
                <a:solidFill>
                  <a:srgbClr val="333333"/>
                </a:solidFill>
              </a:defRPr>
            </a:lvl3pPr>
            <a:lvl4pPr rtl="0" algn="ctr">
              <a:spcBef>
                <a:spcPts val="0"/>
              </a:spcBef>
              <a:defRPr sz="2400">
                <a:solidFill>
                  <a:srgbClr val="333333"/>
                </a:solidFill>
              </a:defRPr>
            </a:lvl4pPr>
            <a:lvl5pPr rtl="0" algn="ctr">
              <a:spcBef>
                <a:spcPts val="0"/>
              </a:spcBef>
              <a:defRPr sz="2400">
                <a:solidFill>
                  <a:srgbClr val="333333"/>
                </a:solidFill>
              </a:defRPr>
            </a:lvl5pPr>
            <a:lvl6pPr rtl="0" algn="ctr">
              <a:spcBef>
                <a:spcPts val="0"/>
              </a:spcBef>
              <a:defRPr sz="2400">
                <a:solidFill>
                  <a:srgbClr val="333333"/>
                </a:solidFill>
              </a:defRPr>
            </a:lvl6pPr>
            <a:lvl7pPr rtl="0" algn="ctr">
              <a:spcBef>
                <a:spcPts val="0"/>
              </a:spcBef>
              <a:defRPr sz="2400">
                <a:solidFill>
                  <a:srgbClr val="333333"/>
                </a:solidFill>
              </a:defRPr>
            </a:lvl7pPr>
            <a:lvl8pPr rtl="0" algn="ctr">
              <a:spcBef>
                <a:spcPts val="0"/>
              </a:spcBef>
              <a:defRPr sz="2400">
                <a:solidFill>
                  <a:srgbClr val="333333"/>
                </a:solidFill>
              </a:defRPr>
            </a:lvl8pPr>
            <a:lvl9pPr rtl="0" algn="ctr">
              <a:spcBef>
                <a:spcPts val="0"/>
              </a:spcBef>
              <a:defRPr sz="2400">
                <a:solidFill>
                  <a:srgbClr val="33333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bg>
      <p:bgPr>
        <a:solidFill>
          <a:schemeClr val="dk1">
            <a:alpha val="57647"/>
          </a:schemeClr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1_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553640" y="1229617"/>
            <a:ext cx="8036718" cy="2394942"/>
          </a:xfrm>
          <a:prstGeom prst="rect">
            <a:avLst/>
          </a:prstGeom>
          <a:noFill/>
          <a:ln>
            <a:noFill/>
          </a:ln>
        </p:spPr>
        <p:txBody>
          <a:bodyPr anchorCtr="0" anchor="t" bIns="62150" lIns="62150" rIns="62150" tIns="62150"/>
          <a:lstStyle>
            <a:lvl1pPr rtl="0" algn="ctr">
              <a:spcBef>
                <a:spcPts val="0"/>
              </a:spcBef>
              <a:spcAft>
                <a:spcPts val="0"/>
              </a:spcAft>
              <a:buSzPct val="100000"/>
              <a:defRPr sz="1000"/>
            </a:lvl1pPr>
            <a:lvl2pPr rtl="0" algn="ctr">
              <a:spcBef>
                <a:spcPts val="0"/>
              </a:spcBef>
              <a:spcAft>
                <a:spcPts val="0"/>
              </a:spcAft>
              <a:buSzPct val="100000"/>
              <a:defRPr sz="1000"/>
            </a:lvl2pPr>
            <a:lvl3pPr rtl="0" algn="ctr">
              <a:spcBef>
                <a:spcPts val="0"/>
              </a:spcBef>
              <a:spcAft>
                <a:spcPts val="0"/>
              </a:spcAft>
              <a:buSzPct val="100000"/>
              <a:defRPr sz="1000"/>
            </a:lvl3pPr>
            <a:lvl4pPr rtl="0" algn="ctr">
              <a:spcBef>
                <a:spcPts val="0"/>
              </a:spcBef>
              <a:spcAft>
                <a:spcPts val="0"/>
              </a:spcAft>
              <a:buSzPct val="100000"/>
              <a:defRPr sz="1000"/>
            </a:lvl4pPr>
            <a:lvl5pPr rtl="0" algn="ctr">
              <a:spcBef>
                <a:spcPts val="0"/>
              </a:spcBef>
              <a:spcAft>
                <a:spcPts val="0"/>
              </a:spcAft>
              <a:buSzPct val="100000"/>
              <a:defRPr sz="1000"/>
            </a:lvl5pPr>
            <a:lvl6pPr marL="304800" rtl="0" algn="ctr">
              <a:spcBef>
                <a:spcPts val="0"/>
              </a:spcBef>
              <a:spcAft>
                <a:spcPts val="0"/>
              </a:spcAft>
              <a:buSzPct val="100000"/>
              <a:defRPr sz="1000"/>
            </a:lvl6pPr>
            <a:lvl7pPr marL="622300" rtl="0" algn="ctr">
              <a:spcBef>
                <a:spcPts val="0"/>
              </a:spcBef>
              <a:spcAft>
                <a:spcPts val="0"/>
              </a:spcAft>
              <a:buSzPct val="100000"/>
              <a:defRPr sz="1000"/>
            </a:lvl7pPr>
            <a:lvl8pPr marL="927100" rtl="0" algn="ctr">
              <a:spcBef>
                <a:spcPts val="0"/>
              </a:spcBef>
              <a:spcAft>
                <a:spcPts val="0"/>
              </a:spcAft>
              <a:buSzPct val="100000"/>
              <a:defRPr sz="1000"/>
            </a:lvl8pPr>
            <a:lvl9pPr marL="1244600" rtl="0" algn="ctr">
              <a:spcBef>
                <a:spcPts val="0"/>
              </a:spcBef>
              <a:spcAft>
                <a:spcPts val="0"/>
              </a:spcAft>
              <a:buSzPct val="100000"/>
              <a:defRPr sz="10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553640" y="4080643"/>
            <a:ext cx="8027788" cy="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2150" lIns="62150" rIns="62150" tIns="62150"/>
          <a:lstStyle>
            <a:lvl1pPr rtl="0" algn="ctr">
              <a:spcBef>
                <a:spcPts val="100"/>
              </a:spcBef>
              <a:spcAft>
                <a:spcPts val="0"/>
              </a:spcAft>
              <a:buSzPct val="100000"/>
              <a:defRPr sz="1000"/>
            </a:lvl1pPr>
            <a:lvl2pPr rtl="0" algn="ctr">
              <a:spcBef>
                <a:spcPts val="100"/>
              </a:spcBef>
              <a:spcAft>
                <a:spcPts val="0"/>
              </a:spcAft>
              <a:buSzPct val="100000"/>
              <a:defRPr sz="1000"/>
            </a:lvl2pPr>
            <a:lvl3pPr rtl="0" algn="ctr">
              <a:spcBef>
                <a:spcPts val="100"/>
              </a:spcBef>
              <a:spcAft>
                <a:spcPts val="0"/>
              </a:spcAft>
              <a:buSzPct val="100000"/>
              <a:defRPr sz="1000"/>
            </a:lvl3pPr>
            <a:lvl4pPr rtl="0" algn="ctr">
              <a:spcBef>
                <a:spcPts val="100"/>
              </a:spcBef>
              <a:spcAft>
                <a:spcPts val="0"/>
              </a:spcAft>
              <a:buSzPct val="100000"/>
              <a:defRPr sz="1000"/>
            </a:lvl4pPr>
            <a:lvl5pPr rtl="0" algn="ctr">
              <a:spcBef>
                <a:spcPts val="100"/>
              </a:spcBef>
              <a:spcAft>
                <a:spcPts val="0"/>
              </a:spcAft>
              <a:buSzPct val="100000"/>
              <a:defRPr sz="1000"/>
            </a:lvl5pPr>
            <a:lvl6pPr marL="304800" rtl="0" algn="ctr">
              <a:spcBef>
                <a:spcPts val="100"/>
              </a:spcBef>
              <a:spcAft>
                <a:spcPts val="0"/>
              </a:spcAft>
              <a:buSzPct val="100000"/>
              <a:defRPr sz="1000"/>
            </a:lvl6pPr>
            <a:lvl7pPr marL="622300" rtl="0" algn="ctr">
              <a:spcBef>
                <a:spcPts val="100"/>
              </a:spcBef>
              <a:spcAft>
                <a:spcPts val="0"/>
              </a:spcAft>
              <a:buSzPct val="100000"/>
              <a:defRPr sz="1000"/>
            </a:lvl7pPr>
            <a:lvl8pPr marL="927100" rtl="0" algn="ctr">
              <a:spcBef>
                <a:spcPts val="100"/>
              </a:spcBef>
              <a:spcAft>
                <a:spcPts val="0"/>
              </a:spcAft>
              <a:buSzPct val="100000"/>
              <a:defRPr sz="1000"/>
            </a:lvl8pPr>
            <a:lvl9pPr marL="1244600" rtl="0" algn="ctr">
              <a:spcBef>
                <a:spcPts val="100"/>
              </a:spcBef>
              <a:spcAft>
                <a:spcPts val="0"/>
              </a:spcAft>
              <a:buSzPct val="100000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553640" y="1229617"/>
            <a:ext cx="8036718" cy="2394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62150" lIns="62150" rIns="62150" tIns="62150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30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622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927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244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553640" y="4080643"/>
            <a:ext cx="8027788" cy="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2150" lIns="62150" rIns="62150" tIns="62150"/>
          <a:lstStyle>
            <a:lvl1pPr rtl="0" algn="l">
              <a:spcBef>
                <a:spcPts val="100"/>
              </a:spcBef>
              <a:spcAft>
                <a:spcPts val="0"/>
              </a:spcAft>
              <a:defRPr/>
            </a:lvl1pPr>
            <a:lvl2pPr rtl="0" algn="l">
              <a:spcBef>
                <a:spcPts val="100"/>
              </a:spcBef>
              <a:spcAft>
                <a:spcPts val="0"/>
              </a:spcAft>
              <a:defRPr/>
            </a:lvl2pPr>
            <a:lvl3pPr rtl="0" algn="l">
              <a:spcBef>
                <a:spcPts val="100"/>
              </a:spcBef>
              <a:spcAft>
                <a:spcPts val="0"/>
              </a:spcAft>
              <a:defRPr/>
            </a:lvl3pPr>
            <a:lvl4pPr rtl="0" algn="l">
              <a:spcBef>
                <a:spcPts val="100"/>
              </a:spcBef>
              <a:spcAft>
                <a:spcPts val="0"/>
              </a:spcAft>
              <a:defRPr/>
            </a:lvl4pPr>
            <a:lvl5pPr rtl="0" algn="l">
              <a:spcBef>
                <a:spcPts val="100"/>
              </a:spcBef>
              <a:spcAft>
                <a:spcPts val="0"/>
              </a:spcAft>
              <a:defRPr/>
            </a:lvl5pPr>
            <a:lvl6pPr marL="304800" rtl="0" algn="l">
              <a:spcBef>
                <a:spcPts val="100"/>
              </a:spcBef>
              <a:spcAft>
                <a:spcPts val="0"/>
              </a:spcAft>
              <a:defRPr/>
            </a:lvl6pPr>
            <a:lvl7pPr marL="622300" rtl="0" algn="l">
              <a:spcBef>
                <a:spcPts val="100"/>
              </a:spcBef>
              <a:spcAft>
                <a:spcPts val="0"/>
              </a:spcAft>
              <a:defRPr/>
            </a:lvl7pPr>
            <a:lvl8pPr marL="927100" rtl="0" algn="l">
              <a:spcBef>
                <a:spcPts val="100"/>
              </a:spcBef>
              <a:spcAft>
                <a:spcPts val="0"/>
              </a:spcAft>
              <a:defRPr/>
            </a:lvl8pPr>
            <a:lvl9pPr marL="1244600" rtl="0" algn="l">
              <a:spcBef>
                <a:spcPts val="10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Vertical 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553640" y="1229617"/>
            <a:ext cx="8036718" cy="2394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62150" lIns="62150" rIns="62150" tIns="62150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30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622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927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1244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7.png"/><Relationship Id="rId2" Type="http://schemas.openxmlformats.org/officeDocument/2006/relationships/image" Target="../media/image05.png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07.png"/><Relationship Id="rId2" Type="http://schemas.openxmlformats.org/officeDocument/2006/relationships/image" Target="../media/image06.png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07.pn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 amt="0"/>
          </a:blip>
          <a:stretch>
            <a:fillRect b="0" l="0" r="0" t="0"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dk1"/>
          </a:solidFill>
          <a:ln cap="flat" cmpd="sng" w="203200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31050" lIns="62150" rIns="62150" tIns="31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Shape 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32359" y="1897223"/>
            <a:ext cx="5732859" cy="10602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3"/>
    <p:sldLayoutId id="2147483654" r:id="rId4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 amt="0"/>
          </a:blip>
          <a:stretch>
            <a:fillRect b="0" l="0" r="0" t="0"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375999"/>
          </a:solidFill>
          <a:ln cap="flat" cmpd="sng" w="203200">
            <a:solidFill>
              <a:srgbClr val="6B84B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31050" lIns="62150" rIns="62150" tIns="31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553640" y="1229617"/>
            <a:ext cx="8036718" cy="2394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62150" lIns="62150" rIns="62150" tIns="62150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defRPr sz="1000"/>
            </a:lvl1pPr>
            <a:lvl2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defRPr sz="1000"/>
            </a:lvl2pPr>
            <a:lvl3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defRPr sz="1000"/>
            </a:lvl3pPr>
            <a:lvl4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defRPr sz="1000"/>
            </a:lvl4pPr>
            <a:lvl5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defRPr sz="1000"/>
            </a:lvl5pPr>
            <a:lvl6pPr indent="0" marL="30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defRPr sz="1000"/>
            </a:lvl6pPr>
            <a:lvl7pPr indent="0" marL="622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defRPr sz="1000"/>
            </a:lvl7pPr>
            <a:lvl8pPr indent="0" marL="927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defRPr sz="1000"/>
            </a:lvl8pPr>
            <a:lvl9pPr indent="0" marL="1244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defRPr sz="10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553640" y="4080643"/>
            <a:ext cx="8027788" cy="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2150" lIns="62150" rIns="62150" tIns="62150"/>
          <a:lstStyle>
            <a:lvl1pPr indent="0" marL="0" marR="0" rtl="0" algn="l">
              <a:spcBef>
                <a:spcPts val="100"/>
              </a:spcBef>
              <a:spcAft>
                <a:spcPts val="0"/>
              </a:spcAft>
              <a:buSzPct val="100000"/>
              <a:defRPr sz="1000"/>
            </a:lvl1pPr>
            <a:lvl2pPr indent="0" marL="0" marR="0" rtl="0" algn="l">
              <a:spcBef>
                <a:spcPts val="100"/>
              </a:spcBef>
              <a:spcAft>
                <a:spcPts val="0"/>
              </a:spcAft>
              <a:buSzPct val="100000"/>
              <a:defRPr sz="1000"/>
            </a:lvl2pPr>
            <a:lvl3pPr indent="0" marL="0" marR="0" rtl="0" algn="l">
              <a:spcBef>
                <a:spcPts val="100"/>
              </a:spcBef>
              <a:spcAft>
                <a:spcPts val="0"/>
              </a:spcAft>
              <a:buSzPct val="100000"/>
              <a:defRPr sz="1000"/>
            </a:lvl3pPr>
            <a:lvl4pPr indent="0" marL="0" marR="0" rtl="0" algn="l">
              <a:spcBef>
                <a:spcPts val="100"/>
              </a:spcBef>
              <a:spcAft>
                <a:spcPts val="0"/>
              </a:spcAft>
              <a:buSzPct val="100000"/>
              <a:defRPr sz="1000"/>
            </a:lvl4pPr>
            <a:lvl5pPr indent="0" marL="0" marR="0" rtl="0" algn="l">
              <a:spcBef>
                <a:spcPts val="100"/>
              </a:spcBef>
              <a:spcAft>
                <a:spcPts val="0"/>
              </a:spcAft>
              <a:buSzPct val="100000"/>
              <a:defRPr sz="1000"/>
            </a:lvl5pPr>
            <a:lvl6pPr indent="0" marL="304800" marR="0" rtl="0" algn="l">
              <a:spcBef>
                <a:spcPts val="100"/>
              </a:spcBef>
              <a:spcAft>
                <a:spcPts val="0"/>
              </a:spcAft>
              <a:buSzPct val="100000"/>
              <a:defRPr sz="1000"/>
            </a:lvl6pPr>
            <a:lvl7pPr indent="0" marL="622300" marR="0" rtl="0" algn="l">
              <a:spcBef>
                <a:spcPts val="100"/>
              </a:spcBef>
              <a:spcAft>
                <a:spcPts val="0"/>
              </a:spcAft>
              <a:buSzPct val="100000"/>
              <a:defRPr sz="1000"/>
            </a:lvl7pPr>
            <a:lvl8pPr indent="0" marL="927100" marR="0" rtl="0" algn="l">
              <a:spcBef>
                <a:spcPts val="100"/>
              </a:spcBef>
              <a:spcAft>
                <a:spcPts val="0"/>
              </a:spcAft>
              <a:buSzPct val="100000"/>
              <a:defRPr sz="1000"/>
            </a:lvl8pPr>
            <a:lvl9pPr indent="0" marL="1244600" marR="0" rtl="0" algn="l">
              <a:spcBef>
                <a:spcPts val="100"/>
              </a:spcBef>
              <a:spcAft>
                <a:spcPts val="0"/>
              </a:spcAft>
              <a:buSzPct val="100000"/>
              <a:defRPr sz="1000"/>
            </a:lvl9pPr>
          </a:lstStyle>
          <a:p/>
        </p:txBody>
      </p:sp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6989" y="440010"/>
            <a:ext cx="1169789" cy="21699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3"/>
    <p:sldLayoutId id="2147483656" r:id="rId4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 amt="0"/>
          </a:blip>
          <a:stretch>
            <a:fillRect b="0" l="0" r="0" t="0"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375999"/>
          </a:solidFill>
          <a:ln cap="flat" cmpd="sng" w="203200">
            <a:solidFill>
              <a:srgbClr val="6B84B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31050" lIns="62150" rIns="62150" tIns="31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553640" y="1229617"/>
            <a:ext cx="8036718" cy="2394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62150" lIns="62150" rIns="62150" tIns="62150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defRPr sz="1000"/>
            </a:lvl1pPr>
            <a:lvl2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defRPr sz="1000"/>
            </a:lvl2pPr>
            <a:lvl3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defRPr sz="1000"/>
            </a:lvl3pPr>
            <a:lvl4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defRPr sz="1000"/>
            </a:lvl4pPr>
            <a:lvl5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defRPr sz="1000"/>
            </a:lvl5pPr>
            <a:lvl6pPr indent="0" marL="30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defRPr sz="1000"/>
            </a:lvl6pPr>
            <a:lvl7pPr indent="0" marL="622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defRPr sz="1000"/>
            </a:lvl7pPr>
            <a:lvl8pPr indent="0" marL="927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defRPr sz="1000"/>
            </a:lvl8pPr>
            <a:lvl9pPr indent="0" marL="1244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defRPr sz="10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lt1"/>
          </a:solidFill>
          <a:ln cap="flat" cmpd="sng" w="2032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31050" lIns="62150" rIns="62150" tIns="31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553640" y="409872"/>
            <a:ext cx="8027788" cy="417909"/>
          </a:xfrm>
          <a:prstGeom prst="rect">
            <a:avLst/>
          </a:prstGeom>
          <a:noFill/>
          <a:ln>
            <a:noFill/>
          </a:ln>
        </p:spPr>
        <p:txBody>
          <a:bodyPr anchorCtr="0" anchor="t" bIns="62150" lIns="62150" rIns="62150" tIns="62150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defRPr sz="1000"/>
            </a:lvl1pPr>
            <a:lvl2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defRPr sz="1000"/>
            </a:lvl2pPr>
            <a:lvl3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defRPr sz="1000"/>
            </a:lvl3pPr>
            <a:lvl4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defRPr sz="1000"/>
            </a:lvl4pPr>
            <a:lvl5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defRPr sz="1000"/>
            </a:lvl5pPr>
            <a:lvl6pPr indent="0" marL="30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defRPr sz="1000"/>
            </a:lvl6pPr>
            <a:lvl7pPr indent="0" marL="622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defRPr sz="1000"/>
            </a:lvl7pPr>
            <a:lvl8pPr indent="0" marL="927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defRPr sz="1000"/>
            </a:lvl8pPr>
            <a:lvl9pPr indent="0" marL="1244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defRPr sz="10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553640" y="819745"/>
            <a:ext cx="8027788" cy="3833514"/>
          </a:xfrm>
          <a:prstGeom prst="rect">
            <a:avLst/>
          </a:prstGeom>
          <a:noFill/>
          <a:ln>
            <a:noFill/>
          </a:ln>
        </p:spPr>
        <p:txBody>
          <a:bodyPr anchorCtr="0" anchor="t" bIns="62150" lIns="62150" rIns="62150" tIns="62150"/>
          <a:lstStyle>
            <a:lvl1pPr indent="0" marL="0" marR="0" rtl="0" algn="l">
              <a:spcBef>
                <a:spcPts val="2200"/>
              </a:spcBef>
              <a:spcAft>
                <a:spcPts val="0"/>
              </a:spcAft>
              <a:buSzPct val="100000"/>
              <a:defRPr sz="1000"/>
            </a:lvl1pPr>
            <a:lvl2pPr indent="-63500" marL="1397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415995"/>
              </a:buClr>
              <a:buSzPct val="100000"/>
              <a:buFont typeface="Merriweather Sans"/>
              <a:buChar char="▪"/>
              <a:defRPr sz="1000"/>
            </a:lvl2pPr>
            <a:lvl3pPr indent="-88900" marL="330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Merriweather Sans"/>
              <a:buChar char="▪"/>
              <a:defRPr sz="1000"/>
            </a:lvl3pPr>
            <a:lvl4pPr indent="-63500" marL="4699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Merriweather Sans"/>
              <a:buChar char="▪"/>
              <a:defRPr sz="1000"/>
            </a:lvl4pPr>
            <a:lvl5pPr indent="-88900" marL="6350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Merriweather Sans"/>
              <a:buChar char="▪"/>
              <a:defRPr sz="1000"/>
            </a:lvl5pPr>
            <a:lvl6pPr indent="-76200" marL="9398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Merriweather Sans"/>
              <a:buChar char="▪"/>
              <a:defRPr sz="1000"/>
            </a:lvl6pPr>
            <a:lvl7pPr indent="-76200" marL="1244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Merriweather Sans"/>
              <a:buChar char="▪"/>
              <a:defRPr sz="1000"/>
            </a:lvl7pPr>
            <a:lvl8pPr indent="-76200" marL="15621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Merriweather Sans"/>
              <a:buChar char="▪"/>
              <a:defRPr sz="1000"/>
            </a:lvl8pPr>
            <a:lvl9pPr indent="-76200" marL="18669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Merriweather Sans"/>
              <a:buChar char="▪"/>
              <a:defRPr sz="10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-8250" y="-6187"/>
            <a:ext cx="9160499" cy="515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Never Send a Human to do a Machine’s Job: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How Facebook uses bots to manage tests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Roy Williams, Facebook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Shape 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174" y="241850"/>
            <a:ext cx="3365662" cy="336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553640" y="409872"/>
            <a:ext cx="8027788" cy="417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at Facebook - 2009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553640" y="819745"/>
            <a:ext cx="3670101" cy="3833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2300" u="none" cap="none" strike="noStrike">
                <a:solidFill>
                  <a:srgbClr val="7183B2"/>
                </a:solidFill>
                <a:latin typeface="Arial"/>
                <a:ea typeface="Arial"/>
                <a:cs typeface="Arial"/>
                <a:sym typeface="Arial"/>
              </a:rPr>
              <a:t>The genesis</a:t>
            </a:r>
          </a:p>
          <a:p>
            <a:pPr indent="-139700" lvl="1" marL="1397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415995"/>
              </a:buClr>
              <a:buSzPct val="63157"/>
              <a:buFont typeface="Merriweather Sans"/>
              <a:buChar char="▪"/>
            </a:pPr>
            <a:r>
              <a:rPr b="0" baseline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~Hundreds of developers</a:t>
            </a:r>
          </a:p>
          <a:p>
            <a:pPr indent="-139700" lvl="1" marL="1397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415995"/>
              </a:buClr>
              <a:buSzPct val="63157"/>
              <a:buFont typeface="Merriweather Sans"/>
              <a:buChar char="▪"/>
            </a:pPr>
            <a:r>
              <a:rPr b="0" baseline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Complexity starting to exceed point where any one developer can page it into their mind</a:t>
            </a:r>
          </a:p>
          <a:p>
            <a:pPr indent="-139700" lvl="1" marL="1397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415995"/>
              </a:buClr>
              <a:buSzPct val="63157"/>
              <a:buFont typeface="Merriweather Sans"/>
              <a:buChar char="▪"/>
            </a:pPr>
            <a:r>
              <a:rPr b="0" baseline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Developers increasingly blocked on trunk breaks</a:t>
            </a:r>
          </a:p>
          <a:p>
            <a:pPr indent="-139700" lvl="1" marL="1397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415995"/>
              </a:buClr>
              <a:buSzPct val="63157"/>
              <a:buFont typeface="Merriweather Sans"/>
              <a:buChar char="▪"/>
            </a:pPr>
            <a:r>
              <a:rPr b="0" baseline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 many bugs in production, too much time firefighting</a:t>
            </a:r>
          </a:p>
          <a:p>
            <a:pPr indent="-63500" lvl="1" marL="1397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415995"/>
              </a:buClr>
              <a:buFont typeface="Merriweather Sans"/>
              <a:buNone/>
            </a:pPr>
            <a:r>
              <a:t/>
            </a:r>
            <a:endParaRPr b="0" baseline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1" marL="1397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415995"/>
              </a:buClr>
              <a:buFont typeface="Merriweather Sans"/>
              <a:buNone/>
            </a:pPr>
            <a:r>
              <a:t/>
            </a:r>
            <a:endParaRPr b="0" baseline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553640" y="2571750"/>
            <a:ext cx="8027788" cy="417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r>
              <a:rPr b="0" baseline="0" i="0" lang="en" sz="31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Automated Testing!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553640" y="2571750"/>
            <a:ext cx="8027788" cy="417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Flaky Tests are </a:t>
            </a:r>
            <a:r>
              <a:rPr lang="en" sz="3100">
                <a:solidFill>
                  <a:srgbClr val="008000"/>
                </a:solidFill>
              </a:rPr>
              <a:t>POISON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553640" y="3601557"/>
            <a:ext cx="8036718" cy="763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25900" lIns="25900" rIns="25900" tIns="25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Rise of the Machines</a:t>
            </a: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553640" y="409872"/>
            <a:ext cx="8027788" cy="417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Greenhouse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205882" y="1020663"/>
            <a:ext cx="4375546" cy="3584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2300" u="none" cap="none" strike="noStrike">
                <a:solidFill>
                  <a:srgbClr val="7183B2"/>
                </a:solidFill>
                <a:latin typeface="Arial"/>
                <a:ea typeface="Arial"/>
                <a:cs typeface="Arial"/>
                <a:sym typeface="Arial"/>
              </a:rPr>
              <a:t>“First, Do No Harm”</a:t>
            </a:r>
          </a:p>
          <a:p>
            <a:pPr indent="0" lvl="0" marL="0" marR="0" rtl="0" algn="l">
              <a:spcBef>
                <a:spcPts val="220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2300" u="none" cap="none" strike="noStrike">
                <a:solidFill>
                  <a:srgbClr val="7183B2"/>
                </a:solidFill>
                <a:latin typeface="Arial"/>
                <a:ea typeface="Arial"/>
                <a:cs typeface="Arial"/>
                <a:sym typeface="Arial"/>
              </a:rPr>
              <a:t>Rebuild Trust </a:t>
            </a:r>
          </a:p>
          <a:p>
            <a:pPr indent="0" lvl="0" marL="0" marR="0" rtl="0" algn="l">
              <a:spcBef>
                <a:spcPts val="220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2300" u="none" cap="none" strike="noStrike">
                <a:solidFill>
                  <a:srgbClr val="7183B2"/>
                </a:solidFill>
                <a:latin typeface="Arial"/>
                <a:ea typeface="Arial"/>
                <a:cs typeface="Arial"/>
                <a:sym typeface="Arial"/>
              </a:rPr>
              <a:t>Keep tests in a good state without human intervention</a:t>
            </a:r>
          </a:p>
          <a:p>
            <a:pPr indent="0" lvl="0" marL="0" marR="0" rtl="0" algn="l">
              <a:spcBef>
                <a:spcPts val="220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2300" u="none" cap="none" strike="noStrike">
                <a:solidFill>
                  <a:srgbClr val="7183B2"/>
                </a:solidFill>
                <a:latin typeface="Arial"/>
                <a:ea typeface="Arial"/>
                <a:cs typeface="Arial"/>
                <a:sym typeface="Arial"/>
              </a:rPr>
              <a:t>Trade machine time for human time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640" y="1028700"/>
            <a:ext cx="3107531" cy="3568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553640" y="409872"/>
            <a:ext cx="8027788" cy="417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Greenhouse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205882" y="1020663"/>
            <a:ext cx="4375546" cy="3584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2300" u="none" cap="none" strike="noStrike">
                <a:solidFill>
                  <a:srgbClr val="7183B2"/>
                </a:solidFill>
                <a:latin typeface="Arial"/>
                <a:ea typeface="Arial"/>
                <a:cs typeface="Arial"/>
                <a:sym typeface="Arial"/>
              </a:rPr>
              <a:t>Cull bad tests</a:t>
            </a:r>
          </a:p>
          <a:p>
            <a:pPr indent="0" lvl="0" marL="0" marR="0" rtl="0" algn="l">
              <a:spcBef>
                <a:spcPts val="220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2300" u="none" cap="none" strike="noStrike">
                <a:solidFill>
                  <a:srgbClr val="7183B2"/>
                </a:solidFill>
                <a:latin typeface="Arial"/>
                <a:ea typeface="Arial"/>
                <a:cs typeface="Arial"/>
                <a:sym typeface="Arial"/>
              </a:rPr>
              <a:t>Reduce Noise</a:t>
            </a:r>
          </a:p>
          <a:p>
            <a:pPr indent="0" lvl="0" marL="0" marR="0" rtl="0" algn="l">
              <a:spcBef>
                <a:spcPts val="220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2300" u="none" cap="none" strike="noStrike">
                <a:solidFill>
                  <a:srgbClr val="7183B2"/>
                </a:solidFill>
                <a:latin typeface="Arial"/>
                <a:ea typeface="Arial"/>
                <a:cs typeface="Arial"/>
                <a:sym typeface="Arial"/>
              </a:rPr>
              <a:t>Automatic Task Management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640" y="1028700"/>
            <a:ext cx="3107531" cy="3568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553640" y="409872"/>
            <a:ext cx="8027788" cy="417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Lifecycle</a:t>
            </a:r>
          </a:p>
        </p:txBody>
      </p:sp>
      <p:sp>
        <p:nvSpPr>
          <p:cNvPr id="147" name="Shape 147"/>
          <p:cNvSpPr/>
          <p:nvPr/>
        </p:nvSpPr>
        <p:spPr>
          <a:xfrm>
            <a:off x="553640" y="1462682"/>
            <a:ext cx="1285875" cy="1157287"/>
          </a:xfrm>
          <a:prstGeom prst="flowChartConnector">
            <a:avLst/>
          </a:prstGeom>
          <a:solidFill>
            <a:srgbClr val="CF723B"/>
          </a:solidFill>
          <a:ln>
            <a:noFill/>
          </a:ln>
        </p:spPr>
        <p:txBody>
          <a:bodyPr anchorCtr="0" anchor="t" bIns="31050" lIns="62150" rIns="62150" tIns="31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Unknown Test Quality</a:t>
            </a:r>
          </a:p>
        </p:txBody>
      </p:sp>
      <p:sp>
        <p:nvSpPr>
          <p:cNvPr id="148" name="Shape 148"/>
          <p:cNvSpPr/>
          <p:nvPr/>
        </p:nvSpPr>
        <p:spPr>
          <a:xfrm>
            <a:off x="3018234" y="2330648"/>
            <a:ext cx="1928812" cy="1735931"/>
          </a:xfrm>
          <a:prstGeom prst="flowChartConnector">
            <a:avLst/>
          </a:prstGeom>
          <a:solidFill>
            <a:srgbClr val="6C9048"/>
          </a:solidFill>
          <a:ln>
            <a:noFill/>
          </a:ln>
        </p:spPr>
        <p:txBody>
          <a:bodyPr anchorCtr="0" anchor="t" bIns="31050" lIns="62150" rIns="62150" tIns="31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Test!</a:t>
            </a:r>
          </a:p>
        </p:txBody>
      </p:sp>
      <p:sp>
        <p:nvSpPr>
          <p:cNvPr id="149" name="Shape 149"/>
          <p:cNvSpPr/>
          <p:nvPr/>
        </p:nvSpPr>
        <p:spPr>
          <a:xfrm>
            <a:off x="6393656" y="1607343"/>
            <a:ext cx="1285875" cy="1157287"/>
          </a:xfrm>
          <a:prstGeom prst="flowChartConnector">
            <a:avLst/>
          </a:prstGeom>
          <a:solidFill>
            <a:srgbClr val="CF5547"/>
          </a:solidFill>
          <a:ln>
            <a:noFill/>
          </a:ln>
        </p:spPr>
        <p:txBody>
          <a:bodyPr anchorCtr="0" anchor="t" bIns="31050" lIns="62150" rIns="62150" tIns="31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Failing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</a:p>
        </p:txBody>
      </p:sp>
      <p:sp>
        <p:nvSpPr>
          <p:cNvPr id="150" name="Shape 150"/>
          <p:cNvSpPr/>
          <p:nvPr/>
        </p:nvSpPr>
        <p:spPr>
          <a:xfrm>
            <a:off x="6393656" y="3584376"/>
            <a:ext cx="1285875" cy="1157287"/>
          </a:xfrm>
          <a:prstGeom prst="flowChartConnector">
            <a:avLst/>
          </a:prstGeom>
          <a:solidFill>
            <a:srgbClr val="5B6B95"/>
          </a:solidFill>
          <a:ln>
            <a:noFill/>
          </a:ln>
        </p:spPr>
        <p:txBody>
          <a:bodyPr anchorCtr="0" anchor="t" bIns="31050" lIns="62150" rIns="62150" tIns="31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Disabled Test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Shape 151"/>
          <p:cNvCxnSpPr>
            <a:stCxn id="148" idx="7"/>
            <a:endCxn id="149" idx="2"/>
          </p:cNvCxnSpPr>
          <p:nvPr/>
        </p:nvCxnSpPr>
        <p:spPr>
          <a:xfrm rot="-5400000">
            <a:off x="5329678" y="1520769"/>
            <a:ext cx="399000" cy="1729200"/>
          </a:xfrm>
          <a:prstGeom prst="curvedConnector2">
            <a:avLst/>
          </a:prstGeom>
          <a:solidFill>
            <a:srgbClr val="F0C423"/>
          </a:solidFill>
          <a:ln cap="flat" cmpd="sng" w="38100">
            <a:solidFill>
              <a:srgbClr val="333399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52" name="Shape 152"/>
          <p:cNvCxnSpPr>
            <a:stCxn id="147" idx="6"/>
            <a:endCxn id="148" idx="2"/>
          </p:cNvCxnSpPr>
          <p:nvPr/>
        </p:nvCxnSpPr>
        <p:spPr>
          <a:xfrm>
            <a:off x="1839515" y="2041326"/>
            <a:ext cx="1178700" cy="1157400"/>
          </a:xfrm>
          <a:prstGeom prst="curvedConnector3">
            <a:avLst>
              <a:gd fmla="val 50000" name="adj1"/>
            </a:avLst>
          </a:prstGeom>
          <a:solidFill>
            <a:srgbClr val="F0C423"/>
          </a:solidFill>
          <a:ln cap="flat" cmpd="sng" w="38100">
            <a:solidFill>
              <a:srgbClr val="333399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53" name="Shape 153"/>
          <p:cNvCxnSpPr>
            <a:stCxn id="149" idx="1"/>
            <a:endCxn id="149" idx="7"/>
          </p:cNvCxnSpPr>
          <p:nvPr/>
        </p:nvCxnSpPr>
        <p:spPr>
          <a:xfrm flipH="1" rot="-5400000">
            <a:off x="7036318" y="1322474"/>
            <a:ext cx="600" cy="909300"/>
          </a:xfrm>
          <a:prstGeom prst="curvedConnector3">
            <a:avLst>
              <a:gd fmla="val -152174931" name="adj1"/>
            </a:avLst>
          </a:prstGeom>
          <a:solidFill>
            <a:srgbClr val="F0C423"/>
          </a:solidFill>
          <a:ln cap="flat" cmpd="sng" w="38100">
            <a:solidFill>
              <a:srgbClr val="333399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54" name="Shape 154"/>
          <p:cNvCxnSpPr>
            <a:stCxn id="149" idx="4"/>
            <a:endCxn id="150" idx="0"/>
          </p:cNvCxnSpPr>
          <p:nvPr/>
        </p:nvCxnSpPr>
        <p:spPr>
          <a:xfrm flipH="1" rot="-5400000">
            <a:off x="6627093" y="3174131"/>
            <a:ext cx="819600" cy="600"/>
          </a:xfrm>
          <a:prstGeom prst="curvedConnector3">
            <a:avLst>
              <a:gd fmla="val 50490" name="adj1"/>
            </a:avLst>
          </a:prstGeom>
          <a:solidFill>
            <a:srgbClr val="F0C423"/>
          </a:solidFill>
          <a:ln cap="flat" cmpd="sng" w="38100">
            <a:solidFill>
              <a:srgbClr val="333399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55" name="Shape 155"/>
          <p:cNvCxnSpPr>
            <a:stCxn id="149" idx="1"/>
            <a:endCxn id="147" idx="7"/>
          </p:cNvCxnSpPr>
          <p:nvPr/>
        </p:nvCxnSpPr>
        <p:spPr>
          <a:xfrm flipH="1" rot="5400000">
            <a:off x="4044268" y="-760875"/>
            <a:ext cx="144600" cy="4930800"/>
          </a:xfrm>
          <a:prstGeom prst="curvedConnector3">
            <a:avLst>
              <a:gd fmla="val 317157" name="adj1"/>
            </a:avLst>
          </a:prstGeom>
          <a:solidFill>
            <a:srgbClr val="F0C423"/>
          </a:solidFill>
          <a:ln cap="flat" cmpd="sng" w="38100">
            <a:solidFill>
              <a:srgbClr val="333399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56" name="Shape 156"/>
          <p:cNvSpPr txBox="1"/>
          <p:nvPr/>
        </p:nvSpPr>
        <p:spPr>
          <a:xfrm>
            <a:off x="2375296" y="2041326"/>
            <a:ext cx="1446609" cy="219110"/>
          </a:xfrm>
          <a:prstGeom prst="rect">
            <a:avLst/>
          </a:prstGeom>
          <a:noFill/>
          <a:ln>
            <a:noFill/>
          </a:ln>
        </p:spPr>
        <p:txBody>
          <a:bodyPr anchorCtr="0" anchor="t" bIns="31050" lIns="62150" rIns="62150" tIns="31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TestWarden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3768328" y="980479"/>
            <a:ext cx="1133367" cy="219110"/>
          </a:xfrm>
          <a:prstGeom prst="rect">
            <a:avLst/>
          </a:prstGeom>
          <a:noFill/>
          <a:ln>
            <a:noFill/>
          </a:ln>
        </p:spPr>
        <p:txBody>
          <a:bodyPr anchorCtr="0" anchor="t" bIns="31050" lIns="62150" rIns="62150" tIns="31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GreenWarden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5161359" y="1896665"/>
            <a:ext cx="644346" cy="219110"/>
          </a:xfrm>
          <a:prstGeom prst="rect">
            <a:avLst/>
          </a:prstGeom>
          <a:noFill/>
          <a:ln>
            <a:noFill/>
          </a:ln>
        </p:spPr>
        <p:txBody>
          <a:bodyPr anchorCtr="0" anchor="t" bIns="31050" lIns="62150" rIns="62150" tIns="31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FailBot</a:t>
            </a:r>
          </a:p>
        </p:txBody>
      </p:sp>
      <p:cxnSp>
        <p:nvCxnSpPr>
          <p:cNvPr id="159" name="Shape 159"/>
          <p:cNvCxnSpPr>
            <a:stCxn id="149" idx="3"/>
            <a:endCxn id="148" idx="6"/>
          </p:cNvCxnSpPr>
          <p:nvPr/>
        </p:nvCxnSpPr>
        <p:spPr>
          <a:xfrm rot="5400000">
            <a:off x="5462668" y="2079450"/>
            <a:ext cx="603600" cy="1635000"/>
          </a:xfrm>
          <a:prstGeom prst="curvedConnector2">
            <a:avLst/>
          </a:prstGeom>
          <a:solidFill>
            <a:srgbClr val="F0C423"/>
          </a:solidFill>
          <a:ln cap="flat" cmpd="sng" w="38100">
            <a:solidFill>
              <a:srgbClr val="333399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60" name="Shape 160"/>
          <p:cNvSpPr txBox="1"/>
          <p:nvPr/>
        </p:nvSpPr>
        <p:spPr>
          <a:xfrm>
            <a:off x="5429250" y="3246834"/>
            <a:ext cx="834679" cy="219079"/>
          </a:xfrm>
          <a:prstGeom prst="rect">
            <a:avLst/>
          </a:prstGeom>
          <a:noFill/>
          <a:ln>
            <a:noFill/>
          </a:ln>
        </p:spPr>
        <p:txBody>
          <a:bodyPr anchorCtr="0" anchor="t" bIns="31050" lIns="62150" rIns="62150" tIns="31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PassBot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7143750" y="3005732"/>
            <a:ext cx="644346" cy="219110"/>
          </a:xfrm>
          <a:prstGeom prst="rect">
            <a:avLst/>
          </a:prstGeom>
          <a:noFill/>
          <a:ln>
            <a:noFill/>
          </a:ln>
        </p:spPr>
        <p:txBody>
          <a:bodyPr anchorCtr="0" anchor="t" bIns="31050" lIns="62150" rIns="62150" tIns="31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FailBot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6715125" y="594717"/>
            <a:ext cx="834679" cy="219079"/>
          </a:xfrm>
          <a:prstGeom prst="rect">
            <a:avLst/>
          </a:prstGeom>
          <a:noFill/>
          <a:ln>
            <a:noFill/>
          </a:ln>
        </p:spPr>
        <p:txBody>
          <a:bodyPr anchorCtr="0" anchor="t" bIns="31050" lIns="62150" rIns="62150" tIns="31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PassBot</a:t>
            </a:r>
          </a:p>
        </p:txBody>
      </p:sp>
      <p:cxnSp>
        <p:nvCxnSpPr>
          <p:cNvPr id="163" name="Shape 163"/>
          <p:cNvCxnSpPr>
            <a:stCxn id="150" idx="4"/>
            <a:endCxn id="147" idx="4"/>
          </p:cNvCxnSpPr>
          <p:nvPr/>
        </p:nvCxnSpPr>
        <p:spPr>
          <a:xfrm flipH="1" rot="5400000">
            <a:off x="3055743" y="760814"/>
            <a:ext cx="2121600" cy="5840100"/>
          </a:xfrm>
          <a:prstGeom prst="curvedConnector3">
            <a:avLst>
              <a:gd fmla="val -6818" name="adj1"/>
            </a:avLst>
          </a:prstGeom>
          <a:solidFill>
            <a:srgbClr val="F0C423"/>
          </a:solidFill>
          <a:ln cap="flat" cmpd="sng" w="38100">
            <a:solidFill>
              <a:srgbClr val="333399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64" name="Shape 164"/>
          <p:cNvSpPr txBox="1"/>
          <p:nvPr/>
        </p:nvSpPr>
        <p:spPr>
          <a:xfrm>
            <a:off x="4572000" y="4500562"/>
            <a:ext cx="1157876" cy="219110"/>
          </a:xfrm>
          <a:prstGeom prst="rect">
            <a:avLst/>
          </a:prstGeom>
          <a:noFill/>
          <a:ln>
            <a:noFill/>
          </a:ln>
        </p:spPr>
        <p:txBody>
          <a:bodyPr anchorCtr="0" anchor="t" bIns="31050" lIns="62150" rIns="62150" tIns="31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Disabled Runs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Shape 169"/>
          <p:cNvGraphicFramePr/>
          <p:nvPr/>
        </p:nvGraphicFramePr>
        <p:xfrm>
          <a:off x="553640" y="12939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{B95FE628-53E4-4FF4-8826-E8F5BD2BCB45}</a:tableStyleId>
              </a:tblPr>
              <a:tblGrid>
                <a:gridCol w="1768075"/>
                <a:gridCol w="6268625"/>
              </a:tblGrid>
              <a:tr h="50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" sz="11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</a:p>
                  </a:txBody>
                  <a:tcPr marT="0" marB="0" marR="17850" marL="192875" anchor="ctr">
                    <a:lnT cap="flat" cmpd="sng" w="25400">
                      <a:solidFill>
                        <a:srgbClr val="41599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41599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77800" lvl="0" marL="1778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" sz="11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Job</a:t>
                      </a:r>
                    </a:p>
                  </a:txBody>
                  <a:tcPr marT="16075" marB="16075" marR="17850" marL="17850" anchor="ctr">
                    <a:lnT cap="flat" cmpd="sng" w="25400">
                      <a:solidFill>
                        <a:srgbClr val="41599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415995"/>
                    </a:solidFill>
                  </a:tcPr>
                </a:tc>
              </a:tr>
              <a:tr h="563400">
                <a:tc>
                  <a:txBody>
                    <a:bodyPr>
                      <a:noAutofit/>
                    </a:bodyPr>
                    <a:lstStyle/>
                    <a:p>
                      <a:pPr indent="-177800" lvl="0" marL="177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TestWarden</a:t>
                      </a:r>
                    </a:p>
                  </a:txBody>
                  <a:tcPr marT="0" marB="0" marR="17850" marL="192875" anchor="ctr">
                    <a:lnB cap="flat" cmpd="sng" w="12700">
                      <a:solidFill>
                        <a:srgbClr val="DCDC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77800" lvl="0" marL="1778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baseline="0" i="0" lang="en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Stress tests tests of unknown quality</a:t>
                      </a:r>
                    </a:p>
                    <a:p>
                      <a:pPr indent="-177800" lvl="0" marL="1778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baseline="0" i="0" lang="en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Files tasks for Bad Tests</a:t>
                      </a:r>
                    </a:p>
                    <a:p>
                      <a:pPr indent="-177800" lvl="0" marL="1778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baseline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6075" marB="16075" marR="17850" marL="17850" anchor="ctr">
                    <a:lnB cap="flat" cmpd="sng" w="12700">
                      <a:solidFill>
                        <a:srgbClr val="DCDC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563400">
                <a:tc>
                  <a:txBody>
                    <a:bodyPr>
                      <a:noAutofit/>
                    </a:bodyPr>
                    <a:lstStyle/>
                    <a:p>
                      <a:pPr indent="-177800" lvl="0" marL="177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FailBot</a:t>
                      </a:r>
                    </a:p>
                  </a:txBody>
                  <a:tcPr marT="0" marB="0" marR="17850" marL="192875" anchor="ctr">
                    <a:lnT cap="flat" cmpd="sng" w="12700">
                      <a:solidFill>
                        <a:srgbClr val="DCDC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CDC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77800" lvl="0" marL="1778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baseline="0" i="0" lang="en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Disable tests failing for &gt; 1 week</a:t>
                      </a:r>
                    </a:p>
                    <a:p>
                      <a:pPr indent="-177800" lvl="0" marL="1778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baseline="0" i="0" lang="en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File Tasks for Failing Tests</a:t>
                      </a:r>
                    </a:p>
                    <a:p>
                      <a:pPr indent="-177800" lvl="0" marL="1778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baseline="0" i="0" lang="en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Hide failing tests from blocking other developers</a:t>
                      </a:r>
                    </a:p>
                  </a:txBody>
                  <a:tcPr marT="16075" marB="16075" marR="17850" marL="17850" anchor="ctr">
                    <a:lnT cap="flat" cmpd="sng" w="12700">
                      <a:solidFill>
                        <a:srgbClr val="DCDC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CDC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505825"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PassBot</a:t>
                      </a:r>
                    </a:p>
                  </a:txBody>
                  <a:tcPr marT="0" marB="0" marR="17850" marL="192875" anchor="ctr">
                    <a:lnT cap="flat" cmpd="sng" w="12700">
                      <a:solidFill>
                        <a:srgbClr val="DCDC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CDC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77800" lvl="0" marL="1778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baseline="0" i="0" lang="en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Run failing tests on a continuous basis</a:t>
                      </a:r>
                    </a:p>
                    <a:p>
                      <a:pPr indent="-177800" lvl="0" marL="1778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baseline="0" i="0" lang="en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Close tasks associated with failing tests</a:t>
                      </a:r>
                    </a:p>
                  </a:txBody>
                  <a:tcPr marT="16075" marB="16075" marR="17850" marL="17850" anchor="ctr">
                    <a:lnT cap="flat" cmpd="sng" w="12700">
                      <a:solidFill>
                        <a:srgbClr val="DCDC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CDC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505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GreenWarden</a:t>
                      </a:r>
                    </a:p>
                  </a:txBody>
                  <a:tcPr marT="0" marB="0" marR="17850" marL="192875" anchor="ctr">
                    <a:lnT cap="flat" cmpd="sng" w="12700">
                      <a:solidFill>
                        <a:srgbClr val="DCDC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CDC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77800" lvl="0" marL="1778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baseline="0" i="0" lang="en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Identify flaky tests and send then back to TestWarden</a:t>
                      </a:r>
                    </a:p>
                  </a:txBody>
                  <a:tcPr marT="16075" marB="16075" marR="17850" marL="17850" anchor="ctr">
                    <a:lnT cap="flat" cmpd="sng" w="12700">
                      <a:solidFill>
                        <a:srgbClr val="DCDC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CDC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563400">
                <a:tc>
                  <a:txBody>
                    <a:bodyPr>
                      <a:noAutofit/>
                    </a:bodyPr>
                    <a:lstStyle/>
                    <a:p>
                      <a:pPr indent="-177800" lvl="0" marL="177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Disabled Runs</a:t>
                      </a:r>
                    </a:p>
                  </a:txBody>
                  <a:tcPr marT="0" marB="0" marR="17850" marL="192875" anchor="ctr">
                    <a:lnT cap="flat" cmpd="sng" w="12700">
                      <a:solidFill>
                        <a:srgbClr val="DCDC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CDC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77800" lvl="0" marL="1778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baseline="0" i="0" lang="en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Re-run disabled tests periodically</a:t>
                      </a:r>
                    </a:p>
                    <a:p>
                      <a:pPr indent="-177800" lvl="0" marL="1778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baseline="0" i="0" lang="en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Re-enable any tests that seem to be continually passing</a:t>
                      </a:r>
                    </a:p>
                    <a:p>
                      <a:pPr indent="-177800" lvl="0" marL="1778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baseline="0" i="0" lang="en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Files task to delete tests that have been disabled for &gt; 1 month</a:t>
                      </a:r>
                    </a:p>
                  </a:txBody>
                  <a:tcPr marT="16075" marB="16075" marR="17850" marL="17850" anchor="ctr">
                    <a:lnT cap="flat" cmpd="sng" w="12700">
                      <a:solidFill>
                        <a:srgbClr val="DCDC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CDCD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0" name="Shape 170"/>
          <p:cNvSpPr txBox="1"/>
          <p:nvPr>
            <p:ph type="title"/>
          </p:nvPr>
        </p:nvSpPr>
        <p:spPr>
          <a:xfrm>
            <a:off x="553640" y="409872"/>
            <a:ext cx="8027788" cy="417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Bots and Wardens</a:t>
            </a:r>
          </a:p>
        </p:txBody>
      </p:sp>
      <p:cxnSp>
        <p:nvCxnSpPr>
          <p:cNvPr id="171" name="Shape 171"/>
          <p:cNvCxnSpPr/>
          <p:nvPr/>
        </p:nvCxnSpPr>
        <p:spPr>
          <a:xfrm rot="10800000">
            <a:off x="14057560" y="3899817"/>
            <a:ext cx="167431" cy="0"/>
          </a:xfrm>
          <a:prstGeom prst="straightConnector1">
            <a:avLst/>
          </a:prstGeom>
          <a:noFill/>
          <a:ln cap="flat" cmpd="sng" w="38100">
            <a:solidFill>
              <a:srgbClr val="F0C4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553640" y="409872"/>
            <a:ext cx="8027788" cy="417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 each test run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553640" y="819745"/>
            <a:ext cx="8027788" cy="3833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2300" u="none" cap="none" strike="noStrike">
                <a:solidFill>
                  <a:srgbClr val="7183B2"/>
                </a:solidFill>
                <a:latin typeface="Arial"/>
                <a:ea typeface="Arial"/>
                <a:cs typeface="Arial"/>
                <a:sym typeface="Arial"/>
              </a:rPr>
              <a:t>Debug for the developer</a:t>
            </a:r>
          </a:p>
        </p:txBody>
      </p:sp>
      <p:sp>
        <p:nvSpPr>
          <p:cNvPr id="178" name="Shape 178"/>
          <p:cNvSpPr/>
          <p:nvPr/>
        </p:nvSpPr>
        <p:spPr>
          <a:xfrm>
            <a:off x="553640" y="4653260"/>
            <a:ext cx="3857624" cy="120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Footnote: Facebook Internal Data, March 2007</a:t>
            </a:r>
          </a:p>
        </p:txBody>
      </p:sp>
      <p:grpSp>
        <p:nvGrpSpPr>
          <p:cNvPr id="179" name="Shape 179"/>
          <p:cNvGrpSpPr/>
          <p:nvPr/>
        </p:nvGrpSpPr>
        <p:grpSpPr>
          <a:xfrm>
            <a:off x="2464661" y="1238986"/>
            <a:ext cx="4946978" cy="3003069"/>
            <a:chOff x="584297" y="27504"/>
            <a:chExt cx="7035702" cy="4745590"/>
          </a:xfrm>
        </p:grpSpPr>
        <p:sp>
          <p:nvSpPr>
            <p:cNvPr id="180" name="Shape 180"/>
            <p:cNvSpPr/>
            <p:nvPr/>
          </p:nvSpPr>
          <p:spPr>
            <a:xfrm rot="5400000">
              <a:off x="912946" y="1402586"/>
              <a:ext cx="1240467" cy="1412228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C7C7DF"/>
            </a:solidFill>
            <a:ln>
              <a:noFill/>
            </a:ln>
          </p:spPr>
          <p:txBody>
            <a:bodyPr anchorCtr="0" anchor="ctr" bIns="62150" lIns="62150" rIns="62150" tIns="6215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584297" y="27504"/>
              <a:ext cx="2088217" cy="1461684"/>
            </a:xfrm>
            <a:prstGeom prst="roundRect">
              <a:avLst>
                <a:gd fmla="val 16670" name="adj"/>
              </a:avLst>
            </a:prstGeom>
            <a:gradFill>
              <a:gsLst>
                <a:gs pos="0">
                  <a:srgbClr val="1B1B98"/>
                </a:gs>
                <a:gs pos="100000">
                  <a:srgbClr val="A7A7F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62150" lIns="62150" rIns="62150" tIns="6215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655662" y="98870"/>
              <a:ext cx="1945485" cy="131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7325" lIns="67325" rIns="67325" tIns="67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b="0" baseline="0" i="0" lang="en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Run Tests against diff</a:t>
              </a:r>
            </a:p>
          </p:txBody>
        </p:sp>
        <p:sp>
          <p:nvSpPr>
            <p:cNvPr id="183" name="Shape 183"/>
            <p:cNvSpPr/>
            <p:nvPr/>
          </p:nvSpPr>
          <p:spPr>
            <a:xfrm>
              <a:off x="2857492" y="152401"/>
              <a:ext cx="3394770" cy="12104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150" lIns="62150" rIns="62150" tIns="6215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2857492" y="152401"/>
              <a:ext cx="3394770" cy="12104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7325" lIns="67325" rIns="67325" tIns="67325">
              <a:noAutofit/>
            </a:bodyPr>
            <a:lstStyle/>
            <a:p>
              <a:pPr indent="-152400" lvl="1" marL="152400" marR="0" rtl="0" algn="l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baseline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retry_count times</a:t>
              </a:r>
            </a:p>
          </p:txBody>
        </p:sp>
        <p:sp>
          <p:nvSpPr>
            <p:cNvPr id="185" name="Shape 185"/>
            <p:cNvSpPr/>
            <p:nvPr/>
          </p:nvSpPr>
          <p:spPr>
            <a:xfrm rot="5400000">
              <a:off x="3094539" y="3044540"/>
              <a:ext cx="1240467" cy="1412228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C7C7DF"/>
            </a:solidFill>
            <a:ln>
              <a:noFill/>
            </a:ln>
          </p:spPr>
          <p:txBody>
            <a:bodyPr anchorCtr="0" anchor="ctr" bIns="62150" lIns="62150" rIns="62150" tIns="6215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2765891" y="1669457"/>
              <a:ext cx="2088217" cy="1461684"/>
            </a:xfrm>
            <a:prstGeom prst="roundRect">
              <a:avLst>
                <a:gd fmla="val 16670" name="adj"/>
              </a:avLst>
            </a:prstGeom>
            <a:gradFill>
              <a:gsLst>
                <a:gs pos="0">
                  <a:srgbClr val="1B1B98"/>
                </a:gs>
                <a:gs pos="100000">
                  <a:srgbClr val="A7A7F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62150" lIns="62150" rIns="62150" tIns="6215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2837257" y="1740823"/>
              <a:ext cx="1945500" cy="13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7325" lIns="67325" rIns="67325" tIns="67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b="0" baseline="0" i="0" lang="en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Run against merge base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5076621" y="1828803"/>
              <a:ext cx="2543378" cy="11813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150" lIns="62150" rIns="62150" tIns="6215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5076621" y="1828803"/>
              <a:ext cx="2543378" cy="11813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7325" lIns="67325" rIns="67325" tIns="67325">
              <a:noAutofit/>
            </a:bodyPr>
            <a:lstStyle/>
            <a:p>
              <a:pPr indent="-152400" lvl="1" marL="152400" marR="0" rtl="0" algn="l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baseline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retry_count times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4947485" y="3311410"/>
              <a:ext cx="2088217" cy="1461684"/>
            </a:xfrm>
            <a:prstGeom prst="roundRect">
              <a:avLst>
                <a:gd fmla="val 16670" name="adj"/>
              </a:avLst>
            </a:prstGeom>
            <a:gradFill>
              <a:gsLst>
                <a:gs pos="0">
                  <a:srgbClr val="1B1B98"/>
                </a:gs>
                <a:gs pos="100000">
                  <a:srgbClr val="A7A7F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62150" lIns="62150" rIns="62150" tIns="6215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5018851" y="3382776"/>
              <a:ext cx="1945485" cy="131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7325" lIns="67325" rIns="67325" tIns="67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b="0" baseline="0" i="0" lang="en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Run against diff</a:t>
              </a: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553640" y="409872"/>
            <a:ext cx="8027788" cy="417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Managing Tests with no authority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553640" y="1020663"/>
            <a:ext cx="8027788" cy="3584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2300" u="none" cap="none" strike="noStrike">
                <a:solidFill>
                  <a:srgbClr val="7183B2"/>
                </a:solidFill>
                <a:latin typeface="Arial"/>
                <a:ea typeface="Arial"/>
                <a:cs typeface="Arial"/>
                <a:sym typeface="Arial"/>
              </a:rPr>
              <a:t>Developers aren’t the jerks, bots are!</a:t>
            </a:r>
          </a:p>
          <a:p>
            <a:pPr indent="0" lvl="0" marL="0" marR="0" rtl="0" algn="l">
              <a:spcBef>
                <a:spcPts val="220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2300" u="none" cap="none" strike="noStrike">
                <a:solidFill>
                  <a:srgbClr val="7183B2"/>
                </a:solidFill>
                <a:latin typeface="Arial"/>
                <a:ea typeface="Arial"/>
                <a:cs typeface="Arial"/>
                <a:sym typeface="Arial"/>
              </a:rPr>
              <a:t>Filing tasks, sending email on failure isn’t enough</a:t>
            </a:r>
          </a:p>
          <a:p>
            <a:pPr indent="0" lvl="0" marL="0" marR="0" rtl="0" algn="l">
              <a:spcBef>
                <a:spcPts val="220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2300" u="none" cap="none" strike="noStrike">
                <a:solidFill>
                  <a:srgbClr val="7183B2"/>
                </a:solidFill>
                <a:latin typeface="Arial"/>
                <a:ea typeface="Arial"/>
                <a:cs typeface="Arial"/>
                <a:sym typeface="Arial"/>
              </a:rPr>
              <a:t>All tests need owners, if we fail to blame a revision </a:t>
            </a:r>
          </a:p>
          <a:p>
            <a:pPr indent="0" lvl="0" marL="0" marR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0" baseline="0" i="0" sz="2300" u="none" cap="none" strike="noStrike">
              <a:solidFill>
                <a:srgbClr val="7183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0" baseline="0" i="0" sz="2300" u="none" cap="none" strike="noStrike">
              <a:solidFill>
                <a:srgbClr val="7183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553640" y="1229617"/>
            <a:ext cx="8036718" cy="2394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5900" lIns="25900" rIns="25900" tIns="25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Questions ?</a:t>
            </a:r>
            <a:br>
              <a:rPr b="0" baseline="0" i="0" lang="en" sz="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" sz="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do </a:t>
            </a:r>
            <a:r>
              <a:rPr b="0" baseline="0" i="0" lang="en" sz="3900" u="none" cap="none" strike="noStrike">
                <a:solidFill>
                  <a:srgbClr val="AFBEE3"/>
                </a:solidFill>
                <a:latin typeface="Arial"/>
                <a:ea typeface="Arial"/>
                <a:cs typeface="Arial"/>
                <a:sym typeface="Arial"/>
              </a:rPr>
              <a:t>you </a:t>
            </a:r>
            <a:r>
              <a:rPr b="0" baseline="0" i="0" lang="en" sz="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manage tests?</a:t>
            </a: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553640" y="1229617"/>
            <a:ext cx="8036718" cy="2394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5900" lIns="25900" rIns="25900" tIns="25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Never Send a Human to do a Machine’s Job</a:t>
            </a:r>
            <a:br>
              <a:rPr b="0" baseline="0" i="0" lang="en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" sz="2700" u="none" cap="none" strike="noStrike">
                <a:solidFill>
                  <a:srgbClr val="AABEE5"/>
                </a:solidFill>
                <a:latin typeface="Arial"/>
                <a:ea typeface="Arial"/>
                <a:cs typeface="Arial"/>
                <a:sym typeface="Arial"/>
              </a:rPr>
              <a:t>How Facebook uses bots to manage tests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53640" y="4080643"/>
            <a:ext cx="8027788" cy="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900" lIns="25900" rIns="25900" tIns="25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1200" u="none" cap="none" strike="noStrike">
                <a:solidFill>
                  <a:srgbClr val="AFBEE3"/>
                </a:solidFill>
                <a:latin typeface="Arial"/>
                <a:ea typeface="Arial"/>
                <a:cs typeface="Arial"/>
                <a:sym typeface="Arial"/>
              </a:rPr>
              <a:t>Roy Williams</a:t>
            </a:r>
          </a:p>
          <a:p>
            <a:pPr indent="0" lvl="1" marL="0" marR="0" rtl="0" algn="l">
              <a:spcBef>
                <a:spcPts val="10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1200" u="none" cap="none" strike="noStrike">
                <a:solidFill>
                  <a:srgbClr val="AFBEE3"/>
                </a:solidFill>
                <a:latin typeface="Arial"/>
                <a:ea typeface="Arial"/>
                <a:cs typeface="Arial"/>
                <a:sym typeface="Arial"/>
              </a:rPr>
              <a:t>Engineering Manager</a:t>
            </a:r>
          </a:p>
        </p:txBody>
      </p:sp>
    </p:spTree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Shape 57"/>
          <p:cNvGraphicFramePr/>
          <p:nvPr/>
        </p:nvGraphicFramePr>
        <p:xfrm>
          <a:off x="589359" y="1244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{CE22F03D-26E1-4F7B-B9F1-C44911777E74}</a:tableStyleId>
              </a:tblPr>
              <a:tblGrid>
                <a:gridCol w="765700"/>
                <a:gridCol w="7235275"/>
              </a:tblGrid>
              <a:tr h="687125"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15995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" sz="3000" u="none" cap="none" strike="noStrike">
                          <a:solidFill>
                            <a:srgbClr val="41599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40175" marB="40175" marR="44650" marL="44650" anchor="ctr">
                    <a:lnB cap="flat" cmpd="sng" w="50800">
                      <a:solidFill>
                        <a:srgbClr val="41599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E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" sz="2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Introduction</a:t>
                      </a:r>
                    </a:p>
                  </a:txBody>
                  <a:tcPr marT="40175" marB="40175" marR="44650" marL="44650" anchor="ctr">
                    <a:lnB cap="flat" cmpd="sng" w="50800">
                      <a:solidFill>
                        <a:srgbClr val="41599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EE9"/>
                    </a:solidFill>
                  </a:tcPr>
                </a:tc>
              </a:tr>
              <a:tr h="688150"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15995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" sz="3000" u="none" cap="none" strike="noStrike">
                          <a:solidFill>
                            <a:srgbClr val="41599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40175" marB="40175" marR="44650" marL="44650" anchor="ctr">
                    <a:lnT cap="flat" cmpd="sng" w="50800">
                      <a:solidFill>
                        <a:srgbClr val="41599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50800">
                      <a:solidFill>
                        <a:srgbClr val="41599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E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" sz="2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Testing at Facebook</a:t>
                      </a:r>
                    </a:p>
                  </a:txBody>
                  <a:tcPr marT="40175" marB="40175" marR="44650" marL="44650" anchor="ctr">
                    <a:lnT cap="flat" cmpd="sng" w="50800">
                      <a:solidFill>
                        <a:srgbClr val="41599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50800">
                      <a:solidFill>
                        <a:srgbClr val="41599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EE9"/>
                    </a:solidFill>
                  </a:tcPr>
                </a:tc>
              </a:tr>
              <a:tr h="688150"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15995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" sz="3000" u="none" cap="none" strike="noStrike">
                          <a:solidFill>
                            <a:srgbClr val="41599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T="40175" marB="40175" marR="44650" marL="44650" anchor="ctr">
                    <a:lnT cap="flat" cmpd="sng" w="50800">
                      <a:solidFill>
                        <a:srgbClr val="41599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50800">
                      <a:solidFill>
                        <a:srgbClr val="41599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E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" sz="2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Robots</a:t>
                      </a:r>
                    </a:p>
                  </a:txBody>
                  <a:tcPr marT="40175" marB="40175" marR="44650" marL="44650" anchor="ctr">
                    <a:lnT cap="flat" cmpd="sng" w="50800">
                      <a:solidFill>
                        <a:srgbClr val="41599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50800">
                      <a:solidFill>
                        <a:srgbClr val="41599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EE9"/>
                    </a:solidFill>
                  </a:tcPr>
                </a:tc>
              </a:tr>
              <a:tr h="688150"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15995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" sz="3000" u="none" cap="none" strike="noStrike">
                          <a:solidFill>
                            <a:srgbClr val="41599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40175" marB="40175" marR="44650" marL="44650" anchor="ctr">
                    <a:lnT cap="flat" cmpd="sng" w="50800">
                      <a:solidFill>
                        <a:srgbClr val="41599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50800">
                      <a:solidFill>
                        <a:srgbClr val="41599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E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" sz="2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Q&amp;A</a:t>
                      </a:r>
                    </a:p>
                  </a:txBody>
                  <a:tcPr marT="40175" marB="40175" marR="44650" marL="44650" anchor="ctr">
                    <a:lnT cap="flat" cmpd="sng" w="50800">
                      <a:solidFill>
                        <a:srgbClr val="41599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50800">
                      <a:solidFill>
                        <a:srgbClr val="41599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EE9"/>
                    </a:solidFill>
                  </a:tcPr>
                </a:tc>
              </a:tr>
            </a:tbl>
          </a:graphicData>
        </a:graphic>
      </p:graphicFrame>
      <p:sp>
        <p:nvSpPr>
          <p:cNvPr id="58" name="Shape 58"/>
          <p:cNvSpPr txBox="1"/>
          <p:nvPr>
            <p:ph type="title"/>
          </p:nvPr>
        </p:nvSpPr>
        <p:spPr>
          <a:xfrm>
            <a:off x="553640" y="409872"/>
            <a:ext cx="8027788" cy="417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553640" y="1229617"/>
            <a:ext cx="8036718" cy="2394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5900" lIns="25900" rIns="25900" tIns="25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</a:t>
            </a:r>
            <a:r>
              <a:rPr b="0" baseline="0" i="0" lang="en" sz="3900" u="none" cap="none" strike="noStrike">
                <a:solidFill>
                  <a:srgbClr val="AFBEE3"/>
                </a:solidFill>
                <a:latin typeface="Arial"/>
                <a:ea typeface="Arial"/>
                <a:cs typeface="Arial"/>
                <a:sym typeface="Arial"/>
              </a:rPr>
              <a:t>Why talk at GTAC?</a:t>
            </a:r>
          </a:p>
        </p:txBody>
      </p:sp>
    </p:spTree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553640" y="409872"/>
            <a:ext cx="8027788" cy="417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553640" y="819745"/>
            <a:ext cx="3670101" cy="3833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2300" u="none" cap="none" strike="noStrike">
                <a:solidFill>
                  <a:srgbClr val="7183B2"/>
                </a:solidFill>
                <a:latin typeface="Arial"/>
                <a:ea typeface="Arial"/>
                <a:cs typeface="Arial"/>
                <a:sym typeface="Arial"/>
              </a:rPr>
              <a:t>Me!</a:t>
            </a:r>
          </a:p>
          <a:p>
            <a:pPr indent="-139700" lvl="1" marL="1397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415995"/>
              </a:buClr>
              <a:buSzPct val="63157"/>
              <a:buFont typeface="Merriweather Sans"/>
              <a:buChar char="▪"/>
            </a:pPr>
            <a:r>
              <a:rPr b="0" baseline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 Manager of “Product Stability” team at Facebook</a:t>
            </a:r>
          </a:p>
          <a:p>
            <a:pPr indent="-139700" lvl="1" marL="1397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415995"/>
              </a:buClr>
              <a:buSzPct val="63157"/>
              <a:buFont typeface="Merriweather Sans"/>
              <a:buChar char="▪"/>
            </a:pPr>
            <a:r>
              <a:rPr b="0" baseline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2.5 Years as Software Engineer in Test on Google Maps</a:t>
            </a:r>
          </a:p>
          <a:p>
            <a:pPr indent="-139700" lvl="1" marL="1397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415995"/>
              </a:buClr>
              <a:buSzPct val="63157"/>
              <a:buFont typeface="Merriweather Sans"/>
              <a:buChar char="▪"/>
            </a:pPr>
            <a:r>
              <a:rPr b="0" baseline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Years as SDET/SDE at Microsoft</a:t>
            </a:r>
          </a:p>
          <a:p>
            <a:pPr indent="-139700" lvl="1" marL="1397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415995"/>
              </a:buClr>
              <a:buSzPct val="63157"/>
              <a:buFont typeface="Merriweather Sans"/>
              <a:buChar char="▪"/>
            </a:pPr>
            <a:r>
              <a:rPr b="0" baseline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Love Developer Productivity!</a:t>
            </a:r>
          </a:p>
        </p:txBody>
      </p:sp>
      <p:sp>
        <p:nvSpPr>
          <p:cNvPr id="82" name="Shape 82"/>
          <p:cNvSpPr/>
          <p:nvPr/>
        </p:nvSpPr>
        <p:spPr>
          <a:xfrm>
            <a:off x="4688085" y="835818"/>
            <a:ext cx="3098601" cy="3230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828" y="960261"/>
            <a:ext cx="2557005" cy="298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53640" y="409872"/>
            <a:ext cx="8027788" cy="417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Facebook has no Testers, Very Little QA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553640" y="819745"/>
            <a:ext cx="3670101" cy="3833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2300" u="none" cap="none" strike="noStrike">
                <a:solidFill>
                  <a:srgbClr val="7183B2"/>
                </a:solidFill>
                <a:latin typeface="Arial"/>
                <a:ea typeface="Arial"/>
                <a:cs typeface="Arial"/>
                <a:sym typeface="Arial"/>
              </a:rPr>
              <a:t>But Lots of Tests!</a:t>
            </a:r>
          </a:p>
          <a:p>
            <a:pPr indent="-139700" lvl="1" marL="1397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415995"/>
              </a:buClr>
              <a:buSzPct val="63157"/>
              <a:buFont typeface="Merriweather Sans"/>
              <a:buChar char="▪"/>
            </a:pPr>
            <a:r>
              <a:rPr b="0" baseline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Developers own everything about their code.</a:t>
            </a:r>
          </a:p>
          <a:p>
            <a:pPr indent="-139700" lvl="1" marL="1397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415995"/>
              </a:buClr>
              <a:buSzPct val="63157"/>
              <a:buFont typeface="Merriweather Sans"/>
              <a:buChar char="▪"/>
            </a:pPr>
            <a:r>
              <a:rPr b="0" baseline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Developers still care deeply about shipping quality products.</a:t>
            </a:r>
          </a:p>
          <a:p>
            <a:pPr indent="-139700" lvl="1" marL="1397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415995"/>
              </a:buClr>
              <a:buSzPct val="63157"/>
              <a:buFont typeface="Merriweather Sans"/>
              <a:buChar char="▪"/>
            </a:pPr>
            <a:r>
              <a:rPr b="0" baseline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Plan expected for every change.</a:t>
            </a:r>
          </a:p>
          <a:p>
            <a:pPr indent="-63500" lvl="1" marL="1397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415995"/>
              </a:buClr>
              <a:buFont typeface="Merriweather Sans"/>
              <a:buNone/>
            </a:pPr>
            <a:r>
              <a:t/>
            </a:r>
            <a:endParaRPr b="0" baseline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1" marL="1397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415995"/>
              </a:buClr>
              <a:buFont typeface="Merriweather Sans"/>
              <a:buNone/>
            </a:pPr>
            <a:r>
              <a:t/>
            </a:r>
            <a:endParaRPr b="0" baseline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553640" y="1229617"/>
            <a:ext cx="8036718" cy="2394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5900" lIns="25900" rIns="25900" tIns="25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Testing at Facebook</a:t>
            </a:r>
            <a:r>
              <a:rPr b="0" baseline="0" i="0" lang="en" sz="3900" u="none" cap="none" strike="noStrike">
                <a:solidFill>
                  <a:srgbClr val="AFBEE3"/>
                </a:solidFill>
                <a:latin typeface="Arial"/>
                <a:ea typeface="Arial"/>
                <a:cs typeface="Arial"/>
                <a:sym typeface="Arial"/>
              </a:rPr>
              <a:t> How and Why</a:t>
            </a:r>
          </a:p>
        </p:txBody>
      </p:sp>
    </p:spTree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553640" y="409872"/>
            <a:ext cx="8027788" cy="417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Facebook Ships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205882" y="1020663"/>
            <a:ext cx="4375546" cy="3584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2300" u="none" cap="none" strike="noStrike">
                <a:solidFill>
                  <a:srgbClr val="7183B2"/>
                </a:solidFill>
                <a:latin typeface="Arial"/>
                <a:ea typeface="Arial"/>
                <a:cs typeface="Arial"/>
                <a:sym typeface="Arial"/>
              </a:rPr>
              <a:t>Monolithic Repositories</a:t>
            </a:r>
          </a:p>
          <a:p>
            <a:pPr indent="0" lvl="0" marL="0" marR="0" rtl="0" algn="l">
              <a:spcBef>
                <a:spcPts val="220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2300" u="none" cap="none" strike="noStrike">
                <a:solidFill>
                  <a:srgbClr val="7183B2"/>
                </a:solidFill>
                <a:latin typeface="Arial"/>
                <a:ea typeface="Arial"/>
                <a:cs typeface="Arial"/>
                <a:sym typeface="Arial"/>
              </a:rPr>
              <a:t>Website ships twice a day</a:t>
            </a:r>
          </a:p>
          <a:p>
            <a:pPr indent="0" lvl="0" marL="0" marR="0" rtl="0" algn="l">
              <a:spcBef>
                <a:spcPts val="220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2300" u="none" cap="none" strike="noStrike">
                <a:solidFill>
                  <a:srgbClr val="7183B2"/>
                </a:solidFill>
                <a:latin typeface="Arial"/>
                <a:ea typeface="Arial"/>
                <a:cs typeface="Arial"/>
                <a:sym typeface="Arial"/>
              </a:rPr>
              <a:t>In mobile:</a:t>
            </a:r>
          </a:p>
          <a:p>
            <a:pPr indent="-139700" lvl="1" marL="1397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415995"/>
              </a:buClr>
              <a:buSzPct val="63157"/>
              <a:buFont typeface="Merriweather Sans"/>
              <a:buChar char="▪"/>
            </a:pPr>
            <a:r>
              <a:rPr b="0" baseline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Android Alpha ships every day </a:t>
            </a:r>
          </a:p>
          <a:p>
            <a:pPr indent="-139700" lvl="1" marL="1397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415995"/>
              </a:buClr>
              <a:buSzPct val="63157"/>
              <a:buFont typeface="Merriweather Sans"/>
              <a:buChar char="▪"/>
            </a:pPr>
            <a:r>
              <a:rPr b="0" baseline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iOS/Android ship</a:t>
            </a:r>
            <a:r>
              <a:rPr b="1" baseline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every 2 weeks</a:t>
            </a:r>
          </a:p>
          <a:p>
            <a:pPr indent="0" lvl="0" marL="0" marR="0" rtl="0" algn="l">
              <a:spcBef>
                <a:spcPts val="2200"/>
              </a:spcBef>
              <a:spcAft>
                <a:spcPts val="0"/>
              </a:spcAft>
              <a:buSzPct val="25000"/>
              <a:buNone/>
            </a:pPr>
            <a:r>
              <a:rPr b="0" baseline="0" i="0" lang="en" sz="2300" u="none" cap="none" strike="noStrike">
                <a:solidFill>
                  <a:srgbClr val="7183B2"/>
                </a:solidFill>
                <a:latin typeface="Arial"/>
                <a:ea typeface="Arial"/>
                <a:cs typeface="Arial"/>
                <a:sym typeface="Arial"/>
              </a:rPr>
              <a:t>There is no time for a protracted testing process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640" y="1076920"/>
            <a:ext cx="3163807" cy="3471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google">
      <a:dk1>
        <a:srgbClr val="000000"/>
      </a:dk1>
      <a:lt1>
        <a:srgbClr val="FFFFFF"/>
      </a:lt1>
      <a:dk2>
        <a:srgbClr val="0000FF"/>
      </a:dk2>
      <a:lt2>
        <a:srgbClr val="FFFFAA"/>
      </a:lt2>
      <a:accent1>
        <a:srgbClr val="FF0000"/>
      </a:accent1>
      <a:accent2>
        <a:srgbClr val="E02020"/>
      </a:accent2>
      <a:accent3>
        <a:srgbClr val="00FF00"/>
      </a:accent3>
      <a:accent4>
        <a:srgbClr val="FFFF00"/>
      </a:accent4>
      <a:accent5>
        <a:srgbClr val="20E020"/>
      </a:accent5>
      <a:accent6>
        <a:srgbClr val="2020E0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0C423"/>
      </a:accent1>
      <a:accent2>
        <a:srgbClr val="333399"/>
      </a:accent2>
      <a:accent3>
        <a:srgbClr val="AAAAAA"/>
      </a:accent3>
      <a:accent4>
        <a:srgbClr val="DADADA"/>
      </a:accent4>
      <a:accent5>
        <a:srgbClr val="F6DEA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ullet &amp; Subtitle">
  <a:themeElements>
    <a:clrScheme name="">
      <a:dk1>
        <a:srgbClr val="000000"/>
      </a:dk1>
      <a:lt1>
        <a:srgbClr val="E0E4ED"/>
      </a:lt1>
      <a:dk2>
        <a:srgbClr val="000000"/>
      </a:dk2>
      <a:lt2>
        <a:srgbClr val="000000"/>
      </a:lt2>
      <a:accent1>
        <a:srgbClr val="F0C423"/>
      </a:accent1>
      <a:accent2>
        <a:srgbClr val="333399"/>
      </a:accent2>
      <a:accent3>
        <a:srgbClr val="EDEFF4"/>
      </a:accent3>
      <a:accent4>
        <a:srgbClr val="000000"/>
      </a:accent4>
      <a:accent5>
        <a:srgbClr val="F6DEA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eque Blu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0C423"/>
      </a:accent1>
      <a:accent2>
        <a:srgbClr val="333399"/>
      </a:accent2>
      <a:accent3>
        <a:srgbClr val="AAAAAA"/>
      </a:accent3>
      <a:accent4>
        <a:srgbClr val="DADADA"/>
      </a:accent4>
      <a:accent5>
        <a:srgbClr val="F6DEA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Presentation_Style_Guide">
  <a:themeElements>
    <a:clrScheme name="Facebook Presentation Theme">
      <a:dk1>
        <a:srgbClr val="375999"/>
      </a:dk1>
      <a:lt1>
        <a:srgbClr val="DFE5EF"/>
      </a:lt1>
      <a:dk2>
        <a:srgbClr val="000000"/>
      </a:dk2>
      <a:lt2>
        <a:srgbClr val="EBEBEB"/>
      </a:lt2>
      <a:accent1>
        <a:srgbClr val="FFC300"/>
      </a:accent1>
      <a:accent2>
        <a:srgbClr val="FDEAAC"/>
      </a:accent2>
      <a:accent3>
        <a:srgbClr val="DCDCDC"/>
      </a:accent3>
      <a:accent4>
        <a:srgbClr val="FFFFFF"/>
      </a:accent4>
      <a:accent5>
        <a:srgbClr val="6B84B5"/>
      </a:accent5>
      <a:accent6>
        <a:srgbClr val="D8DFE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