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1"/>
    <p:restoredTop sz="92653"/>
  </p:normalViewPr>
  <p:slideViewPr>
    <p:cSldViewPr snapToGrid="0">
      <p:cViewPr>
        <p:scale>
          <a:sx n="98" d="100"/>
          <a:sy n="98" d="100"/>
        </p:scale>
        <p:origin x="1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CC84-D0D2-484F-A5F4-D96D07BCECAE}" type="datetimeFigureOut">
              <a:rPr lang="nl-BE" smtClean="0"/>
              <a:t>9/08/2023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2C4AA-7579-3F4B-B91D-C80ABA5FB2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496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Why data science?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83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5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0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/DS-python-data-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C30F-0F53-19F2-EBD6-C9DEB6F4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BE" dirty="0"/>
              <a:t>Data processing, analysis and visualisation in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D9B8C6-629D-11CC-749A-26CC4F1EA5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Workshop UWC, 26th august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Simon Perneel</a:t>
            </a:r>
          </a:p>
        </p:txBody>
      </p:sp>
    </p:spTree>
    <p:extLst>
      <p:ext uri="{BB962C8B-B14F-4D97-AF65-F5344CB8AC3E}">
        <p14:creationId xmlns:p14="http://schemas.microsoft.com/office/powerpoint/2010/main" val="7078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58" y="1420928"/>
            <a:ext cx="7356442" cy="2557184"/>
          </a:xfrm>
        </p:spPr>
        <p:txBody>
          <a:bodyPr>
            <a:normAutofit/>
          </a:bodyPr>
          <a:lstStyle/>
          <a:p>
            <a:r>
              <a:rPr lang="nl-BE" sz="6600" dirty="0"/>
              <a:t>Let’s get started!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BA30CBE-BBF4-EDE3-B4E8-E80F12E6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96" b="90000" l="8021" r="90365">
                        <a14:foregroundMark x1="13594" y1="28426" x2="22292" y2="30463"/>
                        <a14:foregroundMark x1="71823" y1="61481" x2="75990" y2="70463"/>
                        <a14:foregroundMark x1="75990" y1="70463" x2="80521" y2="73889"/>
                        <a14:foregroundMark x1="78177" y1="28889" x2="78490" y2="28426"/>
                        <a14:foregroundMark x1="89688" y1="78519" x2="90365" y2="78981"/>
                        <a14:foregroundMark x1="9167" y1="78981" x2="8021" y2="79167"/>
                        <a14:foregroundMark x1="10990" y1="23426" x2="10625" y2="32685"/>
                        <a14:foregroundMark x1="11094" y1="38148" x2="15833" y2="41574"/>
                        <a14:foregroundMark x1="28750" y1="42500" x2="18229" y2="42778"/>
                        <a14:foregroundMark x1="75938" y1="24074" x2="74271" y2="24352"/>
                        <a14:foregroundMark x1="76250" y1="25093" x2="78646" y2="32315"/>
                        <a14:foregroundMark x1="28802" y1="6296" x2="28802" y2="6296"/>
                        <a14:foregroundMark x1="30677" y1="6296" x2="31979" y2="7222"/>
                        <a14:foregroundMark x1="38021" y1="6852" x2="40729" y2="7222"/>
                        <a14:foregroundMark x1="45104" y1="6667" x2="41719" y2="7222"/>
                        <a14:foregroundMark x1="43333" y1="6296" x2="42031" y2="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585586"/>
            <a:ext cx="6308692" cy="3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Simon Perneel</a:t>
            </a:r>
            <a:br>
              <a:rPr lang="nl-BE" sz="3200" dirty="0"/>
            </a:b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360E-9BA3-175D-9761-7C0B4ECC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scientist @Imec-mict-Ugent</a:t>
            </a:r>
          </a:p>
          <a:p>
            <a:r>
              <a:rPr lang="nl-BE" dirty="0"/>
              <a:t>Research topics: </a:t>
            </a:r>
          </a:p>
          <a:p>
            <a:pPr lvl="2"/>
            <a:r>
              <a:rPr lang="nl-BE" dirty="0"/>
              <a:t>smartphone behaviour</a:t>
            </a:r>
          </a:p>
          <a:p>
            <a:pPr lvl="2"/>
            <a:r>
              <a:rPr lang="nl-BE" dirty="0"/>
              <a:t>digital media use</a:t>
            </a:r>
          </a:p>
          <a:p>
            <a:r>
              <a:rPr lang="nl-BE" dirty="0"/>
              <a:t>Python enthousiast</a:t>
            </a:r>
          </a:p>
          <a:p>
            <a:endParaRPr lang="nl-BE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EFA1302-7A54-A745-2AB8-02B85408397B}"/>
              </a:ext>
            </a:extLst>
          </p:cNvPr>
          <p:cNvGrpSpPr/>
          <p:nvPr/>
        </p:nvGrpSpPr>
        <p:grpSpPr>
          <a:xfrm>
            <a:off x="3193093" y="1036340"/>
            <a:ext cx="2880177" cy="307777"/>
            <a:chOff x="1136602" y="4685975"/>
            <a:chExt cx="2880177" cy="307777"/>
          </a:xfrm>
        </p:grpSpPr>
        <p:pic>
          <p:nvPicPr>
            <p:cNvPr id="4" name="Afbeelding 3" descr="Afbeelding met kat, zoogdier, silhouet&#10;&#10;Automatisch gegenereerde beschrijving">
              <a:extLst>
                <a:ext uri="{FF2B5EF4-FFF2-40B4-BE49-F238E27FC236}">
                  <a16:creationId xmlns:a16="http://schemas.microsoft.com/office/drawing/2014/main" id="{76FD3880-AF25-9ECF-7A39-954245C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02" y="4720007"/>
              <a:ext cx="239711" cy="239711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8C9F06E-CE9C-A41C-8883-F5F22EE972A0}"/>
                </a:ext>
              </a:extLst>
            </p:cNvPr>
            <p:cNvSpPr txBox="1"/>
            <p:nvPr/>
          </p:nvSpPr>
          <p:spPr>
            <a:xfrm>
              <a:off x="1376313" y="4685975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https://github.com/simonperneel</a:t>
              </a:r>
              <a:endParaRPr lang="nl-BE" sz="1400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0B375C49-FF1D-F361-4CA9-07BA48E8952B}"/>
              </a:ext>
            </a:extLst>
          </p:cNvPr>
          <p:cNvGrpSpPr/>
          <p:nvPr/>
        </p:nvGrpSpPr>
        <p:grpSpPr>
          <a:xfrm>
            <a:off x="838200" y="1027906"/>
            <a:ext cx="2354893" cy="316211"/>
            <a:chOff x="3899720" y="1027906"/>
            <a:chExt cx="2354893" cy="316211"/>
          </a:xfrm>
        </p:grpSpPr>
        <p:pic>
          <p:nvPicPr>
            <p:cNvPr id="8" name="Graphic 7" descr="Envelop met effen opvulling">
              <a:extLst>
                <a:ext uri="{FF2B5EF4-FFF2-40B4-BE49-F238E27FC236}">
                  <a16:creationId xmlns:a16="http://schemas.microsoft.com/office/drawing/2014/main" id="{F448EEE0-5CFB-749B-8B5C-34551A26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9720" y="1027906"/>
              <a:ext cx="316211" cy="316211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F2A484-1359-3682-5644-79D2EB525C09}"/>
                </a:ext>
              </a:extLst>
            </p:cNvPr>
            <p:cNvSpPr txBox="1"/>
            <p:nvPr/>
          </p:nvSpPr>
          <p:spPr>
            <a:xfrm>
              <a:off x="4157564" y="1027906"/>
              <a:ext cx="2097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simon.perneel@ugent.be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32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3E0D3B-4C7B-32C8-1B47-E3B985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2479"/>
              </p:ext>
            </p:extLst>
          </p:nvPr>
        </p:nvGraphicFramePr>
        <p:xfrm>
          <a:off x="3405975" y="1436164"/>
          <a:ext cx="4531394" cy="4560488"/>
        </p:xfrm>
        <a:graphic>
          <a:graphicData uri="http://schemas.openxmlformats.org/drawingml/2006/table">
            <a:tbl>
              <a:tblPr/>
              <a:tblGrid>
                <a:gridCol w="2265697">
                  <a:extLst>
                    <a:ext uri="{9D8B030D-6E8A-4147-A177-3AD203B41FA5}">
                      <a16:colId xmlns:a16="http://schemas.microsoft.com/office/drawing/2014/main" val="3018543891"/>
                    </a:ext>
                  </a:extLst>
                </a:gridCol>
                <a:gridCol w="2265697">
                  <a:extLst>
                    <a:ext uri="{9D8B030D-6E8A-4147-A177-3AD203B41FA5}">
                      <a16:colId xmlns:a16="http://schemas.microsoft.com/office/drawing/2014/main" val="39772046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18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19930000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291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1992-930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58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20050500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48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201405.01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0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7/9/2287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353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081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of the year 2015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29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70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8733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83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26766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26/09/2002 and later 1/1/2016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40788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514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44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00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 does a data scientist spend the most time 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4D8299-B248-2572-3AD5-7703799F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95" y="1753257"/>
            <a:ext cx="6535609" cy="354460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4E41B3-DC80-ABBF-EBF1-7728A0A62EF5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</p:spTree>
    <p:extLst>
      <p:ext uri="{BB962C8B-B14F-4D97-AF65-F5344CB8AC3E}">
        <p14:creationId xmlns:p14="http://schemas.microsoft.com/office/powerpoint/2010/main" val="41492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What’s the least enjoyable part of data science?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BD4709-E9CF-A7F9-9C72-387F2C6E6BFD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778692-17F0-B992-C681-F4BCC4E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9" y="1727396"/>
            <a:ext cx="8734581" cy="3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Working with Python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B05CCF-6EC4-9F77-BC61-2AE96A05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28199" b="34667"/>
          <a:stretch/>
        </p:blipFill>
        <p:spPr>
          <a:xfrm>
            <a:off x="10124388" y="5182006"/>
            <a:ext cx="1785200" cy="15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Python ecosystem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A95601-7A36-DFBC-30AB-7A9D04DD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942" y="5778774"/>
            <a:ext cx="3924453" cy="1079225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CCA50E7F-AC5C-2979-DB2C-599CDBF3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96" y="4656338"/>
            <a:ext cx="2034787" cy="770858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C0622AF-E6CD-7586-CB61-6A0AF0EE5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516205"/>
            <a:ext cx="1553879" cy="812799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8EAF638-B5FC-86F3-34C3-7D367CB7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798" y="3056315"/>
            <a:ext cx="1746710" cy="5201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30C886-FE4D-9C60-53BE-57DA4E17D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732" y="2691369"/>
            <a:ext cx="1020962" cy="1281207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69229260-B5D5-4AE0-4CF0-0D6905E25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345" y="3552489"/>
            <a:ext cx="2046229" cy="40634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662BDD3-C83E-FC81-D4F1-40CC51563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963" y="4213640"/>
            <a:ext cx="1539819" cy="58463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407B6AB6-1C0B-7A75-99E2-F95C2F9DB4E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-1" r="-9708" b="-9708"/>
          <a:stretch/>
        </p:blipFill>
        <p:spPr>
          <a:xfrm>
            <a:off x="9557236" y="3771595"/>
            <a:ext cx="1789986" cy="812800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BA24B259-6B11-DAF5-4CDC-491205058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8491" y="5232115"/>
            <a:ext cx="973565" cy="112771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2D7F3F5C-C59A-FF33-207A-C46C47B54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52192" y="5599191"/>
            <a:ext cx="1539205" cy="867740"/>
          </a:xfrm>
          <a:prstGeom prst="rect">
            <a:avLst/>
          </a:prstGeom>
        </p:spPr>
      </p:pic>
      <p:sp>
        <p:nvSpPr>
          <p:cNvPr id="30" name="Vierkante haak rechts 29">
            <a:extLst>
              <a:ext uri="{FF2B5EF4-FFF2-40B4-BE49-F238E27FC236}">
                <a16:creationId xmlns:a16="http://schemas.microsoft.com/office/drawing/2014/main" id="{C7860A62-FF5E-A251-24D5-BDE0A919811B}"/>
              </a:ext>
            </a:extLst>
          </p:cNvPr>
          <p:cNvSpPr/>
          <p:nvPr/>
        </p:nvSpPr>
        <p:spPr>
          <a:xfrm rot="16200000">
            <a:off x="5019562" y="3504270"/>
            <a:ext cx="1325565" cy="5381894"/>
          </a:xfrm>
          <a:prstGeom prst="rightBracket">
            <a:avLst>
              <a:gd name="adj" fmla="val 15285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Vierkante haak rechts 31">
            <a:extLst>
              <a:ext uri="{FF2B5EF4-FFF2-40B4-BE49-F238E27FC236}">
                <a16:creationId xmlns:a16="http://schemas.microsoft.com/office/drawing/2014/main" id="{295D1152-5D8F-DE6B-5BA9-8440016B7474}"/>
              </a:ext>
            </a:extLst>
          </p:cNvPr>
          <p:cNvSpPr/>
          <p:nvPr/>
        </p:nvSpPr>
        <p:spPr>
          <a:xfrm rot="16200000">
            <a:off x="4532566" y="288437"/>
            <a:ext cx="2785935" cy="10353187"/>
          </a:xfrm>
          <a:prstGeom prst="rightBracket">
            <a:avLst>
              <a:gd name="adj" fmla="val 17126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Vierkante haak rechts 32">
            <a:extLst>
              <a:ext uri="{FF2B5EF4-FFF2-40B4-BE49-F238E27FC236}">
                <a16:creationId xmlns:a16="http://schemas.microsoft.com/office/drawing/2014/main" id="{9A392F47-BDC5-3711-2530-F4D22729F222}"/>
              </a:ext>
            </a:extLst>
          </p:cNvPr>
          <p:cNvSpPr/>
          <p:nvPr/>
        </p:nvSpPr>
        <p:spPr>
          <a:xfrm rot="16200000">
            <a:off x="4636061" y="-2378011"/>
            <a:ext cx="2919878" cy="12192000"/>
          </a:xfrm>
          <a:prstGeom prst="rightBracket">
            <a:avLst>
              <a:gd name="adj" fmla="val 201783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37" name="Afbeelding 36">
            <a:extLst>
              <a:ext uri="{FF2B5EF4-FFF2-40B4-BE49-F238E27FC236}">
                <a16:creationId xmlns:a16="http://schemas.microsoft.com/office/drawing/2014/main" id="{499EB35C-7B28-8A1D-5932-37108BE17B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02056" y="1183364"/>
            <a:ext cx="1845166" cy="1180618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1B9F6AE3-E8D8-8159-3328-2A9FB8E2F8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643" y="2027530"/>
            <a:ext cx="2046229" cy="584637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E80AEA05-9A96-84CE-1E8E-69F75C7547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10872" y="1430805"/>
            <a:ext cx="1996480" cy="578979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5A422803-FA64-743E-D2C4-CF3D569250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6243" y="312791"/>
            <a:ext cx="2155828" cy="718609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D824271F-A635-4DF8-7B64-D210A104985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5438" y="1125591"/>
            <a:ext cx="1565460" cy="842739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D75CC187-4C7B-4DC1-8DB4-035A5C727A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52313" y="1194551"/>
            <a:ext cx="1803617" cy="642778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54232107-7257-AF1D-78CA-7012745CCB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17989" y="196404"/>
            <a:ext cx="1042406" cy="547263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A25EA719-4111-1C67-B325-49F957F681E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98561" y="178039"/>
            <a:ext cx="1042406" cy="10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Setup workshop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60132E-3EAA-1510-DC5F-A0E26EFCD71F}"/>
              </a:ext>
            </a:extLst>
          </p:cNvPr>
          <p:cNvSpPr txBox="1"/>
          <p:nvPr/>
        </p:nvSpPr>
        <p:spPr>
          <a:xfrm>
            <a:off x="1135632" y="3429000"/>
            <a:ext cx="102943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Install Python and the required Python packages (if on own computer)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Download the course material to your computer:  </a:t>
            </a:r>
            <a:r>
              <a:rPr lang="nl-BE" sz="2400" b="0" i="0" u="none" strike="noStrike" dirty="0">
                <a:effectLst/>
                <a:hlinkClick r:id="rId3"/>
              </a:rPr>
              <a:t>here</a:t>
            </a:r>
            <a:r>
              <a:rPr lang="nl-BE" sz="2400" b="0" i="0" u="none" strike="noStrike" dirty="0">
                <a:effectLst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Test your configuration and installation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Start Jupyterlab from Anaconda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1C0B4CD-3DA3-8E18-3CE6-A348830BFF37}"/>
              </a:ext>
            </a:extLst>
          </p:cNvPr>
          <p:cNvSpPr txBox="1"/>
          <p:nvPr/>
        </p:nvSpPr>
        <p:spPr>
          <a:xfrm>
            <a:off x="1276309" y="1596420"/>
            <a:ext cx="8324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b="1" dirty="0"/>
              <a:t>Day 1</a:t>
            </a:r>
            <a:r>
              <a:rPr lang="nl-BE" sz="2400" dirty="0"/>
              <a:t>: Introduction and exercises on working with pandas library</a:t>
            </a:r>
          </a:p>
          <a:p>
            <a:r>
              <a:rPr lang="nl-BE" sz="2400" b="1" dirty="0"/>
              <a:t>Day 2</a:t>
            </a:r>
            <a:r>
              <a:rPr lang="nl-BE" sz="2400" dirty="0"/>
              <a:t>: Use case: Solve the crime!</a:t>
            </a:r>
          </a:p>
        </p:txBody>
      </p:sp>
    </p:spTree>
    <p:extLst>
      <p:ext uri="{BB962C8B-B14F-4D97-AF65-F5344CB8AC3E}">
        <p14:creationId xmlns:p14="http://schemas.microsoft.com/office/powerpoint/2010/main" val="259842641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1289</TotalTime>
  <Words>243</Words>
  <Application>Microsoft Macintosh PowerPoint</Application>
  <PresentationFormat>Breedbeeld</PresentationFormat>
  <Paragraphs>62</Paragraphs>
  <Slides>10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Kantoorthema</vt:lpstr>
      <vt:lpstr>Data processing, analysis and visualisation in Python</vt:lpstr>
      <vt:lpstr>Simon Perneel </vt:lpstr>
      <vt:lpstr>Introduction</vt:lpstr>
      <vt:lpstr>Data</vt:lpstr>
      <vt:lpstr>What does a data scientist spend the most time on?</vt:lpstr>
      <vt:lpstr>What’s the least enjoyable part of data science? </vt:lpstr>
      <vt:lpstr>Working with Python</vt:lpstr>
      <vt:lpstr>Python ecosystem</vt:lpstr>
      <vt:lpstr>Setup workshop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processing, analysis and visualisation in Python</dc:title>
  <dc:creator>Simon Perneel (UGent-imec)</dc:creator>
  <cp:lastModifiedBy>Simon Perneel (UGent-imec)</cp:lastModifiedBy>
  <cp:revision>9</cp:revision>
  <dcterms:created xsi:type="dcterms:W3CDTF">2023-07-19T08:38:29Z</dcterms:created>
  <dcterms:modified xsi:type="dcterms:W3CDTF">2023-08-09T14:56:10Z</dcterms:modified>
</cp:coreProperties>
</file>