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63"/>
    <p:restoredTop sz="78548"/>
  </p:normalViewPr>
  <p:slideViewPr>
    <p:cSldViewPr snapToGrid="0">
      <p:cViewPr varScale="1">
        <p:scale>
          <a:sx n="120" d="100"/>
          <a:sy n="120" d="100"/>
        </p:scale>
        <p:origin x="21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2FCC84-D0D2-484F-A5F4-D96D07BCECAE}" type="datetimeFigureOut">
              <a:rPr lang="nl-BE" smtClean="0"/>
              <a:t>16/08/2023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2C4AA-7579-3F4B-B91D-C80ABA5FB270}" type="slidenum">
              <a:rPr lang="nl-BE" smtClean="0"/>
              <a:t>‹nr.›</a:t>
            </a:fld>
            <a:endParaRPr lang="nl-BE"/>
          </a:p>
        </p:txBody>
      </p:sp>
    </p:spTree>
    <p:extLst>
      <p:ext uri="{BB962C8B-B14F-4D97-AF65-F5344CB8AC3E}">
        <p14:creationId xmlns:p14="http://schemas.microsoft.com/office/powerpoint/2010/main" val="402496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Goal of the workshop: </a:t>
            </a:r>
          </a:p>
          <a:p>
            <a:endParaRPr lang="nl-BE" dirty="0"/>
          </a:p>
          <a:p>
            <a:r>
              <a:rPr lang="nl-BE" dirty="0"/>
              <a:t>Learn </a:t>
            </a:r>
          </a:p>
          <a:p>
            <a:r>
              <a:rPr lang="nl-BE" dirty="0"/>
              <a:t>	- how to code more efficiently to process your datasets</a:t>
            </a:r>
          </a:p>
          <a:p>
            <a:r>
              <a:rPr lang="nl-BE" dirty="0"/>
              <a:t>	</a:t>
            </a:r>
          </a:p>
          <a:p>
            <a:r>
              <a:rPr lang="nl-BE" dirty="0"/>
              <a:t>	- visualise location data</a:t>
            </a:r>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2</a:t>
            </a:fld>
            <a:endParaRPr lang="nl-BE"/>
          </a:p>
        </p:txBody>
      </p:sp>
    </p:spTree>
    <p:extLst>
      <p:ext uri="{BB962C8B-B14F-4D97-AF65-F5344CB8AC3E}">
        <p14:creationId xmlns:p14="http://schemas.microsoft.com/office/powerpoint/2010/main" val="287365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Why data science? </a:t>
            </a:r>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3</a:t>
            </a:fld>
            <a:endParaRPr lang="nl-BE"/>
          </a:p>
        </p:txBody>
      </p:sp>
    </p:spTree>
    <p:extLst>
      <p:ext uri="{BB962C8B-B14F-4D97-AF65-F5344CB8AC3E}">
        <p14:creationId xmlns:p14="http://schemas.microsoft.com/office/powerpoint/2010/main" val="1279835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Here is an example of the kind of messy data that data scientists frequently encounter. All values appear as dates, but in a different format, like numeric, textual, missing data and placeholders. The challenge here would be to convert all these various formats in a standardized data format. </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4</a:t>
            </a:fld>
            <a:endParaRPr lang="nl-BE"/>
          </a:p>
        </p:txBody>
      </p:sp>
    </p:spTree>
    <p:extLst>
      <p:ext uri="{BB962C8B-B14F-4D97-AF65-F5344CB8AC3E}">
        <p14:creationId xmlns:p14="http://schemas.microsoft.com/office/powerpoint/2010/main" val="2388449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So you may ask yourself the question how a data scientist spend his time. </a:t>
            </a:r>
          </a:p>
          <a:p>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nl-BE" sz="1800" dirty="0">
                <a:effectLst/>
                <a:latin typeface="NimbusRomNo9L"/>
              </a:rPr>
              <a:t>In a report published by Forbes [7], data preparation accounts for about 80% of a data scientists role, with 60% of that time spent with the cleaning and organizing of that data for analysis; </a:t>
            </a:r>
            <a:endParaRPr lang="nl-BE" dirty="0"/>
          </a:p>
          <a:p>
            <a:endParaRPr lang="nl-BE" dirty="0"/>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5</a:t>
            </a:fld>
            <a:endParaRPr lang="nl-BE"/>
          </a:p>
        </p:txBody>
      </p:sp>
    </p:spTree>
    <p:extLst>
      <p:ext uri="{BB962C8B-B14F-4D97-AF65-F5344CB8AC3E}">
        <p14:creationId xmlns:p14="http://schemas.microsoft.com/office/powerpoint/2010/main" val="3660128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At thes ime time, 57% of the respondents in the study of Forbes view data preparation as the least enjoyable part of their work</a:t>
            </a:r>
          </a:p>
          <a:p>
            <a:endParaRPr lang="nl-BE" dirty="0"/>
          </a:p>
          <a:p>
            <a:r>
              <a:rPr lang="nl-BE" dirty="0"/>
              <a:t>So, we want to reduce the time spending cleaning and organising data, by coding efficiently and working with the right tools. </a:t>
            </a:r>
          </a:p>
          <a:p>
            <a:endParaRPr lang="nl-BE" dirty="0"/>
          </a:p>
          <a:p>
            <a:r>
              <a:rPr lang="nl-BE" dirty="0"/>
              <a:t>That workshop should be the first step towards it. </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6</a:t>
            </a:fld>
            <a:endParaRPr lang="nl-BE"/>
          </a:p>
        </p:txBody>
      </p:sp>
    </p:spTree>
    <p:extLst>
      <p:ext uri="{BB962C8B-B14F-4D97-AF65-F5344CB8AC3E}">
        <p14:creationId xmlns:p14="http://schemas.microsoft.com/office/powerpoint/2010/main" val="303224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I think Python stands out as the </a:t>
            </a:r>
            <a:r>
              <a:rPr lang="nl-BE" b="0" i="0" u="none" strike="noStrike" dirty="0">
                <a:solidFill>
                  <a:srgbClr val="374151"/>
                </a:solidFill>
                <a:effectLst/>
                <a:latin typeface="Söhne"/>
              </a:rPr>
              <a:t>ideal programming language for data science and processing because it is very versatily and it has a robust ecosystem. </a:t>
            </a:r>
          </a:p>
          <a:p>
            <a:endParaRPr lang="nl-BE" b="0" i="0" u="none" strike="noStrike" dirty="0">
              <a:solidFill>
                <a:srgbClr val="374151"/>
              </a:solidFill>
              <a:effectLst/>
              <a:latin typeface="Söhne"/>
            </a:endParaRPr>
          </a:p>
          <a:p>
            <a:r>
              <a:rPr lang="nl-BE" b="0" i="0" u="none" strike="noStrike" dirty="0">
                <a:solidFill>
                  <a:srgbClr val="374151"/>
                </a:solidFill>
                <a:effectLst/>
                <a:latin typeface="Söhne"/>
              </a:rPr>
              <a:t>It has an intuitive syntax that enables quick development so it is accesibble to both beginners and expert programmers</a:t>
            </a:r>
          </a:p>
          <a:p>
            <a:endParaRPr lang="nl-BE" b="0" i="0" u="none" strike="noStrike" dirty="0">
              <a:solidFill>
                <a:srgbClr val="374151"/>
              </a:solidFill>
              <a:effectLst/>
              <a:latin typeface="Söhne"/>
            </a:endParaRPr>
          </a:p>
          <a:p>
            <a:r>
              <a:rPr lang="nl-BE" b="0" i="0" u="none" strike="noStrike" dirty="0">
                <a:solidFill>
                  <a:srgbClr val="374151"/>
                </a:solidFill>
                <a:effectLst/>
                <a:latin typeface="Söhne"/>
              </a:rPr>
              <a:t>It’s free to use and there is a lot of documentation to find about at the internet, so I think it is the way to go. </a:t>
            </a:r>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7</a:t>
            </a:fld>
            <a:endParaRPr lang="nl-BE"/>
          </a:p>
        </p:txBody>
      </p:sp>
    </p:spTree>
    <p:extLst>
      <p:ext uri="{BB962C8B-B14F-4D97-AF65-F5344CB8AC3E}">
        <p14:creationId xmlns:p14="http://schemas.microsoft.com/office/powerpoint/2010/main" val="292251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dirty="0"/>
              <a:t>This is how the python landscape looks like, it depicts the most used packages in python</a:t>
            </a:r>
          </a:p>
          <a:p>
            <a:endParaRPr lang="nl-BE" dirty="0"/>
          </a:p>
          <a:p>
            <a:r>
              <a:rPr lang="nl-BE" dirty="0"/>
              <a:t>The base layer is the pure python interpreter</a:t>
            </a:r>
          </a:p>
          <a:p>
            <a:endParaRPr lang="nl-BE" dirty="0"/>
          </a:p>
          <a:p>
            <a:r>
              <a:rPr lang="nl-BE" dirty="0"/>
              <a:t>The packages in the layers above increasingly add functions, and depend on the libraries below.</a:t>
            </a:r>
          </a:p>
          <a:p>
            <a:endParaRPr lang="nl-BE" dirty="0"/>
          </a:p>
          <a:p>
            <a:r>
              <a:rPr lang="nl-BE" dirty="0"/>
              <a:t>For example, </a:t>
            </a:r>
          </a:p>
          <a:p>
            <a:endParaRPr lang="nl-BE" b="1" dirty="0"/>
          </a:p>
          <a:p>
            <a:r>
              <a:rPr lang="nl-BE" b="1" dirty="0"/>
              <a:t>	- numpy</a:t>
            </a:r>
            <a:r>
              <a:rPr lang="nl-BE" dirty="0"/>
              <a:t> is a scientific package to do advanced numerical computations and array operations</a:t>
            </a:r>
          </a:p>
          <a:p>
            <a:r>
              <a:rPr lang="nl-BE" dirty="0"/>
              <a:t>	</a:t>
            </a:r>
            <a:r>
              <a:rPr lang="nl-BE" b="1" dirty="0"/>
              <a:t>- </a:t>
            </a:r>
            <a:r>
              <a:rPr lang="nl-BE" b="1" i="0" u="none" strike="noStrike" dirty="0">
                <a:solidFill>
                  <a:srgbClr val="374151"/>
                </a:solidFill>
                <a:effectLst/>
                <a:latin typeface="Söhne"/>
              </a:rPr>
              <a:t>Jupyter </a:t>
            </a:r>
            <a:r>
              <a:rPr lang="nl-BE" b="0" i="0" u="none" strike="noStrike" dirty="0">
                <a:solidFill>
                  <a:srgbClr val="374151"/>
                </a:solidFill>
                <a:effectLst/>
                <a:latin typeface="Söhne"/>
              </a:rPr>
              <a:t>is a web application that enables interactive and collaborative computing, allowing users to create and share documents containing live code, equations, visualizations, and text across various programming languages.</a:t>
            </a:r>
          </a:p>
          <a:p>
            <a:r>
              <a:rPr lang="nl-BE" b="0" i="0" u="none" strike="noStrike" dirty="0">
                <a:solidFill>
                  <a:srgbClr val="374151"/>
                </a:solidFill>
                <a:effectLst/>
                <a:latin typeface="Söhne"/>
              </a:rPr>
              <a:t>	- </a:t>
            </a:r>
            <a:r>
              <a:rPr lang="nl-BE" b="1" i="0" u="none" strike="noStrike" dirty="0">
                <a:solidFill>
                  <a:srgbClr val="374151"/>
                </a:solidFill>
                <a:effectLst/>
                <a:latin typeface="Söhne"/>
              </a:rPr>
              <a:t>Pandas </a:t>
            </a:r>
            <a:r>
              <a:rPr lang="nl-BE" b="0" i="0" u="none" strike="noStrike" dirty="0">
                <a:solidFill>
                  <a:srgbClr val="374151"/>
                </a:solidFill>
                <a:effectLst/>
                <a:latin typeface="Söhne"/>
              </a:rPr>
              <a:t>library</a:t>
            </a:r>
            <a:r>
              <a:rPr lang="nl-BE" b="1" i="0" u="none" strike="noStrike" dirty="0">
                <a:solidFill>
                  <a:srgbClr val="374151"/>
                </a:solidFill>
                <a:effectLst/>
                <a:latin typeface="Söhne"/>
              </a:rPr>
              <a:t> </a:t>
            </a:r>
            <a:r>
              <a:rPr lang="nl-BE" b="0" i="0" u="none" strike="noStrike" dirty="0">
                <a:solidFill>
                  <a:srgbClr val="374151"/>
                </a:solidFill>
                <a:effectLst/>
                <a:latin typeface="Söhne"/>
              </a:rPr>
              <a:t>provides</a:t>
            </a:r>
            <a:r>
              <a:rPr lang="nl-BE" b="1" i="0" u="none" strike="noStrike" dirty="0">
                <a:solidFill>
                  <a:srgbClr val="374151"/>
                </a:solidFill>
                <a:effectLst/>
                <a:latin typeface="Söhne"/>
              </a:rPr>
              <a:t> </a:t>
            </a:r>
            <a:r>
              <a:rPr lang="nl-BE" b="0" i="0" u="none" strike="noStrike" dirty="0">
                <a:solidFill>
                  <a:srgbClr val="374151"/>
                </a:solidFill>
                <a:effectLst/>
                <a:latin typeface="Söhne"/>
              </a:rPr>
              <a:t>versatile data structures and tools/functions for efficiently manipulating, cleaning, and analyzing structured data, essential for data analysis and preparation.</a:t>
            </a:r>
          </a:p>
          <a:p>
            <a:r>
              <a:rPr lang="nl-BE" b="0" i="0" u="none" strike="noStrike" dirty="0">
                <a:solidFill>
                  <a:srgbClr val="374151"/>
                </a:solidFill>
                <a:effectLst/>
                <a:latin typeface="Söhne"/>
              </a:rPr>
              <a:t>	- In the top layer there are frequently used packages for data visualisation, but also functions to do machine learning (like Keras, Tensforflow) and Computer vision tasks with OpenCV, these are offten dependent on the packages below</a:t>
            </a:r>
            <a:endParaRPr lang="nl-BE" dirty="0"/>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8</a:t>
            </a:fld>
            <a:endParaRPr lang="nl-BE"/>
          </a:p>
        </p:txBody>
      </p:sp>
    </p:spTree>
    <p:extLst>
      <p:ext uri="{BB962C8B-B14F-4D97-AF65-F5344CB8AC3E}">
        <p14:creationId xmlns:p14="http://schemas.microsoft.com/office/powerpoint/2010/main" val="332053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CAB2C4AA-7579-3F4B-B91D-C80ABA5FB270}" type="slidenum">
              <a:rPr lang="nl-BE" smtClean="0"/>
              <a:t>9</a:t>
            </a:fld>
            <a:endParaRPr lang="nl-BE"/>
          </a:p>
        </p:txBody>
      </p:sp>
    </p:spTree>
    <p:extLst>
      <p:ext uri="{BB962C8B-B14F-4D97-AF65-F5344CB8AC3E}">
        <p14:creationId xmlns:p14="http://schemas.microsoft.com/office/powerpoint/2010/main" val="2540007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nl-NL" dirty="0"/>
              <a:t>Klik om stijl te bewerken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C764DE79-268F-4C1A-8933-263129D2AF90}" type="datetimeFigureOut">
              <a:rPr lang="en-US" dirty="0"/>
              <a:t>8/16/23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nl-NL"/>
              <a:t>Klik om stijl te bewerken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Content Placeholder 3"/>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Content Placeholder 5"/>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8/16/23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tle 1"/>
          <p:cNvSpPr>
            <a:spLocks noGrp="1"/>
          </p:cNvSpPr>
          <p:nvPr>
            <p:ph type="title"/>
          </p:nvPr>
        </p:nvSpPr>
        <p:spPr>
          <a:xfrm>
            <a:off x="838200" y="-1458119"/>
            <a:ext cx="10515600" cy="1325563"/>
          </a:xfrm>
        </p:spPr>
        <p:txBody>
          <a:bodyPr anchor="b"/>
          <a:lstStyle/>
          <a:p>
            <a:r>
              <a:rPr lang="nl-NL"/>
              <a:t>Klik om stijl te bewerken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8/16/23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C764DE79-268F-4C1A-8933-263129D2AF90}" type="datetimeFigureOut">
              <a:rPr lang="en-US" dirty="0"/>
              <a:t>8/16/23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C764DE79-268F-4C1A-8933-263129D2AF90}" type="datetimeFigureOut">
              <a:rPr lang="en-US" dirty="0"/>
              <a:t>8/16/23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8/16/23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imonperneel/DS-python-data-analysi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hyperlink" Target="https://simonperneel.github.i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hyperlink" Target="https://github.com/simonpernee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www.forbes.com/sites/gilpress/2016/03/23/data-preparation-most-time-consuming-least-enjoyable-data-science-task-survey-say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21" Type="http://schemas.openxmlformats.org/officeDocument/2006/relationships/image" Target="../media/image26.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21.png"/><Relationship Id="rId20" Type="http://schemas.openxmlformats.org/officeDocument/2006/relationships/image" Target="../media/image2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ACC30F-0F53-19F2-EBD6-C9DEB6F495EB}"/>
              </a:ext>
            </a:extLst>
          </p:cNvPr>
          <p:cNvSpPr>
            <a:spLocks noGrp="1"/>
          </p:cNvSpPr>
          <p:nvPr>
            <p:ph type="ctrTitle"/>
          </p:nvPr>
        </p:nvSpPr>
        <p:spPr>
          <a:xfrm>
            <a:off x="1524000" y="976059"/>
            <a:ext cx="9144000" cy="2387600"/>
          </a:xfrm>
        </p:spPr>
        <p:txBody>
          <a:bodyPr/>
          <a:lstStyle/>
          <a:p>
            <a:r>
              <a:rPr lang="nl-BE" dirty="0"/>
              <a:t>Data processing, analysis and visualisation in Python</a:t>
            </a:r>
          </a:p>
        </p:txBody>
      </p:sp>
      <p:sp>
        <p:nvSpPr>
          <p:cNvPr id="3" name="Ondertitel 2">
            <a:extLst>
              <a:ext uri="{FF2B5EF4-FFF2-40B4-BE49-F238E27FC236}">
                <a16:creationId xmlns:a16="http://schemas.microsoft.com/office/drawing/2014/main" id="{C2D9B8C6-629D-11CC-749A-26CC4F1EA5EC}"/>
              </a:ext>
            </a:extLst>
          </p:cNvPr>
          <p:cNvSpPr>
            <a:spLocks noGrp="1"/>
          </p:cNvSpPr>
          <p:nvPr>
            <p:ph type="subTitle" idx="4294967295"/>
          </p:nvPr>
        </p:nvSpPr>
        <p:spPr>
          <a:xfrm>
            <a:off x="1524000" y="3363659"/>
            <a:ext cx="9144000" cy="1655762"/>
          </a:xfrm>
        </p:spPr>
        <p:txBody>
          <a:bodyPr/>
          <a:lstStyle/>
          <a:p>
            <a:pPr marL="0" indent="0" algn="ctr">
              <a:buNone/>
            </a:pPr>
            <a:r>
              <a:rPr lang="nl-BE" dirty="0"/>
              <a:t>Workshop UWC, 26th August 2023</a:t>
            </a:r>
          </a:p>
          <a:p>
            <a:pPr marL="0" indent="0" algn="ctr">
              <a:buNone/>
            </a:pPr>
            <a:r>
              <a:rPr lang="nl-BE" dirty="0"/>
              <a:t>Simon Perneel</a:t>
            </a:r>
          </a:p>
        </p:txBody>
      </p:sp>
      <p:sp>
        <p:nvSpPr>
          <p:cNvPr id="4" name="Tekstvak 3">
            <a:extLst>
              <a:ext uri="{FF2B5EF4-FFF2-40B4-BE49-F238E27FC236}">
                <a16:creationId xmlns:a16="http://schemas.microsoft.com/office/drawing/2014/main" id="{2104D903-AC94-F4C4-0A60-71496D436F91}"/>
              </a:ext>
            </a:extLst>
          </p:cNvPr>
          <p:cNvSpPr txBox="1"/>
          <p:nvPr/>
        </p:nvSpPr>
        <p:spPr>
          <a:xfrm>
            <a:off x="3826789" y="6455664"/>
            <a:ext cx="4538422" cy="307777"/>
          </a:xfrm>
          <a:prstGeom prst="rect">
            <a:avLst/>
          </a:prstGeom>
          <a:noFill/>
        </p:spPr>
        <p:txBody>
          <a:bodyPr wrap="none" rtlCol="0">
            <a:spAutoFit/>
          </a:bodyPr>
          <a:lstStyle/>
          <a:p>
            <a:r>
              <a:rPr lang="nl-BE" sz="1400" dirty="0">
                <a:hlinkClick r:id="rId2"/>
              </a:rPr>
              <a:t>https://github.com/simonperneel/DS-python-data-analysis</a:t>
            </a:r>
            <a:endParaRPr lang="nl-BE" sz="1400" dirty="0"/>
          </a:p>
        </p:txBody>
      </p:sp>
    </p:spTree>
    <p:extLst>
      <p:ext uri="{BB962C8B-B14F-4D97-AF65-F5344CB8AC3E}">
        <p14:creationId xmlns:p14="http://schemas.microsoft.com/office/powerpoint/2010/main" val="707849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2701D-D9A9-23EC-E35D-F4F088B88044}"/>
              </a:ext>
            </a:extLst>
          </p:cNvPr>
          <p:cNvSpPr>
            <a:spLocks noGrp="1"/>
          </p:cNvSpPr>
          <p:nvPr>
            <p:ph type="title"/>
          </p:nvPr>
        </p:nvSpPr>
        <p:spPr>
          <a:xfrm>
            <a:off x="404037" y="0"/>
            <a:ext cx="7592532" cy="1722474"/>
          </a:xfrm>
        </p:spPr>
        <p:txBody>
          <a:bodyPr>
            <a:normAutofit/>
          </a:bodyPr>
          <a:lstStyle/>
          <a:p>
            <a:r>
              <a:rPr lang="nl-BE" sz="5400" dirty="0"/>
              <a:t>Let’s get started!</a:t>
            </a:r>
          </a:p>
        </p:txBody>
      </p:sp>
      <p:pic>
        <p:nvPicPr>
          <p:cNvPr id="3" name="Afbeelding 2">
            <a:extLst>
              <a:ext uri="{FF2B5EF4-FFF2-40B4-BE49-F238E27FC236}">
                <a16:creationId xmlns:a16="http://schemas.microsoft.com/office/drawing/2014/main" id="{8BA30CBE-BBF4-EDE3-B4E8-E80F12E6794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296" b="90000" l="8021" r="90365">
                        <a14:foregroundMark x1="13594" y1="28426" x2="22292" y2="30463"/>
                        <a14:foregroundMark x1="71823" y1="61481" x2="75990" y2="70463"/>
                        <a14:foregroundMark x1="75990" y1="70463" x2="80521" y2="73889"/>
                        <a14:foregroundMark x1="78177" y1="28889" x2="78490" y2="28426"/>
                        <a14:foregroundMark x1="89688" y1="78519" x2="90365" y2="78981"/>
                        <a14:foregroundMark x1="9167" y1="78981" x2="8021" y2="79167"/>
                        <a14:foregroundMark x1="10990" y1="23426" x2="10625" y2="32685"/>
                        <a14:foregroundMark x1="11094" y1="38148" x2="15833" y2="41574"/>
                        <a14:foregroundMark x1="28750" y1="42500" x2="18229" y2="42778"/>
                        <a14:foregroundMark x1="75938" y1="24074" x2="74271" y2="24352"/>
                        <a14:foregroundMark x1="76250" y1="25093" x2="78646" y2="32315"/>
                        <a14:foregroundMark x1="28802" y1="6296" x2="28802" y2="6296"/>
                        <a14:foregroundMark x1="30677" y1="6296" x2="31979" y2="7222"/>
                        <a14:foregroundMark x1="38021" y1="6852" x2="40729" y2="7222"/>
                        <a14:foregroundMark x1="45104" y1="6667" x2="41719" y2="7222"/>
                        <a14:foregroundMark x1="43333" y1="6296" x2="42031" y2="7222"/>
                      </a14:backgroundRemoval>
                    </a14:imgEffect>
                  </a14:imgLayer>
                </a14:imgProps>
              </a:ext>
            </a:extLst>
          </a:blip>
          <a:stretch>
            <a:fillRect/>
          </a:stretch>
        </p:blipFill>
        <p:spPr>
          <a:xfrm>
            <a:off x="5943300" y="3645470"/>
            <a:ext cx="6648243" cy="3739636"/>
          </a:xfrm>
          <a:prstGeom prst="rect">
            <a:avLst/>
          </a:prstGeom>
        </p:spPr>
      </p:pic>
      <p:sp>
        <p:nvSpPr>
          <p:cNvPr id="5" name="Tekstvak 4">
            <a:extLst>
              <a:ext uri="{FF2B5EF4-FFF2-40B4-BE49-F238E27FC236}">
                <a16:creationId xmlns:a16="http://schemas.microsoft.com/office/drawing/2014/main" id="{0F8DCFE2-C77C-E053-6A35-5D0C391BAA9B}"/>
              </a:ext>
            </a:extLst>
          </p:cNvPr>
          <p:cNvSpPr txBox="1"/>
          <p:nvPr/>
        </p:nvSpPr>
        <p:spPr>
          <a:xfrm>
            <a:off x="948816" y="1642871"/>
            <a:ext cx="10294368" cy="1569660"/>
          </a:xfrm>
          <a:prstGeom prst="rect">
            <a:avLst/>
          </a:prstGeom>
          <a:noFill/>
        </p:spPr>
        <p:txBody>
          <a:bodyPr wrap="square">
            <a:spAutoFit/>
          </a:bodyPr>
          <a:lstStyle/>
          <a:p>
            <a:pPr marL="457200" indent="-457200" algn="l">
              <a:buFont typeface="+mj-lt"/>
              <a:buAutoNum type="arabicPeriod"/>
            </a:pPr>
            <a:r>
              <a:rPr lang="nl-BE" sz="2400" b="0" i="0" u="none" strike="noStrike" dirty="0">
                <a:effectLst/>
              </a:rPr>
              <a:t>Download the course material to your computer:  </a:t>
            </a:r>
          </a:p>
          <a:p>
            <a:pPr marL="457200" indent="-457200" algn="l">
              <a:buFont typeface="+mj-lt"/>
              <a:buAutoNum type="arabicPeriod"/>
            </a:pPr>
            <a:r>
              <a:rPr lang="nl-BE" sz="2400" b="0" i="0" u="none" strike="noStrike" dirty="0">
                <a:effectLst/>
              </a:rPr>
              <a:t>Set up your environment and install the needed packages for the workshop</a:t>
            </a:r>
          </a:p>
          <a:p>
            <a:pPr marL="457200" indent="-457200" algn="l">
              <a:buFont typeface="+mj-lt"/>
              <a:buAutoNum type="arabicPeriod"/>
            </a:pPr>
            <a:r>
              <a:rPr lang="nl-BE" sz="2400" dirty="0"/>
              <a:t>Test your configurations</a:t>
            </a:r>
            <a:endParaRPr lang="nl-BE" sz="2400" b="0" i="0" u="none" strike="noStrike" dirty="0">
              <a:effectLst/>
            </a:endParaRPr>
          </a:p>
          <a:p>
            <a:pPr marL="457200" indent="-457200" algn="l">
              <a:buFont typeface="+mj-lt"/>
              <a:buAutoNum type="arabicPeriod"/>
            </a:pPr>
            <a:r>
              <a:rPr lang="nl-BE" sz="2400" b="0" i="0" u="none" strike="noStrike" dirty="0">
                <a:effectLst/>
              </a:rPr>
              <a:t>Start Jupyter lab from Anaconda</a:t>
            </a:r>
          </a:p>
        </p:txBody>
      </p:sp>
      <p:sp>
        <p:nvSpPr>
          <p:cNvPr id="7" name="Tekstvak 6">
            <a:extLst>
              <a:ext uri="{FF2B5EF4-FFF2-40B4-BE49-F238E27FC236}">
                <a16:creationId xmlns:a16="http://schemas.microsoft.com/office/drawing/2014/main" id="{FEC0ECC3-F29F-0192-A175-63C3B973CAE2}"/>
              </a:ext>
            </a:extLst>
          </p:cNvPr>
          <p:cNvSpPr txBox="1"/>
          <p:nvPr/>
        </p:nvSpPr>
        <p:spPr>
          <a:xfrm>
            <a:off x="712381" y="3802543"/>
            <a:ext cx="5230919" cy="369332"/>
          </a:xfrm>
          <a:prstGeom prst="rect">
            <a:avLst/>
          </a:prstGeom>
          <a:noFill/>
        </p:spPr>
        <p:txBody>
          <a:bodyPr wrap="none" rtlCol="0">
            <a:spAutoFit/>
          </a:bodyPr>
          <a:lstStyle/>
          <a:p>
            <a:r>
              <a:rPr lang="nl-BE" dirty="0"/>
              <a:t>Detailed instructions: </a:t>
            </a:r>
            <a:r>
              <a:rPr lang="nl-BE" dirty="0">
                <a:hlinkClick r:id="rId4"/>
              </a:rPr>
              <a:t>https://simonperneel.github.io</a:t>
            </a:r>
            <a:endParaRPr lang="nl-BE" dirty="0"/>
          </a:p>
        </p:txBody>
      </p:sp>
    </p:spTree>
    <p:extLst>
      <p:ext uri="{BB962C8B-B14F-4D97-AF65-F5344CB8AC3E}">
        <p14:creationId xmlns:p14="http://schemas.microsoft.com/office/powerpoint/2010/main" val="1365087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330240-C65A-5E11-A8BD-3FFF359248DF}"/>
              </a:ext>
            </a:extLst>
          </p:cNvPr>
          <p:cNvSpPr>
            <a:spLocks noGrp="1"/>
          </p:cNvSpPr>
          <p:nvPr>
            <p:ph type="title"/>
          </p:nvPr>
        </p:nvSpPr>
        <p:spPr/>
        <p:txBody>
          <a:bodyPr>
            <a:normAutofit/>
          </a:bodyPr>
          <a:lstStyle/>
          <a:p>
            <a:r>
              <a:rPr lang="nl-BE" sz="3600" dirty="0"/>
              <a:t>Simon Perneel</a:t>
            </a:r>
            <a:br>
              <a:rPr lang="nl-BE" sz="3600" dirty="0"/>
            </a:br>
            <a:endParaRPr lang="nl-BE" sz="3600" dirty="0"/>
          </a:p>
        </p:txBody>
      </p:sp>
      <p:sp>
        <p:nvSpPr>
          <p:cNvPr id="3" name="Tijdelijke aanduiding voor inhoud 2">
            <a:extLst>
              <a:ext uri="{FF2B5EF4-FFF2-40B4-BE49-F238E27FC236}">
                <a16:creationId xmlns:a16="http://schemas.microsoft.com/office/drawing/2014/main" id="{E527360E-9BA3-175D-9761-7C0B4ECCB03D}"/>
              </a:ext>
            </a:extLst>
          </p:cNvPr>
          <p:cNvSpPr>
            <a:spLocks noGrp="1"/>
          </p:cNvSpPr>
          <p:nvPr>
            <p:ph idx="1"/>
          </p:nvPr>
        </p:nvSpPr>
        <p:spPr>
          <a:xfrm>
            <a:off x="838200" y="1960120"/>
            <a:ext cx="10515600" cy="4351338"/>
          </a:xfrm>
        </p:spPr>
        <p:txBody>
          <a:bodyPr/>
          <a:lstStyle/>
          <a:p>
            <a:r>
              <a:rPr lang="nl-BE" dirty="0"/>
              <a:t>Data scientist @Imec-mict-Ugent  </a:t>
            </a:r>
          </a:p>
          <a:p>
            <a:r>
              <a:rPr lang="nl-BE" dirty="0"/>
              <a:t>Research topics: </a:t>
            </a:r>
          </a:p>
          <a:p>
            <a:pPr lvl="2"/>
            <a:r>
              <a:rPr lang="nl-BE" dirty="0"/>
              <a:t>smartphone behaviour</a:t>
            </a:r>
          </a:p>
          <a:p>
            <a:pPr lvl="2"/>
            <a:r>
              <a:rPr lang="nl-BE" dirty="0"/>
              <a:t>digital media use</a:t>
            </a:r>
          </a:p>
          <a:p>
            <a:pPr lvl="2"/>
            <a:r>
              <a:rPr lang="nl-BE" dirty="0"/>
              <a:t>Relationship with moods/stress</a:t>
            </a:r>
          </a:p>
          <a:p>
            <a:pPr lvl="2"/>
            <a:endParaRPr lang="nl-BE" dirty="0"/>
          </a:p>
          <a:p>
            <a:r>
              <a:rPr lang="nl-BE" dirty="0"/>
              <a:t>Python enthousiast</a:t>
            </a:r>
          </a:p>
          <a:p>
            <a:endParaRPr lang="nl-BE" dirty="0"/>
          </a:p>
        </p:txBody>
      </p:sp>
      <p:grpSp>
        <p:nvGrpSpPr>
          <p:cNvPr id="6" name="Groep 5">
            <a:extLst>
              <a:ext uri="{FF2B5EF4-FFF2-40B4-BE49-F238E27FC236}">
                <a16:creationId xmlns:a16="http://schemas.microsoft.com/office/drawing/2014/main" id="{5EFA1302-7A54-A745-2AB8-02B85408397B}"/>
              </a:ext>
            </a:extLst>
          </p:cNvPr>
          <p:cNvGrpSpPr/>
          <p:nvPr/>
        </p:nvGrpSpPr>
        <p:grpSpPr>
          <a:xfrm>
            <a:off x="3653169" y="1092474"/>
            <a:ext cx="3228030" cy="338554"/>
            <a:chOff x="1363416" y="4674712"/>
            <a:chExt cx="3228030" cy="338554"/>
          </a:xfrm>
        </p:grpSpPr>
        <p:pic>
          <p:nvPicPr>
            <p:cNvPr id="4" name="Afbeelding 3" descr="Afbeelding met kat, zoogdier, silhouet&#10;&#10;Automatisch gegenereerde beschrijving">
              <a:extLst>
                <a:ext uri="{FF2B5EF4-FFF2-40B4-BE49-F238E27FC236}">
                  <a16:creationId xmlns:a16="http://schemas.microsoft.com/office/drawing/2014/main" id="{76FD3880-AF25-9ECF-7A39-954245CBE50E}"/>
                </a:ext>
              </a:extLst>
            </p:cNvPr>
            <p:cNvPicPr>
              <a:picLocks noChangeAspect="1"/>
            </p:cNvPicPr>
            <p:nvPr/>
          </p:nvPicPr>
          <p:blipFill>
            <a:blip r:embed="rId3"/>
            <a:stretch>
              <a:fillRect/>
            </a:stretch>
          </p:blipFill>
          <p:spPr>
            <a:xfrm>
              <a:off x="1363416" y="4724133"/>
              <a:ext cx="239711" cy="239711"/>
            </a:xfrm>
            <a:prstGeom prst="rect">
              <a:avLst/>
            </a:prstGeom>
          </p:spPr>
        </p:pic>
        <p:sp>
          <p:nvSpPr>
            <p:cNvPr id="5" name="Tekstvak 4">
              <a:extLst>
                <a:ext uri="{FF2B5EF4-FFF2-40B4-BE49-F238E27FC236}">
                  <a16:creationId xmlns:a16="http://schemas.microsoft.com/office/drawing/2014/main" id="{78C9F06E-CE9C-A41C-8883-F5F22EE972A0}"/>
                </a:ext>
              </a:extLst>
            </p:cNvPr>
            <p:cNvSpPr txBox="1"/>
            <p:nvPr/>
          </p:nvSpPr>
          <p:spPr>
            <a:xfrm>
              <a:off x="1603127" y="4674712"/>
              <a:ext cx="2988319" cy="338554"/>
            </a:xfrm>
            <a:prstGeom prst="rect">
              <a:avLst/>
            </a:prstGeom>
            <a:noFill/>
          </p:spPr>
          <p:txBody>
            <a:bodyPr wrap="none" rtlCol="0">
              <a:spAutoFit/>
            </a:bodyPr>
            <a:lstStyle/>
            <a:p>
              <a:r>
                <a:rPr lang="nl-BE" sz="1600" dirty="0">
                  <a:hlinkClick r:id="rId4"/>
                </a:rPr>
                <a:t>https://github.com/simonperneel</a:t>
              </a:r>
              <a:endParaRPr lang="nl-BE" sz="1600" dirty="0"/>
            </a:p>
          </p:txBody>
        </p:sp>
      </p:grpSp>
      <p:grpSp>
        <p:nvGrpSpPr>
          <p:cNvPr id="10" name="Groep 9">
            <a:extLst>
              <a:ext uri="{FF2B5EF4-FFF2-40B4-BE49-F238E27FC236}">
                <a16:creationId xmlns:a16="http://schemas.microsoft.com/office/drawing/2014/main" id="{0B375C49-FF1D-F361-4CA9-07BA48E8952B}"/>
              </a:ext>
            </a:extLst>
          </p:cNvPr>
          <p:cNvGrpSpPr/>
          <p:nvPr/>
        </p:nvGrpSpPr>
        <p:grpSpPr>
          <a:xfrm>
            <a:off x="957166" y="1092474"/>
            <a:ext cx="2638566" cy="348259"/>
            <a:chOff x="3897526" y="988189"/>
            <a:chExt cx="2638566" cy="348259"/>
          </a:xfrm>
        </p:grpSpPr>
        <p:pic>
          <p:nvPicPr>
            <p:cNvPr id="8" name="Graphic 7" descr="Envelop met effen opvulling">
              <a:extLst>
                <a:ext uri="{FF2B5EF4-FFF2-40B4-BE49-F238E27FC236}">
                  <a16:creationId xmlns:a16="http://schemas.microsoft.com/office/drawing/2014/main" id="{F448EEE0-5CFB-749B-8B5C-34551A2674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97526" y="1020237"/>
              <a:ext cx="316211" cy="316211"/>
            </a:xfrm>
            <a:prstGeom prst="rect">
              <a:avLst/>
            </a:prstGeom>
          </p:spPr>
        </p:pic>
        <p:sp>
          <p:nvSpPr>
            <p:cNvPr id="9" name="Tekstvak 8">
              <a:extLst>
                <a:ext uri="{FF2B5EF4-FFF2-40B4-BE49-F238E27FC236}">
                  <a16:creationId xmlns:a16="http://schemas.microsoft.com/office/drawing/2014/main" id="{E9F2A484-1359-3682-5644-79D2EB525C09}"/>
                </a:ext>
              </a:extLst>
            </p:cNvPr>
            <p:cNvSpPr txBox="1"/>
            <p:nvPr/>
          </p:nvSpPr>
          <p:spPr>
            <a:xfrm>
              <a:off x="4163327" y="988189"/>
              <a:ext cx="2372765" cy="338554"/>
            </a:xfrm>
            <a:prstGeom prst="rect">
              <a:avLst/>
            </a:prstGeom>
            <a:noFill/>
          </p:spPr>
          <p:txBody>
            <a:bodyPr wrap="none" rtlCol="0">
              <a:spAutoFit/>
            </a:bodyPr>
            <a:lstStyle/>
            <a:p>
              <a:r>
                <a:rPr lang="nl-BE" sz="1600" dirty="0">
                  <a:hlinkClick r:id="rId4"/>
                </a:rPr>
                <a:t>simon.perneel@ugent.be</a:t>
              </a:r>
              <a:endParaRPr lang="nl-BE" sz="1600" dirty="0"/>
            </a:p>
          </p:txBody>
        </p:sp>
      </p:grpSp>
      <p:pic>
        <p:nvPicPr>
          <p:cNvPr id="12" name="Afbeelding 11">
            <a:extLst>
              <a:ext uri="{FF2B5EF4-FFF2-40B4-BE49-F238E27FC236}">
                <a16:creationId xmlns:a16="http://schemas.microsoft.com/office/drawing/2014/main" id="{CC1BA3B3-BFE2-2266-E683-F93D84A6B5A2}"/>
              </a:ext>
            </a:extLst>
          </p:cNvPr>
          <p:cNvPicPr>
            <a:picLocks noChangeAspect="1"/>
          </p:cNvPicPr>
          <p:nvPr/>
        </p:nvPicPr>
        <p:blipFill rotWithShape="1">
          <a:blip r:embed="rId7"/>
          <a:srcRect b="4203"/>
          <a:stretch/>
        </p:blipFill>
        <p:spPr>
          <a:xfrm>
            <a:off x="9153144" y="0"/>
            <a:ext cx="3038856" cy="2911139"/>
          </a:xfrm>
          <a:prstGeom prst="rect">
            <a:avLst/>
          </a:prstGeom>
        </p:spPr>
      </p:pic>
    </p:spTree>
    <p:extLst>
      <p:ext uri="{BB962C8B-B14F-4D97-AF65-F5344CB8AC3E}">
        <p14:creationId xmlns:p14="http://schemas.microsoft.com/office/powerpoint/2010/main" val="576351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BCBAB-05E1-E17E-D84E-60C284190D9E}"/>
              </a:ext>
            </a:extLst>
          </p:cNvPr>
          <p:cNvSpPr>
            <a:spLocks noGrp="1"/>
          </p:cNvSpPr>
          <p:nvPr>
            <p:ph type="title"/>
          </p:nvPr>
        </p:nvSpPr>
        <p:spPr>
          <a:xfrm>
            <a:off x="404567" y="811965"/>
            <a:ext cx="10515600" cy="1325563"/>
          </a:xfrm>
        </p:spPr>
        <p:txBody>
          <a:bodyPr>
            <a:normAutofit/>
          </a:bodyPr>
          <a:lstStyle/>
          <a:p>
            <a:r>
              <a:rPr lang="nl-BE" sz="6000" dirty="0">
                <a:solidFill>
                  <a:schemeClr val="bg1"/>
                </a:solidFill>
              </a:rPr>
              <a:t>Introduction</a:t>
            </a:r>
          </a:p>
        </p:txBody>
      </p:sp>
    </p:spTree>
    <p:extLst>
      <p:ext uri="{BB962C8B-B14F-4D97-AF65-F5344CB8AC3E}">
        <p14:creationId xmlns:p14="http://schemas.microsoft.com/office/powerpoint/2010/main" val="243281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330240-C65A-5E11-A8BD-3FFF359248DF}"/>
              </a:ext>
            </a:extLst>
          </p:cNvPr>
          <p:cNvSpPr>
            <a:spLocks noGrp="1"/>
          </p:cNvSpPr>
          <p:nvPr>
            <p:ph type="title"/>
          </p:nvPr>
        </p:nvSpPr>
        <p:spPr/>
        <p:txBody>
          <a:bodyPr>
            <a:normAutofit/>
          </a:bodyPr>
          <a:lstStyle/>
          <a:p>
            <a:r>
              <a:rPr lang="nl-BE" sz="3200" dirty="0"/>
              <a:t>Data</a:t>
            </a:r>
          </a:p>
        </p:txBody>
      </p:sp>
      <p:graphicFrame>
        <p:nvGraphicFramePr>
          <p:cNvPr id="12" name="Tabel 11">
            <a:extLst>
              <a:ext uri="{FF2B5EF4-FFF2-40B4-BE49-F238E27FC236}">
                <a16:creationId xmlns:a16="http://schemas.microsoft.com/office/drawing/2014/main" id="{853E0D3B-4C7B-32C8-1B47-E3B985F769AE}"/>
              </a:ext>
            </a:extLst>
          </p:cNvPr>
          <p:cNvGraphicFramePr>
            <a:graphicFrameLocks noGrp="1"/>
          </p:cNvGraphicFramePr>
          <p:nvPr>
            <p:extLst>
              <p:ext uri="{D42A27DB-BD31-4B8C-83A1-F6EECF244321}">
                <p14:modId xmlns:p14="http://schemas.microsoft.com/office/powerpoint/2010/main" val="1972992479"/>
              </p:ext>
            </p:extLst>
          </p:nvPr>
        </p:nvGraphicFramePr>
        <p:xfrm>
          <a:off x="3405975" y="1436164"/>
          <a:ext cx="4531394" cy="4560488"/>
        </p:xfrm>
        <a:graphic>
          <a:graphicData uri="http://schemas.openxmlformats.org/drawingml/2006/table">
            <a:tbl>
              <a:tblPr/>
              <a:tblGrid>
                <a:gridCol w="2265697">
                  <a:extLst>
                    <a:ext uri="{9D8B030D-6E8A-4147-A177-3AD203B41FA5}">
                      <a16:colId xmlns:a16="http://schemas.microsoft.com/office/drawing/2014/main" val="3018543891"/>
                    </a:ext>
                  </a:extLst>
                </a:gridCol>
                <a:gridCol w="2265697">
                  <a:extLst>
                    <a:ext uri="{9D8B030D-6E8A-4147-A177-3AD203B41FA5}">
                      <a16:colId xmlns:a16="http://schemas.microsoft.com/office/drawing/2014/main" val="3977204666"/>
                    </a:ext>
                  </a:extLst>
                </a:gridCol>
              </a:tblGrid>
              <a:tr h="290089">
                <a:tc>
                  <a:txBody>
                    <a:bodyPr/>
                    <a:lstStyle/>
                    <a:p>
                      <a:pPr algn="ctr"/>
                      <a:r>
                        <a:rPr lang="nl-BE" sz="1400" b="1" dirty="0">
                          <a:effectLst/>
                          <a:latin typeface="Arial" panose="020B0604020202020204" pitchFamily="34" charset="0"/>
                          <a:cs typeface="Arial" panose="020B0604020202020204" pitchFamily="34" charset="0"/>
                        </a:rPr>
                        <a:t>index</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b="1" dirty="0">
                          <a:effectLst/>
                          <a:latin typeface="Arial" panose="020B0604020202020204" pitchFamily="34" charset="0"/>
                          <a:cs typeface="Arial" panose="020B0604020202020204" pitchFamily="34" charset="0"/>
                        </a:rPr>
                        <a:t>date</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47431882"/>
                  </a:ext>
                </a:extLst>
              </a:tr>
              <a:tr h="290089">
                <a:tc>
                  <a:txBody>
                    <a:bodyPr/>
                    <a:lstStyle/>
                    <a:p>
                      <a:pPr algn="ctr"/>
                      <a:r>
                        <a:rPr lang="nl-BE" sz="1400" dirty="0">
                          <a:effectLst/>
                          <a:latin typeface="Arial" panose="020B0604020202020204" pitchFamily="34" charset="0"/>
                          <a:cs typeface="Arial" panose="020B0604020202020204" pitchFamily="34" charset="0"/>
                        </a:rPr>
                        <a:t>2</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a:effectLst/>
                          <a:latin typeface="Arial" panose="020B0604020202020204" pitchFamily="34" charset="0"/>
                          <a:cs typeface="Arial" panose="020B0604020202020204" pitchFamily="34" charset="0"/>
                        </a:rPr>
                        <a:t>19930000</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9229128"/>
                  </a:ext>
                </a:extLst>
              </a:tr>
              <a:tr h="290089">
                <a:tc>
                  <a:txBody>
                    <a:bodyPr/>
                    <a:lstStyle/>
                    <a:p>
                      <a:pPr algn="ctr"/>
                      <a:r>
                        <a:rPr lang="nl-BE" sz="1400">
                          <a:effectLst/>
                          <a:latin typeface="Arial" panose="020B0604020202020204" pitchFamily="34" charset="0"/>
                          <a:cs typeface="Arial" panose="020B0604020202020204" pitchFamily="34" charset="0"/>
                        </a:rPr>
                        <a:t>8</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a:effectLst/>
                          <a:latin typeface="Arial" panose="020B0604020202020204" pitchFamily="34" charset="0"/>
                          <a:cs typeface="Arial" panose="020B0604020202020204" pitchFamily="34" charset="0"/>
                        </a:rPr>
                        <a:t>1992-930</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04065897"/>
                  </a:ext>
                </a:extLst>
              </a:tr>
              <a:tr h="290089">
                <a:tc>
                  <a:txBody>
                    <a:bodyPr/>
                    <a:lstStyle/>
                    <a:p>
                      <a:pPr algn="ctr"/>
                      <a:r>
                        <a:rPr lang="nl-BE" sz="1400" dirty="0">
                          <a:effectLst/>
                          <a:latin typeface="Arial" panose="020B0604020202020204" pitchFamily="34" charset="0"/>
                          <a:cs typeface="Arial" panose="020B0604020202020204" pitchFamily="34" charset="0"/>
                        </a:rPr>
                        <a:t>27</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a:effectLst/>
                          <a:latin typeface="Arial" panose="020B0604020202020204" pitchFamily="34" charset="0"/>
                          <a:cs typeface="Arial" panose="020B0604020202020204" pitchFamily="34" charset="0"/>
                        </a:rPr>
                        <a:t>20050500</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6848405"/>
                  </a:ext>
                </a:extLst>
              </a:tr>
              <a:tr h="290089">
                <a:tc>
                  <a:txBody>
                    <a:bodyPr/>
                    <a:lstStyle/>
                    <a:p>
                      <a:pPr algn="ctr"/>
                      <a:r>
                        <a:rPr lang="nl-BE" sz="1400">
                          <a:effectLst/>
                          <a:latin typeface="Arial" panose="020B0604020202020204" pitchFamily="34" charset="0"/>
                          <a:cs typeface="Arial" panose="020B0604020202020204" pitchFamily="34" charset="0"/>
                        </a:rPr>
                        <a:t>34</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a:effectLst/>
                          <a:latin typeface="Arial" panose="020B0604020202020204" pitchFamily="34" charset="0"/>
                          <a:cs typeface="Arial" panose="020B0604020202020204" pitchFamily="34" charset="0"/>
                        </a:rPr>
                        <a:t>201405.01</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618040469"/>
                  </a:ext>
                </a:extLst>
              </a:tr>
              <a:tr h="290089">
                <a:tc>
                  <a:txBody>
                    <a:bodyPr/>
                    <a:lstStyle/>
                    <a:p>
                      <a:pPr algn="ctr"/>
                      <a:r>
                        <a:rPr lang="nl-BE" sz="1400" dirty="0">
                          <a:effectLst/>
                          <a:latin typeface="Arial" panose="020B0604020202020204" pitchFamily="34" charset="0"/>
                          <a:cs typeface="Arial" panose="020B0604020202020204" pitchFamily="34" charset="0"/>
                        </a:rPr>
                        <a:t>162</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a:effectLst/>
                          <a:latin typeface="Arial" panose="020B0604020202020204" pitchFamily="34" charset="0"/>
                          <a:cs typeface="Arial" panose="020B0604020202020204" pitchFamily="34" charset="0"/>
                        </a:rPr>
                        <a:t>7/9/2287</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6135356"/>
                  </a:ext>
                </a:extLst>
              </a:tr>
              <a:tr h="290089">
                <a:tc>
                  <a:txBody>
                    <a:bodyPr/>
                    <a:lstStyle/>
                    <a:p>
                      <a:pPr algn="ctr"/>
                      <a:r>
                        <a:rPr lang="nl-BE" sz="1400">
                          <a:effectLst/>
                          <a:latin typeface="Arial" panose="020B0604020202020204" pitchFamily="34" charset="0"/>
                          <a:cs typeface="Arial" panose="020B0604020202020204" pitchFamily="34" charset="0"/>
                        </a:rPr>
                        <a:t>1400</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a:effectLst/>
                          <a:latin typeface="Arial" panose="020B0604020202020204" pitchFamily="34" charset="0"/>
                          <a:cs typeface="Arial" panose="020B0604020202020204" pitchFamily="34" charset="0"/>
                        </a:rPr>
                        <a:t>0.0</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42308189"/>
                  </a:ext>
                </a:extLst>
              </a:tr>
              <a:tr h="290089">
                <a:tc>
                  <a:txBody>
                    <a:bodyPr/>
                    <a:lstStyle/>
                    <a:p>
                      <a:pPr algn="ctr"/>
                      <a:r>
                        <a:rPr lang="nl-BE" sz="1400">
                          <a:effectLst/>
                          <a:latin typeface="Arial" panose="020B0604020202020204" pitchFamily="34" charset="0"/>
                          <a:cs typeface="Arial" panose="020B0604020202020204" pitchFamily="34" charset="0"/>
                        </a:rPr>
                        <a:t>2800</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start of the year 2015</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733972945"/>
                  </a:ext>
                </a:extLst>
              </a:tr>
              <a:tr h="290089">
                <a:tc>
                  <a:txBody>
                    <a:bodyPr/>
                    <a:lstStyle/>
                    <a:p>
                      <a:pPr algn="ctr"/>
                      <a:r>
                        <a:rPr lang="nl-BE" sz="1400">
                          <a:effectLst/>
                          <a:latin typeface="Arial" panose="020B0604020202020204" pitchFamily="34" charset="0"/>
                          <a:cs typeface="Arial" panose="020B0604020202020204" pitchFamily="34" charset="0"/>
                        </a:rPr>
                        <a:t>3777</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Summer</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29297011"/>
                  </a:ext>
                </a:extLst>
              </a:tr>
              <a:tr h="290089">
                <a:tc>
                  <a:txBody>
                    <a:bodyPr/>
                    <a:lstStyle/>
                    <a:p>
                      <a:pPr algn="ctr"/>
                      <a:r>
                        <a:rPr lang="nl-BE" sz="1400">
                          <a:effectLst/>
                          <a:latin typeface="Arial" panose="020B0604020202020204" pitchFamily="34" charset="0"/>
                          <a:cs typeface="Arial" panose="020B0604020202020204" pitchFamily="34" charset="0"/>
                        </a:rPr>
                        <a:t>8733</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2013-2016</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57983969"/>
                  </a:ext>
                </a:extLst>
              </a:tr>
              <a:tr h="290089">
                <a:tc>
                  <a:txBody>
                    <a:bodyPr/>
                    <a:lstStyle/>
                    <a:p>
                      <a:pPr algn="ctr"/>
                      <a:r>
                        <a:rPr lang="nl-BE" sz="1400">
                          <a:effectLst/>
                          <a:latin typeface="Arial" panose="020B0604020202020204" pitchFamily="34" charset="0"/>
                          <a:cs typeface="Arial" panose="020B0604020202020204" pitchFamily="34" charset="0"/>
                        </a:rPr>
                        <a:t>26766</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26/09/2002 and later 1/1/2016</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9332547"/>
                  </a:ext>
                </a:extLst>
              </a:tr>
              <a:tr h="290089">
                <a:tc>
                  <a:txBody>
                    <a:bodyPr/>
                    <a:lstStyle/>
                    <a:p>
                      <a:pPr algn="ctr"/>
                      <a:r>
                        <a:rPr lang="nl-BE" sz="1400">
                          <a:effectLst/>
                          <a:latin typeface="Arial" panose="020B0604020202020204" pitchFamily="34" charset="0"/>
                          <a:cs typeface="Arial" panose="020B0604020202020204" pitchFamily="34" charset="0"/>
                        </a:rPr>
                        <a:t>40788</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Nan</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22351488"/>
                  </a:ext>
                </a:extLst>
              </a:tr>
              <a:tr h="290089">
                <a:tc>
                  <a:txBody>
                    <a:bodyPr/>
                    <a:lstStyle/>
                    <a:p>
                      <a:pPr algn="ctr"/>
                      <a:r>
                        <a:rPr lang="nl-BE" sz="1400">
                          <a:effectLst/>
                          <a:latin typeface="Arial" panose="020B0604020202020204" pitchFamily="34" charset="0"/>
                          <a:cs typeface="Arial" panose="020B0604020202020204" pitchFamily="34" charset="0"/>
                        </a:rPr>
                        <a:t>41277</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81044598"/>
                  </a:ext>
                </a:extLst>
              </a:tr>
              <a:tr h="290089">
                <a:tc>
                  <a:txBody>
                    <a:bodyPr/>
                    <a:lstStyle/>
                    <a:p>
                      <a:pPr algn="ctr"/>
                      <a:r>
                        <a:rPr lang="nl-BE" sz="1400">
                          <a:effectLst/>
                          <a:latin typeface="Arial" panose="020B0604020202020204" pitchFamily="34" charset="0"/>
                          <a:cs typeface="Arial" panose="020B0604020202020204" pitchFamily="34" charset="0"/>
                        </a:rPr>
                        <a:t>51002</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-999</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8750099"/>
                  </a:ext>
                </a:extLst>
              </a:tr>
              <a:tr h="290089">
                <a:tc>
                  <a:txBody>
                    <a:bodyPr/>
                    <a:lstStyle/>
                    <a:p>
                      <a:pPr algn="ctr"/>
                      <a:r>
                        <a:rPr lang="nl-BE" sz="1400">
                          <a:effectLst/>
                          <a:latin typeface="Arial" panose="020B0604020202020204" pitchFamily="34" charset="0"/>
                          <a:cs typeface="Arial" panose="020B0604020202020204" pitchFamily="34" charset="0"/>
                        </a:rPr>
                        <a:t>51007</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nl-BE" sz="1400" dirty="0">
                          <a:effectLst/>
                          <a:latin typeface="Arial" panose="020B0604020202020204" pitchFamily="34" charset="0"/>
                          <a:cs typeface="Arial" panose="020B0604020202020204" pitchFamily="34" charset="0"/>
                        </a:rPr>
                        <a:t>-9999</a:t>
                      </a:r>
                    </a:p>
                  </a:txBody>
                  <a:tcPr marL="72522" marR="72522" marT="36261" marB="36261"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7368475"/>
                  </a:ext>
                </a:extLst>
              </a:tr>
            </a:tbl>
          </a:graphicData>
        </a:graphic>
      </p:graphicFrame>
    </p:spTree>
    <p:extLst>
      <p:ext uri="{BB962C8B-B14F-4D97-AF65-F5344CB8AC3E}">
        <p14:creationId xmlns:p14="http://schemas.microsoft.com/office/powerpoint/2010/main" val="2153807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2701D-D9A9-23EC-E35D-F4F088B88044}"/>
              </a:ext>
            </a:extLst>
          </p:cNvPr>
          <p:cNvSpPr>
            <a:spLocks noGrp="1"/>
          </p:cNvSpPr>
          <p:nvPr>
            <p:ph type="title"/>
          </p:nvPr>
        </p:nvSpPr>
        <p:spPr>
          <a:xfrm>
            <a:off x="366860" y="270857"/>
            <a:ext cx="10515600" cy="1325563"/>
          </a:xfrm>
        </p:spPr>
        <p:txBody>
          <a:bodyPr>
            <a:normAutofit/>
          </a:bodyPr>
          <a:lstStyle/>
          <a:p>
            <a:r>
              <a:rPr lang="nl-BE" sz="3200" dirty="0"/>
              <a:t>What does a data scientist spend the most time on?</a:t>
            </a:r>
          </a:p>
        </p:txBody>
      </p:sp>
      <p:pic>
        <p:nvPicPr>
          <p:cNvPr id="3" name="Afbeelding 2">
            <a:extLst>
              <a:ext uri="{FF2B5EF4-FFF2-40B4-BE49-F238E27FC236}">
                <a16:creationId xmlns:a16="http://schemas.microsoft.com/office/drawing/2014/main" id="{294D8299-B248-2572-3AD5-7703799F852F}"/>
              </a:ext>
            </a:extLst>
          </p:cNvPr>
          <p:cNvPicPr>
            <a:picLocks noChangeAspect="1"/>
          </p:cNvPicPr>
          <p:nvPr/>
        </p:nvPicPr>
        <p:blipFill>
          <a:blip r:embed="rId3"/>
          <a:stretch>
            <a:fillRect/>
          </a:stretch>
        </p:blipFill>
        <p:spPr>
          <a:xfrm>
            <a:off x="2828195" y="1753257"/>
            <a:ext cx="6535609" cy="3544607"/>
          </a:xfrm>
          <a:prstGeom prst="rect">
            <a:avLst/>
          </a:prstGeom>
        </p:spPr>
      </p:pic>
      <p:sp>
        <p:nvSpPr>
          <p:cNvPr id="4" name="Tekstvak 3">
            <a:extLst>
              <a:ext uri="{FF2B5EF4-FFF2-40B4-BE49-F238E27FC236}">
                <a16:creationId xmlns:a16="http://schemas.microsoft.com/office/drawing/2014/main" id="{694E41B3-DC80-ABBF-EBF1-7728A0A62EF5}"/>
              </a:ext>
            </a:extLst>
          </p:cNvPr>
          <p:cNvSpPr txBox="1"/>
          <p:nvPr/>
        </p:nvSpPr>
        <p:spPr>
          <a:xfrm>
            <a:off x="10061543" y="5781152"/>
            <a:ext cx="2130457" cy="1077218"/>
          </a:xfrm>
          <a:prstGeom prst="rect">
            <a:avLst/>
          </a:prstGeom>
          <a:noFill/>
        </p:spPr>
        <p:txBody>
          <a:bodyPr wrap="square" rtlCol="0">
            <a:spAutoFit/>
          </a:bodyPr>
          <a:lstStyle/>
          <a:p>
            <a:r>
              <a:rPr lang="nl-BE" sz="800" dirty="0"/>
              <a:t>Sarih, Houda &amp; Tchangani, Ayeley &amp; Medjaher, Kamal &amp; PERE, Eric. (2019). Data preparation and preprocessing for broadcast systems monitoring in PHM framework. </a:t>
            </a:r>
          </a:p>
          <a:p>
            <a:r>
              <a:rPr lang="nl-BE" sz="800" dirty="0">
                <a:hlinkClick r:id="rId4"/>
              </a:rPr>
              <a:t>https://www.forbes.com/sites/gilpress/2016/03/23/data-preparation-most-time-consuming-least-enjoyable-data-science-task-survey-says/</a:t>
            </a:r>
            <a:endParaRPr lang="nl-BE" sz="800" dirty="0"/>
          </a:p>
        </p:txBody>
      </p:sp>
    </p:spTree>
    <p:extLst>
      <p:ext uri="{BB962C8B-B14F-4D97-AF65-F5344CB8AC3E}">
        <p14:creationId xmlns:p14="http://schemas.microsoft.com/office/powerpoint/2010/main" val="414924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2701D-D9A9-23EC-E35D-F4F088B88044}"/>
              </a:ext>
            </a:extLst>
          </p:cNvPr>
          <p:cNvSpPr>
            <a:spLocks noGrp="1"/>
          </p:cNvSpPr>
          <p:nvPr>
            <p:ph type="title"/>
          </p:nvPr>
        </p:nvSpPr>
        <p:spPr>
          <a:xfrm>
            <a:off x="366860" y="270857"/>
            <a:ext cx="10515600" cy="1325563"/>
          </a:xfrm>
        </p:spPr>
        <p:txBody>
          <a:bodyPr>
            <a:normAutofit/>
          </a:bodyPr>
          <a:lstStyle/>
          <a:p>
            <a:r>
              <a:rPr lang="nl-BE" sz="3200" dirty="0"/>
              <a:t>What’s the least enjoyable part of data science? </a:t>
            </a:r>
          </a:p>
        </p:txBody>
      </p:sp>
      <p:sp>
        <p:nvSpPr>
          <p:cNvPr id="4" name="Tekstvak 3">
            <a:extLst>
              <a:ext uri="{FF2B5EF4-FFF2-40B4-BE49-F238E27FC236}">
                <a16:creationId xmlns:a16="http://schemas.microsoft.com/office/drawing/2014/main" id="{63BD4709-E9CF-A7F9-9C72-387F2C6E6BFD}"/>
              </a:ext>
            </a:extLst>
          </p:cNvPr>
          <p:cNvSpPr txBox="1"/>
          <p:nvPr/>
        </p:nvSpPr>
        <p:spPr>
          <a:xfrm>
            <a:off x="10061543" y="6174557"/>
            <a:ext cx="2130457" cy="584775"/>
          </a:xfrm>
          <a:prstGeom prst="rect">
            <a:avLst/>
          </a:prstGeom>
          <a:noFill/>
        </p:spPr>
        <p:txBody>
          <a:bodyPr wrap="square" rtlCol="0">
            <a:spAutoFit/>
          </a:bodyPr>
          <a:lstStyle/>
          <a:p>
            <a:r>
              <a:rPr lang="nl-BE" sz="800" dirty="0"/>
              <a:t>Sarih, Houda &amp; Tchangani, Ayeley &amp; Medjaher, Kamal &amp; PERE, Eric. (2019). Data preparation and preprocessing for broadcast systems monitoring in PHM framework. </a:t>
            </a:r>
          </a:p>
        </p:txBody>
      </p:sp>
      <p:pic>
        <p:nvPicPr>
          <p:cNvPr id="5" name="Afbeelding 4">
            <a:extLst>
              <a:ext uri="{FF2B5EF4-FFF2-40B4-BE49-F238E27FC236}">
                <a16:creationId xmlns:a16="http://schemas.microsoft.com/office/drawing/2014/main" id="{D8778692-17F0-B992-C681-F4BCC4E16FAC}"/>
              </a:ext>
            </a:extLst>
          </p:cNvPr>
          <p:cNvPicPr>
            <a:picLocks noChangeAspect="1"/>
          </p:cNvPicPr>
          <p:nvPr/>
        </p:nvPicPr>
        <p:blipFill>
          <a:blip r:embed="rId3"/>
          <a:stretch>
            <a:fillRect/>
          </a:stretch>
        </p:blipFill>
        <p:spPr>
          <a:xfrm>
            <a:off x="2242009" y="1727396"/>
            <a:ext cx="8734581" cy="3721295"/>
          </a:xfrm>
          <a:prstGeom prst="rect">
            <a:avLst/>
          </a:prstGeom>
        </p:spPr>
      </p:pic>
    </p:spTree>
    <p:extLst>
      <p:ext uri="{BB962C8B-B14F-4D97-AF65-F5344CB8AC3E}">
        <p14:creationId xmlns:p14="http://schemas.microsoft.com/office/powerpoint/2010/main" val="418687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CBCBAB-05E1-E17E-D84E-60C284190D9E}"/>
              </a:ext>
            </a:extLst>
          </p:cNvPr>
          <p:cNvSpPr>
            <a:spLocks noGrp="1"/>
          </p:cNvSpPr>
          <p:nvPr>
            <p:ph type="title"/>
          </p:nvPr>
        </p:nvSpPr>
        <p:spPr>
          <a:xfrm>
            <a:off x="404567" y="811965"/>
            <a:ext cx="10515600" cy="1325563"/>
          </a:xfrm>
        </p:spPr>
        <p:txBody>
          <a:bodyPr>
            <a:normAutofit/>
          </a:bodyPr>
          <a:lstStyle/>
          <a:p>
            <a:r>
              <a:rPr lang="nl-BE" sz="6000" dirty="0">
                <a:solidFill>
                  <a:schemeClr val="bg1"/>
                </a:solidFill>
              </a:rPr>
              <a:t>Python for data science</a:t>
            </a:r>
          </a:p>
        </p:txBody>
      </p:sp>
      <p:pic>
        <p:nvPicPr>
          <p:cNvPr id="3" name="Afbeelding 2">
            <a:extLst>
              <a:ext uri="{FF2B5EF4-FFF2-40B4-BE49-F238E27FC236}">
                <a16:creationId xmlns:a16="http://schemas.microsoft.com/office/drawing/2014/main" id="{86B05CCF-6EC4-9F77-BC61-2AE96A05328A}"/>
              </a:ext>
            </a:extLst>
          </p:cNvPr>
          <p:cNvPicPr>
            <a:picLocks noChangeAspect="1"/>
          </p:cNvPicPr>
          <p:nvPr/>
        </p:nvPicPr>
        <p:blipFill rotWithShape="1">
          <a:blip r:embed="rId3"/>
          <a:srcRect l="30200" r="28199" b="34667"/>
          <a:stretch/>
        </p:blipFill>
        <p:spPr>
          <a:xfrm>
            <a:off x="10124388" y="5182006"/>
            <a:ext cx="1785200" cy="1577014"/>
          </a:xfrm>
          <a:prstGeom prst="rect">
            <a:avLst/>
          </a:prstGeom>
        </p:spPr>
      </p:pic>
    </p:spTree>
    <p:extLst>
      <p:ext uri="{BB962C8B-B14F-4D97-AF65-F5344CB8AC3E}">
        <p14:creationId xmlns:p14="http://schemas.microsoft.com/office/powerpoint/2010/main" val="1597674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2701D-D9A9-23EC-E35D-F4F088B88044}"/>
              </a:ext>
            </a:extLst>
          </p:cNvPr>
          <p:cNvSpPr>
            <a:spLocks noGrp="1"/>
          </p:cNvSpPr>
          <p:nvPr>
            <p:ph type="title"/>
          </p:nvPr>
        </p:nvSpPr>
        <p:spPr>
          <a:xfrm>
            <a:off x="364643" y="-5536"/>
            <a:ext cx="10515600" cy="1325563"/>
          </a:xfrm>
        </p:spPr>
        <p:txBody>
          <a:bodyPr>
            <a:normAutofit/>
          </a:bodyPr>
          <a:lstStyle/>
          <a:p>
            <a:r>
              <a:rPr lang="nl-BE" sz="3200" dirty="0"/>
              <a:t>Python ecosystem</a:t>
            </a:r>
          </a:p>
        </p:txBody>
      </p:sp>
      <p:pic>
        <p:nvPicPr>
          <p:cNvPr id="3" name="Afbeelding 2">
            <a:extLst>
              <a:ext uri="{FF2B5EF4-FFF2-40B4-BE49-F238E27FC236}">
                <a16:creationId xmlns:a16="http://schemas.microsoft.com/office/drawing/2014/main" id="{35A95601-7A36-DFBC-30AB-7A9D04DD8472}"/>
              </a:ext>
            </a:extLst>
          </p:cNvPr>
          <p:cNvPicPr>
            <a:picLocks noChangeAspect="1"/>
          </p:cNvPicPr>
          <p:nvPr/>
        </p:nvPicPr>
        <p:blipFill>
          <a:blip r:embed="rId3"/>
          <a:stretch>
            <a:fillRect/>
          </a:stretch>
        </p:blipFill>
        <p:spPr>
          <a:xfrm>
            <a:off x="3735942" y="5778774"/>
            <a:ext cx="3924453" cy="1079225"/>
          </a:xfrm>
          <a:prstGeom prst="rect">
            <a:avLst/>
          </a:prstGeom>
        </p:spPr>
      </p:pic>
      <p:pic>
        <p:nvPicPr>
          <p:cNvPr id="15" name="Afbeelding 14">
            <a:extLst>
              <a:ext uri="{FF2B5EF4-FFF2-40B4-BE49-F238E27FC236}">
                <a16:creationId xmlns:a16="http://schemas.microsoft.com/office/drawing/2014/main" id="{CCA50E7F-AC5C-2979-DB2C-599CDBF3D679}"/>
              </a:ext>
            </a:extLst>
          </p:cNvPr>
          <p:cNvPicPr>
            <a:picLocks noChangeAspect="1"/>
          </p:cNvPicPr>
          <p:nvPr/>
        </p:nvPicPr>
        <p:blipFill>
          <a:blip r:embed="rId4"/>
          <a:stretch>
            <a:fillRect/>
          </a:stretch>
        </p:blipFill>
        <p:spPr>
          <a:xfrm>
            <a:off x="3334496" y="4656338"/>
            <a:ext cx="2034787" cy="770858"/>
          </a:xfrm>
          <a:prstGeom prst="rect">
            <a:avLst/>
          </a:prstGeom>
        </p:spPr>
      </p:pic>
      <p:pic>
        <p:nvPicPr>
          <p:cNvPr id="16" name="Afbeelding 15">
            <a:extLst>
              <a:ext uri="{FF2B5EF4-FFF2-40B4-BE49-F238E27FC236}">
                <a16:creationId xmlns:a16="http://schemas.microsoft.com/office/drawing/2014/main" id="{9C0622AF-E6CD-7586-CB61-6A0AF0EE50EC}"/>
              </a:ext>
            </a:extLst>
          </p:cNvPr>
          <p:cNvPicPr>
            <a:picLocks noChangeAspect="1"/>
          </p:cNvPicPr>
          <p:nvPr/>
        </p:nvPicPr>
        <p:blipFill>
          <a:blip r:embed="rId5"/>
          <a:stretch>
            <a:fillRect/>
          </a:stretch>
        </p:blipFill>
        <p:spPr>
          <a:xfrm>
            <a:off x="6095999" y="4516205"/>
            <a:ext cx="1553879" cy="812799"/>
          </a:xfrm>
          <a:prstGeom prst="rect">
            <a:avLst/>
          </a:prstGeom>
        </p:spPr>
      </p:pic>
      <p:pic>
        <p:nvPicPr>
          <p:cNvPr id="17" name="Afbeelding 16">
            <a:extLst>
              <a:ext uri="{FF2B5EF4-FFF2-40B4-BE49-F238E27FC236}">
                <a16:creationId xmlns:a16="http://schemas.microsoft.com/office/drawing/2014/main" id="{C8EAF638-B5FC-86F3-34C3-7D367CB76641}"/>
              </a:ext>
            </a:extLst>
          </p:cNvPr>
          <p:cNvPicPr>
            <a:picLocks noChangeAspect="1"/>
          </p:cNvPicPr>
          <p:nvPr/>
        </p:nvPicPr>
        <p:blipFill>
          <a:blip r:embed="rId6"/>
          <a:stretch>
            <a:fillRect/>
          </a:stretch>
        </p:blipFill>
        <p:spPr>
          <a:xfrm>
            <a:off x="4431032" y="2867255"/>
            <a:ext cx="2557951" cy="761772"/>
          </a:xfrm>
          <a:prstGeom prst="rect">
            <a:avLst/>
          </a:prstGeom>
        </p:spPr>
      </p:pic>
      <p:pic>
        <p:nvPicPr>
          <p:cNvPr id="18" name="Afbeelding 17">
            <a:extLst>
              <a:ext uri="{FF2B5EF4-FFF2-40B4-BE49-F238E27FC236}">
                <a16:creationId xmlns:a16="http://schemas.microsoft.com/office/drawing/2014/main" id="{FA30C886-FE4D-9C60-53BE-57DA4E17D0F4}"/>
              </a:ext>
            </a:extLst>
          </p:cNvPr>
          <p:cNvPicPr>
            <a:picLocks noChangeAspect="1"/>
          </p:cNvPicPr>
          <p:nvPr/>
        </p:nvPicPr>
        <p:blipFill>
          <a:blip r:embed="rId7"/>
          <a:stretch>
            <a:fillRect/>
          </a:stretch>
        </p:blipFill>
        <p:spPr>
          <a:xfrm>
            <a:off x="7525025" y="2975247"/>
            <a:ext cx="674529" cy="846468"/>
          </a:xfrm>
          <a:prstGeom prst="rect">
            <a:avLst/>
          </a:prstGeom>
        </p:spPr>
      </p:pic>
      <p:pic>
        <p:nvPicPr>
          <p:cNvPr id="19" name="Afbeelding 18">
            <a:extLst>
              <a:ext uri="{FF2B5EF4-FFF2-40B4-BE49-F238E27FC236}">
                <a16:creationId xmlns:a16="http://schemas.microsoft.com/office/drawing/2014/main" id="{69229260-B5D5-4AE0-4CF0-0D6905E25053}"/>
              </a:ext>
            </a:extLst>
          </p:cNvPr>
          <p:cNvPicPr>
            <a:picLocks noChangeAspect="1"/>
          </p:cNvPicPr>
          <p:nvPr/>
        </p:nvPicPr>
        <p:blipFill>
          <a:blip r:embed="rId8"/>
          <a:stretch>
            <a:fillRect/>
          </a:stretch>
        </p:blipFill>
        <p:spPr>
          <a:xfrm>
            <a:off x="1728345" y="3545142"/>
            <a:ext cx="2083227" cy="413690"/>
          </a:xfrm>
          <a:prstGeom prst="rect">
            <a:avLst/>
          </a:prstGeom>
        </p:spPr>
      </p:pic>
      <p:pic>
        <p:nvPicPr>
          <p:cNvPr id="20" name="Afbeelding 19">
            <a:extLst>
              <a:ext uri="{FF2B5EF4-FFF2-40B4-BE49-F238E27FC236}">
                <a16:creationId xmlns:a16="http://schemas.microsoft.com/office/drawing/2014/main" id="{4662BDD3-C83E-FC81-D4F1-40CC51563E56}"/>
              </a:ext>
            </a:extLst>
          </p:cNvPr>
          <p:cNvPicPr>
            <a:picLocks noChangeAspect="1"/>
          </p:cNvPicPr>
          <p:nvPr/>
        </p:nvPicPr>
        <p:blipFill>
          <a:blip r:embed="rId9"/>
          <a:stretch>
            <a:fillRect/>
          </a:stretch>
        </p:blipFill>
        <p:spPr>
          <a:xfrm>
            <a:off x="319963" y="4273620"/>
            <a:ext cx="1539819" cy="584637"/>
          </a:xfrm>
          <a:prstGeom prst="rect">
            <a:avLst/>
          </a:prstGeom>
        </p:spPr>
      </p:pic>
      <p:pic>
        <p:nvPicPr>
          <p:cNvPr id="22" name="Afbeelding 21">
            <a:extLst>
              <a:ext uri="{FF2B5EF4-FFF2-40B4-BE49-F238E27FC236}">
                <a16:creationId xmlns:a16="http://schemas.microsoft.com/office/drawing/2014/main" id="{BA24B259-6B11-DAF5-4CDC-491205058108}"/>
              </a:ext>
            </a:extLst>
          </p:cNvPr>
          <p:cNvPicPr>
            <a:picLocks noChangeAspect="1"/>
          </p:cNvPicPr>
          <p:nvPr/>
        </p:nvPicPr>
        <p:blipFill>
          <a:blip r:embed="rId10"/>
          <a:stretch>
            <a:fillRect/>
          </a:stretch>
        </p:blipFill>
        <p:spPr>
          <a:xfrm>
            <a:off x="8528491" y="5232115"/>
            <a:ext cx="973565" cy="1127713"/>
          </a:xfrm>
          <a:prstGeom prst="rect">
            <a:avLst/>
          </a:prstGeom>
        </p:spPr>
      </p:pic>
      <p:pic>
        <p:nvPicPr>
          <p:cNvPr id="24" name="Afbeelding 23">
            <a:extLst>
              <a:ext uri="{FF2B5EF4-FFF2-40B4-BE49-F238E27FC236}">
                <a16:creationId xmlns:a16="http://schemas.microsoft.com/office/drawing/2014/main" id="{2D7F3F5C-C59A-FF33-207A-C46C47B546EB}"/>
              </a:ext>
            </a:extLst>
          </p:cNvPr>
          <p:cNvPicPr>
            <a:picLocks noChangeAspect="1"/>
          </p:cNvPicPr>
          <p:nvPr/>
        </p:nvPicPr>
        <p:blipFill>
          <a:blip r:embed="rId11"/>
          <a:stretch>
            <a:fillRect/>
          </a:stretch>
        </p:blipFill>
        <p:spPr>
          <a:xfrm>
            <a:off x="1452192" y="5599191"/>
            <a:ext cx="1539205" cy="867740"/>
          </a:xfrm>
          <a:prstGeom prst="rect">
            <a:avLst/>
          </a:prstGeom>
        </p:spPr>
      </p:pic>
      <p:sp>
        <p:nvSpPr>
          <p:cNvPr id="30" name="Vierkante haak rechts 29">
            <a:extLst>
              <a:ext uri="{FF2B5EF4-FFF2-40B4-BE49-F238E27FC236}">
                <a16:creationId xmlns:a16="http://schemas.microsoft.com/office/drawing/2014/main" id="{C7860A62-FF5E-A251-24D5-BDE0A919811B}"/>
              </a:ext>
            </a:extLst>
          </p:cNvPr>
          <p:cNvSpPr/>
          <p:nvPr/>
        </p:nvSpPr>
        <p:spPr>
          <a:xfrm rot="16200000">
            <a:off x="5019562" y="3504270"/>
            <a:ext cx="1325565" cy="5381894"/>
          </a:xfrm>
          <a:prstGeom prst="rightBracket">
            <a:avLst>
              <a:gd name="adj" fmla="val 152851"/>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nl-BE" dirty="0"/>
          </a:p>
        </p:txBody>
      </p:sp>
      <p:sp>
        <p:nvSpPr>
          <p:cNvPr id="32" name="Vierkante haak rechts 31">
            <a:extLst>
              <a:ext uri="{FF2B5EF4-FFF2-40B4-BE49-F238E27FC236}">
                <a16:creationId xmlns:a16="http://schemas.microsoft.com/office/drawing/2014/main" id="{295D1152-5D8F-DE6B-5BA9-8440016B7474}"/>
              </a:ext>
            </a:extLst>
          </p:cNvPr>
          <p:cNvSpPr/>
          <p:nvPr/>
        </p:nvSpPr>
        <p:spPr>
          <a:xfrm rot="16200000">
            <a:off x="4532566" y="288437"/>
            <a:ext cx="2785935" cy="10353187"/>
          </a:xfrm>
          <a:prstGeom prst="rightBracket">
            <a:avLst>
              <a:gd name="adj" fmla="val 171263"/>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nl-BE" dirty="0"/>
          </a:p>
        </p:txBody>
      </p:sp>
      <p:sp>
        <p:nvSpPr>
          <p:cNvPr id="33" name="Vierkante haak rechts 32">
            <a:extLst>
              <a:ext uri="{FF2B5EF4-FFF2-40B4-BE49-F238E27FC236}">
                <a16:creationId xmlns:a16="http://schemas.microsoft.com/office/drawing/2014/main" id="{9A392F47-BDC5-3711-2530-F4D22729F222}"/>
              </a:ext>
            </a:extLst>
          </p:cNvPr>
          <p:cNvSpPr/>
          <p:nvPr/>
        </p:nvSpPr>
        <p:spPr>
          <a:xfrm rot="16200000">
            <a:off x="4636061" y="-2378011"/>
            <a:ext cx="2919878" cy="12192000"/>
          </a:xfrm>
          <a:prstGeom prst="rightBracket">
            <a:avLst>
              <a:gd name="adj" fmla="val 201783"/>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nl-BE" dirty="0"/>
          </a:p>
        </p:txBody>
      </p:sp>
      <p:pic>
        <p:nvPicPr>
          <p:cNvPr id="37" name="Afbeelding 36">
            <a:extLst>
              <a:ext uri="{FF2B5EF4-FFF2-40B4-BE49-F238E27FC236}">
                <a16:creationId xmlns:a16="http://schemas.microsoft.com/office/drawing/2014/main" id="{499EB35C-7B28-8A1D-5932-37108BE17B15}"/>
              </a:ext>
            </a:extLst>
          </p:cNvPr>
          <p:cNvPicPr>
            <a:picLocks noChangeAspect="1"/>
          </p:cNvPicPr>
          <p:nvPr/>
        </p:nvPicPr>
        <p:blipFill>
          <a:blip r:embed="rId12"/>
          <a:stretch>
            <a:fillRect/>
          </a:stretch>
        </p:blipFill>
        <p:spPr>
          <a:xfrm>
            <a:off x="14616" y="2196869"/>
            <a:ext cx="1713178" cy="1096166"/>
          </a:xfrm>
          <a:prstGeom prst="rect">
            <a:avLst/>
          </a:prstGeom>
        </p:spPr>
      </p:pic>
      <p:pic>
        <p:nvPicPr>
          <p:cNvPr id="38" name="Afbeelding 37">
            <a:extLst>
              <a:ext uri="{FF2B5EF4-FFF2-40B4-BE49-F238E27FC236}">
                <a16:creationId xmlns:a16="http://schemas.microsoft.com/office/drawing/2014/main" id="{1B9F6AE3-E8D8-8159-3328-2A9FB8E2F86A}"/>
              </a:ext>
            </a:extLst>
          </p:cNvPr>
          <p:cNvPicPr>
            <a:picLocks noChangeAspect="1"/>
          </p:cNvPicPr>
          <p:nvPr/>
        </p:nvPicPr>
        <p:blipFill>
          <a:blip r:embed="rId13"/>
          <a:stretch>
            <a:fillRect/>
          </a:stretch>
        </p:blipFill>
        <p:spPr>
          <a:xfrm>
            <a:off x="9886135" y="1103247"/>
            <a:ext cx="2046229" cy="584637"/>
          </a:xfrm>
          <a:prstGeom prst="rect">
            <a:avLst/>
          </a:prstGeom>
        </p:spPr>
      </p:pic>
      <p:pic>
        <p:nvPicPr>
          <p:cNvPr id="39" name="Afbeelding 38">
            <a:extLst>
              <a:ext uri="{FF2B5EF4-FFF2-40B4-BE49-F238E27FC236}">
                <a16:creationId xmlns:a16="http://schemas.microsoft.com/office/drawing/2014/main" id="{E80AEA05-9A96-84CE-1E8E-69F75C75472E}"/>
              </a:ext>
            </a:extLst>
          </p:cNvPr>
          <p:cNvPicPr>
            <a:picLocks noChangeAspect="1"/>
          </p:cNvPicPr>
          <p:nvPr/>
        </p:nvPicPr>
        <p:blipFill>
          <a:blip r:embed="rId14"/>
          <a:stretch>
            <a:fillRect/>
          </a:stretch>
        </p:blipFill>
        <p:spPr>
          <a:xfrm>
            <a:off x="2047840" y="1773786"/>
            <a:ext cx="1887114" cy="547263"/>
          </a:xfrm>
          <a:prstGeom prst="rect">
            <a:avLst/>
          </a:prstGeom>
        </p:spPr>
      </p:pic>
      <p:pic>
        <p:nvPicPr>
          <p:cNvPr id="40" name="Afbeelding 39">
            <a:extLst>
              <a:ext uri="{FF2B5EF4-FFF2-40B4-BE49-F238E27FC236}">
                <a16:creationId xmlns:a16="http://schemas.microsoft.com/office/drawing/2014/main" id="{5A422803-FA64-743E-D2C4-CF3D569250AA}"/>
              </a:ext>
            </a:extLst>
          </p:cNvPr>
          <p:cNvPicPr>
            <a:picLocks noChangeAspect="1"/>
          </p:cNvPicPr>
          <p:nvPr/>
        </p:nvPicPr>
        <p:blipFill>
          <a:blip r:embed="rId15"/>
          <a:stretch>
            <a:fillRect/>
          </a:stretch>
        </p:blipFill>
        <p:spPr>
          <a:xfrm>
            <a:off x="8424142" y="309598"/>
            <a:ext cx="2155828" cy="718609"/>
          </a:xfrm>
          <a:prstGeom prst="rect">
            <a:avLst/>
          </a:prstGeom>
        </p:spPr>
      </p:pic>
      <p:pic>
        <p:nvPicPr>
          <p:cNvPr id="41" name="Afbeelding 40">
            <a:extLst>
              <a:ext uri="{FF2B5EF4-FFF2-40B4-BE49-F238E27FC236}">
                <a16:creationId xmlns:a16="http://schemas.microsoft.com/office/drawing/2014/main" id="{D824271F-A635-4DF8-7B64-D210A1049851}"/>
              </a:ext>
            </a:extLst>
          </p:cNvPr>
          <p:cNvPicPr>
            <a:picLocks noChangeAspect="1"/>
          </p:cNvPicPr>
          <p:nvPr/>
        </p:nvPicPr>
        <p:blipFill>
          <a:blip r:embed="rId16"/>
          <a:stretch>
            <a:fillRect/>
          </a:stretch>
        </p:blipFill>
        <p:spPr>
          <a:xfrm>
            <a:off x="4915438" y="1125591"/>
            <a:ext cx="1565460" cy="842739"/>
          </a:xfrm>
          <a:prstGeom prst="rect">
            <a:avLst/>
          </a:prstGeom>
        </p:spPr>
      </p:pic>
      <p:pic>
        <p:nvPicPr>
          <p:cNvPr id="43" name="Afbeelding 42">
            <a:extLst>
              <a:ext uri="{FF2B5EF4-FFF2-40B4-BE49-F238E27FC236}">
                <a16:creationId xmlns:a16="http://schemas.microsoft.com/office/drawing/2014/main" id="{D75CC187-4C7B-4DC1-8DB4-035A5C727A71}"/>
              </a:ext>
            </a:extLst>
          </p:cNvPr>
          <p:cNvPicPr>
            <a:picLocks noChangeAspect="1"/>
          </p:cNvPicPr>
          <p:nvPr/>
        </p:nvPicPr>
        <p:blipFill>
          <a:blip r:embed="rId17"/>
          <a:stretch>
            <a:fillRect/>
          </a:stretch>
        </p:blipFill>
        <p:spPr>
          <a:xfrm>
            <a:off x="7212749" y="1395565"/>
            <a:ext cx="1803617" cy="642778"/>
          </a:xfrm>
          <a:prstGeom prst="rect">
            <a:avLst/>
          </a:prstGeom>
        </p:spPr>
      </p:pic>
      <p:pic>
        <p:nvPicPr>
          <p:cNvPr id="45" name="Afbeelding 44">
            <a:extLst>
              <a:ext uri="{FF2B5EF4-FFF2-40B4-BE49-F238E27FC236}">
                <a16:creationId xmlns:a16="http://schemas.microsoft.com/office/drawing/2014/main" id="{54232107-7257-AF1D-78CA-7012745CCB1E}"/>
              </a:ext>
            </a:extLst>
          </p:cNvPr>
          <p:cNvPicPr>
            <a:picLocks noChangeAspect="1"/>
          </p:cNvPicPr>
          <p:nvPr/>
        </p:nvPicPr>
        <p:blipFill>
          <a:blip r:embed="rId18"/>
          <a:stretch>
            <a:fillRect/>
          </a:stretch>
        </p:blipFill>
        <p:spPr>
          <a:xfrm>
            <a:off x="441106" y="1072259"/>
            <a:ext cx="1418676" cy="744805"/>
          </a:xfrm>
          <a:prstGeom prst="rect">
            <a:avLst/>
          </a:prstGeom>
        </p:spPr>
      </p:pic>
      <p:pic>
        <p:nvPicPr>
          <p:cNvPr id="47" name="Afbeelding 46">
            <a:extLst>
              <a:ext uri="{FF2B5EF4-FFF2-40B4-BE49-F238E27FC236}">
                <a16:creationId xmlns:a16="http://schemas.microsoft.com/office/drawing/2014/main" id="{A25EA719-4111-1C67-B325-49F957F681EA}"/>
              </a:ext>
            </a:extLst>
          </p:cNvPr>
          <p:cNvPicPr>
            <a:picLocks noChangeAspect="1"/>
          </p:cNvPicPr>
          <p:nvPr/>
        </p:nvPicPr>
        <p:blipFill>
          <a:blip r:embed="rId19"/>
          <a:stretch>
            <a:fillRect/>
          </a:stretch>
        </p:blipFill>
        <p:spPr>
          <a:xfrm>
            <a:off x="3658984" y="703466"/>
            <a:ext cx="994756" cy="994756"/>
          </a:xfrm>
          <a:prstGeom prst="rect">
            <a:avLst/>
          </a:prstGeom>
        </p:spPr>
      </p:pic>
      <p:pic>
        <p:nvPicPr>
          <p:cNvPr id="4" name="Afbeelding 3">
            <a:extLst>
              <a:ext uri="{FF2B5EF4-FFF2-40B4-BE49-F238E27FC236}">
                <a16:creationId xmlns:a16="http://schemas.microsoft.com/office/drawing/2014/main" id="{5B8677EC-3184-2324-1923-E0E1C834D52A}"/>
              </a:ext>
            </a:extLst>
          </p:cNvPr>
          <p:cNvPicPr>
            <a:picLocks noChangeAspect="1"/>
          </p:cNvPicPr>
          <p:nvPr/>
        </p:nvPicPr>
        <p:blipFill>
          <a:blip r:embed="rId20"/>
          <a:stretch>
            <a:fillRect/>
          </a:stretch>
        </p:blipFill>
        <p:spPr>
          <a:xfrm>
            <a:off x="10755866" y="2556448"/>
            <a:ext cx="1243228" cy="621614"/>
          </a:xfrm>
          <a:prstGeom prst="rect">
            <a:avLst/>
          </a:prstGeom>
        </p:spPr>
      </p:pic>
      <p:pic>
        <p:nvPicPr>
          <p:cNvPr id="6" name="Afbeelding 5">
            <a:extLst>
              <a:ext uri="{FF2B5EF4-FFF2-40B4-BE49-F238E27FC236}">
                <a16:creationId xmlns:a16="http://schemas.microsoft.com/office/drawing/2014/main" id="{D28EC7DC-3C75-E32E-7203-0848916FE84E}"/>
              </a:ext>
            </a:extLst>
          </p:cNvPr>
          <p:cNvPicPr>
            <a:picLocks noChangeAspect="1"/>
          </p:cNvPicPr>
          <p:nvPr/>
        </p:nvPicPr>
        <p:blipFill>
          <a:blip r:embed="rId21"/>
          <a:stretch>
            <a:fillRect/>
          </a:stretch>
        </p:blipFill>
        <p:spPr>
          <a:xfrm>
            <a:off x="6602158" y="302479"/>
            <a:ext cx="1164833" cy="842739"/>
          </a:xfrm>
          <a:prstGeom prst="rect">
            <a:avLst/>
          </a:prstGeom>
        </p:spPr>
      </p:pic>
      <p:pic>
        <p:nvPicPr>
          <p:cNvPr id="7" name="Afbeelding 6">
            <a:extLst>
              <a:ext uri="{FF2B5EF4-FFF2-40B4-BE49-F238E27FC236}">
                <a16:creationId xmlns:a16="http://schemas.microsoft.com/office/drawing/2014/main" id="{21DA2D34-A291-9F26-6B91-6984016F5910}"/>
              </a:ext>
            </a:extLst>
          </p:cNvPr>
          <p:cNvPicPr>
            <a:picLocks noChangeAspect="1"/>
          </p:cNvPicPr>
          <p:nvPr/>
        </p:nvPicPr>
        <p:blipFill>
          <a:blip r:embed="rId22"/>
          <a:stretch>
            <a:fillRect/>
          </a:stretch>
        </p:blipFill>
        <p:spPr>
          <a:xfrm>
            <a:off x="9530128" y="3879811"/>
            <a:ext cx="1780418" cy="667657"/>
          </a:xfrm>
          <a:prstGeom prst="rect">
            <a:avLst/>
          </a:prstGeom>
        </p:spPr>
      </p:pic>
    </p:spTree>
    <p:extLst>
      <p:ext uri="{BB962C8B-B14F-4D97-AF65-F5344CB8AC3E}">
        <p14:creationId xmlns:p14="http://schemas.microsoft.com/office/powerpoint/2010/main" val="234719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82701D-D9A9-23EC-E35D-F4F088B88044}"/>
              </a:ext>
            </a:extLst>
          </p:cNvPr>
          <p:cNvSpPr>
            <a:spLocks noGrp="1"/>
          </p:cNvSpPr>
          <p:nvPr>
            <p:ph type="title"/>
          </p:nvPr>
        </p:nvSpPr>
        <p:spPr>
          <a:xfrm>
            <a:off x="366860" y="270857"/>
            <a:ext cx="10515600" cy="1325563"/>
          </a:xfrm>
        </p:spPr>
        <p:txBody>
          <a:bodyPr>
            <a:normAutofit/>
          </a:bodyPr>
          <a:lstStyle/>
          <a:p>
            <a:r>
              <a:rPr lang="nl-BE" sz="3200" dirty="0"/>
              <a:t>Setup workshop</a:t>
            </a:r>
          </a:p>
        </p:txBody>
      </p:sp>
      <p:sp>
        <p:nvSpPr>
          <p:cNvPr id="3" name="Tekstvak 2">
            <a:extLst>
              <a:ext uri="{FF2B5EF4-FFF2-40B4-BE49-F238E27FC236}">
                <a16:creationId xmlns:a16="http://schemas.microsoft.com/office/drawing/2014/main" id="{01C0B4CD-3DA3-8E18-3CE6-A348830BFF37}"/>
              </a:ext>
            </a:extLst>
          </p:cNvPr>
          <p:cNvSpPr txBox="1"/>
          <p:nvPr/>
        </p:nvSpPr>
        <p:spPr>
          <a:xfrm>
            <a:off x="1276309" y="1596420"/>
            <a:ext cx="9101068" cy="2308324"/>
          </a:xfrm>
          <a:prstGeom prst="rect">
            <a:avLst/>
          </a:prstGeom>
          <a:noFill/>
        </p:spPr>
        <p:txBody>
          <a:bodyPr wrap="square" rtlCol="0">
            <a:spAutoFit/>
          </a:bodyPr>
          <a:lstStyle/>
          <a:p>
            <a:r>
              <a:rPr lang="nl-BE" sz="2400" b="1" dirty="0"/>
              <a:t>Day 1</a:t>
            </a:r>
            <a:r>
              <a:rPr lang="nl-BE" sz="2400" dirty="0"/>
              <a:t>: </a:t>
            </a:r>
          </a:p>
          <a:p>
            <a:r>
              <a:rPr lang="nl-BE" sz="2400" dirty="0"/>
              <a:t>		- Introduction on Pandas library</a:t>
            </a:r>
          </a:p>
          <a:p>
            <a:r>
              <a:rPr lang="nl-BE" sz="2400" dirty="0"/>
              <a:t>		- Exercises on different aspects of data processing </a:t>
            </a:r>
            <a:endParaRPr lang="nl-BE" sz="2400" b="1" dirty="0"/>
          </a:p>
          <a:p>
            <a:endParaRPr lang="nl-BE" sz="2400" b="1" dirty="0"/>
          </a:p>
          <a:p>
            <a:r>
              <a:rPr lang="nl-BE" sz="2400" b="1" dirty="0"/>
              <a:t>Day 2</a:t>
            </a:r>
            <a:r>
              <a:rPr lang="nl-BE" sz="2400" dirty="0"/>
              <a:t>: </a:t>
            </a:r>
          </a:p>
          <a:p>
            <a:r>
              <a:rPr lang="nl-BE" sz="2400" dirty="0"/>
              <a:t>		- Use case: Solve the crime in Amsterdam!</a:t>
            </a:r>
          </a:p>
        </p:txBody>
      </p:sp>
      <p:sp>
        <p:nvSpPr>
          <p:cNvPr id="7" name="Tekstvak 6">
            <a:extLst>
              <a:ext uri="{FF2B5EF4-FFF2-40B4-BE49-F238E27FC236}">
                <a16:creationId xmlns:a16="http://schemas.microsoft.com/office/drawing/2014/main" id="{BAD3F48D-9FD0-22A7-131C-81E08705EBC4}"/>
              </a:ext>
            </a:extLst>
          </p:cNvPr>
          <p:cNvSpPr txBox="1"/>
          <p:nvPr/>
        </p:nvSpPr>
        <p:spPr>
          <a:xfrm>
            <a:off x="1276309" y="4338250"/>
            <a:ext cx="7776488" cy="1846659"/>
          </a:xfrm>
          <a:prstGeom prst="rect">
            <a:avLst/>
          </a:prstGeom>
          <a:noFill/>
        </p:spPr>
        <p:txBody>
          <a:bodyPr wrap="none" rtlCol="0">
            <a:spAutoFit/>
          </a:bodyPr>
          <a:lstStyle/>
          <a:p>
            <a:r>
              <a:rPr lang="nl-BE" sz="2400" b="1" dirty="0"/>
              <a:t>Time is divided between:</a:t>
            </a:r>
          </a:p>
          <a:p>
            <a:r>
              <a:rPr lang="nl-BE" dirty="0"/>
              <a:t>	- group sessions: explaining new concepts</a:t>
            </a:r>
          </a:p>
          <a:p>
            <a:r>
              <a:rPr lang="nl-BE" dirty="0"/>
              <a:t>	- practice sessions: you work on excercises </a:t>
            </a:r>
          </a:p>
          <a:p>
            <a:endParaRPr lang="nl-BE" dirty="0"/>
          </a:p>
          <a:p>
            <a:endParaRPr lang="nl-BE" dirty="0"/>
          </a:p>
          <a:p>
            <a:r>
              <a:rPr lang="nl-BE" dirty="0"/>
              <a:t>In case of questions, remarks, suggestions, you can always intterupt and just ask!</a:t>
            </a:r>
          </a:p>
        </p:txBody>
      </p:sp>
    </p:spTree>
    <p:extLst>
      <p:ext uri="{BB962C8B-B14F-4D97-AF65-F5344CB8AC3E}">
        <p14:creationId xmlns:p14="http://schemas.microsoft.com/office/powerpoint/2010/main" val="2598426413"/>
      </p:ext>
    </p:extLst>
  </p:cSld>
  <p:clrMapOvr>
    <a:masterClrMapping/>
  </p:clrMapOvr>
</p:sld>
</file>

<file path=ppt/theme/theme1.xml><?xml version="1.0" encoding="utf-8"?>
<a:theme xmlns:a="http://schemas.openxmlformats.org/drawingml/2006/main" name="Kantoorthema">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Kantoorthema</Template>
  <TotalTime>1737</TotalTime>
  <Words>772</Words>
  <Application>Microsoft Macintosh PowerPoint</Application>
  <PresentationFormat>Breedbeeld</PresentationFormat>
  <Paragraphs>113</Paragraphs>
  <Slides>10</Slides>
  <Notes>8</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10</vt:i4>
      </vt:variant>
    </vt:vector>
  </HeadingPairs>
  <TitlesOfParts>
    <vt:vector size="16" baseType="lpstr">
      <vt:lpstr>Arial</vt:lpstr>
      <vt:lpstr>Calibri</vt:lpstr>
      <vt:lpstr>Corbel</vt:lpstr>
      <vt:lpstr>NimbusRomNo9L</vt:lpstr>
      <vt:lpstr>Söhne</vt:lpstr>
      <vt:lpstr>Kantoorthema</vt:lpstr>
      <vt:lpstr>Data processing, analysis and visualisation in Python</vt:lpstr>
      <vt:lpstr>Simon Perneel </vt:lpstr>
      <vt:lpstr>Introduction</vt:lpstr>
      <vt:lpstr>Data</vt:lpstr>
      <vt:lpstr>What does a data scientist spend the most time on?</vt:lpstr>
      <vt:lpstr>What’s the least enjoyable part of data science? </vt:lpstr>
      <vt:lpstr>Python for data science</vt:lpstr>
      <vt:lpstr>Python ecosystem</vt:lpstr>
      <vt:lpstr>Setup workshop</vt:lpstr>
      <vt:lpstr>Let’s 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processing, analysis and visualisation in Python</dc:title>
  <dc:creator>Simon Perneel (UGent-imec)</dc:creator>
  <cp:lastModifiedBy>Simon Perneel (UGent-imec)</cp:lastModifiedBy>
  <cp:revision>19</cp:revision>
  <dcterms:created xsi:type="dcterms:W3CDTF">2023-07-19T08:38:29Z</dcterms:created>
  <dcterms:modified xsi:type="dcterms:W3CDTF">2023-08-16T14:08:58Z</dcterms:modified>
</cp:coreProperties>
</file>