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FF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1B251-CB43-444A-A5DD-749647BB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E65D27-35D3-44A3-B67A-7D2FA421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94705-F943-487D-86B6-6D4B754F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5B051-66A4-4E20-B269-1194A9BD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71855-1545-4D86-96C8-7604D2A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73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55052-3F4D-4319-8E46-3B735ED1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57E369-3FE1-4C5A-8E90-96974E4A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E12D3-963E-48A0-A4FF-B4CAE065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B0C54-A667-46C0-8FFA-6A7B7F34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66214-2DA0-4361-8999-A561FC2C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5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30D554-7DA3-4038-B708-96FCD3863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FDB5AD-0070-4E97-86D0-7E3CD035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F16C8-A8A2-4ACB-A8A7-CD534BF9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9EC49-5227-4B07-9966-DFA973A1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D573E-8315-4885-A69D-EE9CA48C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792F6-CEA0-4007-9E46-82B04AEC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44622-2948-4BD4-B5FE-B64940FD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02118-F6FE-4402-A87E-76586F0C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349FC-813B-44A4-8ADA-76D0951B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C8919-34FB-4729-96FE-B2BF9899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A0285-8368-448E-9B10-251B47A9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E651A6-BA82-45F9-AC96-5EC22D15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88EAF-5DE4-48D0-AACA-B6FAFA03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79236-A4AE-4D76-8F03-ED88721C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FC9EB-0D25-454A-BC2F-8F4BC1D1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6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A3E79-B0A6-4F6F-8585-EE537569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CF775-D6EB-41A4-85EF-9CCBCE874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DAA7C9-A89D-4695-96DC-D4C9C18C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F2B84F-B8D2-4B5E-9AEF-1093CB5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C8B29-482B-46F1-B504-80DDAD49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42B9BD-B2F1-4CF6-903E-5596298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7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E59CB-D02E-4B8F-932C-210E95C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0E412-74F0-43F6-B1D0-D766B719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1FF807-717B-460E-8477-32CF51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A52A34-2864-490B-8012-98AC6D0D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A45632-8ED2-4625-8FD8-AD44EF029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7D4DD9-9111-452B-8C6D-A68736EB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8184AA-8433-4850-8E30-44B3AD9B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B64CFD-D3A7-414C-AEEE-658A94D2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E1E93-1FAB-4708-919C-2C6BF883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FC1CD-6811-47FA-B678-B2FEBB83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B7D505-7276-483C-B962-01568D70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BA677-EC44-4FCA-8305-C1229F3A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5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F7A234-430D-47CD-843F-92898C2C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5993E2-E542-41B1-A313-6E20B621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1E588-5F36-4336-BB27-30890F0F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97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3080C-76E9-4737-A12D-AB6552FE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36DE6-3B73-4644-9035-5601D62D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72277D-1880-4EDA-8472-F256B21A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76E32-1FB5-4F43-BDC3-9A09869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63E69-4EC4-46F3-AD4F-C4B13902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5AE55-4EBD-43E9-8950-A23686CA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8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8B03-2FEC-41BB-965E-524B978A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BB7673-2F6B-41B4-B2A3-24A46F1B4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09D42-63AF-4906-A9AA-28829853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B1109-6348-4737-A8BF-546ADB3D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8F079-343F-4293-8CDC-3CEA9E3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E595F-99EC-4EBE-BB32-49B71B95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5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12C48F-5CD5-4D6C-8929-3311AC9A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0A10D-CDA9-49E6-B689-CBDCA300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36692-B5B9-46C3-8932-D87B266D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38C0-74ED-490C-B016-2485CA607054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DEAB9-0090-4266-873B-FFA4E377E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0F33B-1AA2-4932-81CD-0AAABFF00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EDCA-0DE7-4677-955E-53F3E2D26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88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AE33E56-B14E-43FC-8624-D113EFE92D87}"/>
              </a:ext>
            </a:extLst>
          </p:cNvPr>
          <p:cNvSpPr txBox="1"/>
          <p:nvPr/>
        </p:nvSpPr>
        <p:spPr>
          <a:xfrm>
            <a:off x="6224118" y="56081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0070C0"/>
                </a:solidFill>
              </a:rPr>
              <a:t>shell</a:t>
            </a:r>
            <a:endParaRPr lang="de-DE" sz="1400" b="1" dirty="0">
              <a:solidFill>
                <a:srgbClr val="0070C0"/>
              </a:solidFill>
            </a:endParaRP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79C96E26-CA77-43E7-9A8B-AEDB0E238F7D}"/>
              </a:ext>
            </a:extLst>
          </p:cNvPr>
          <p:cNvGrpSpPr/>
          <p:nvPr/>
        </p:nvGrpSpPr>
        <p:grpSpPr>
          <a:xfrm rot="-1320000">
            <a:off x="898687" y="173257"/>
            <a:ext cx="6876000" cy="6840000"/>
            <a:chOff x="899998" y="180000"/>
            <a:chExt cx="6876000" cy="684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59B6DC4-7BF1-4B93-B0CE-53088D43143B}"/>
                </a:ext>
              </a:extLst>
            </p:cNvPr>
            <p:cNvSpPr/>
            <p:nvPr/>
          </p:nvSpPr>
          <p:spPr>
            <a:xfrm>
              <a:off x="1440000" y="720000"/>
              <a:ext cx="5760000" cy="576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FF3058B-FD33-4464-A2B6-02E6910647E9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" y="3600000"/>
              <a:ext cx="144000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536D570C-1AD4-49F6-9B90-C0DB4438CE83}"/>
                </a:ext>
              </a:extLst>
            </p:cNvPr>
            <p:cNvCxnSpPr/>
            <p:nvPr/>
          </p:nvCxnSpPr>
          <p:spPr>
            <a:xfrm>
              <a:off x="2879139" y="3600000"/>
              <a:ext cx="288000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3197E45-862E-431D-95BD-918639A18D0D}"/>
                </a:ext>
              </a:extLst>
            </p:cNvPr>
            <p:cNvCxnSpPr>
              <a:cxnSpLocks/>
            </p:cNvCxnSpPr>
            <p:nvPr/>
          </p:nvCxnSpPr>
          <p:spPr>
            <a:xfrm>
              <a:off x="6119998" y="3599999"/>
              <a:ext cx="165600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18EDE83A-FF7E-48CA-8879-AA52A0469C99}"/>
                </a:ext>
              </a:extLst>
            </p:cNvPr>
            <p:cNvCxnSpPr>
              <a:cxnSpLocks/>
            </p:cNvCxnSpPr>
            <p:nvPr/>
          </p:nvCxnSpPr>
          <p:spPr>
            <a:xfrm>
              <a:off x="4319139" y="360000"/>
              <a:ext cx="0" cy="14400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940A1BB-9D2B-499C-861F-9807D4884286}"/>
                </a:ext>
              </a:extLst>
            </p:cNvPr>
            <p:cNvCxnSpPr>
              <a:cxnSpLocks/>
            </p:cNvCxnSpPr>
            <p:nvPr/>
          </p:nvCxnSpPr>
          <p:spPr>
            <a:xfrm>
              <a:off x="4319139" y="2160000"/>
              <a:ext cx="0" cy="28800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3F3427D-9EFA-4452-ACAB-54A12F63CAFD}"/>
                </a:ext>
              </a:extLst>
            </p:cNvPr>
            <p:cNvCxnSpPr>
              <a:cxnSpLocks/>
            </p:cNvCxnSpPr>
            <p:nvPr/>
          </p:nvCxnSpPr>
          <p:spPr>
            <a:xfrm>
              <a:off x="4319139" y="5400000"/>
              <a:ext cx="0" cy="144000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gen 30">
              <a:extLst>
                <a:ext uri="{FF2B5EF4-FFF2-40B4-BE49-F238E27FC236}">
                  <a16:creationId xmlns:a16="http://schemas.microsoft.com/office/drawing/2014/main" id="{1936D1C3-60CF-4B2A-8632-68060EF2D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540000"/>
              <a:ext cx="6120000" cy="6120000"/>
            </a:xfrm>
            <a:prstGeom prst="arc">
              <a:avLst>
                <a:gd name="adj1" fmla="val 19735201"/>
                <a:gd name="adj2" fmla="val 5253"/>
              </a:avLst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BDF755BC-383E-4755-8C8E-3D842110DD61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628095" y="1411012"/>
              <a:ext cx="3369271" cy="439896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A2A0CA8-49CB-4A8C-BB65-D47251B954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69885" y="601401"/>
              <a:ext cx="306531" cy="470162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DCAADF2-B713-4E56-82D3-D2B6B310CF7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331744" y="940594"/>
              <a:ext cx="377787" cy="421202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25C6E210-63FA-4E20-BAC5-1AF2303B1623}"/>
                </a:ext>
              </a:extLst>
            </p:cNvPr>
            <p:cNvSpPr/>
            <p:nvPr/>
          </p:nvSpPr>
          <p:spPr>
            <a:xfrm>
              <a:off x="1368000" y="648000"/>
              <a:ext cx="5904000" cy="5904000"/>
            </a:xfrm>
            <a:prstGeom prst="arc">
              <a:avLst>
                <a:gd name="adj1" fmla="val 18187785"/>
                <a:gd name="adj2" fmla="val 1871877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165493B4-615F-4506-86D2-5C326AB859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253536" y="1397794"/>
              <a:ext cx="48430" cy="5399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25856CB0-3279-4B2A-81C2-8BB03C3DA40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893411" y="1118663"/>
              <a:ext cx="47014" cy="7211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Bogen 70">
              <a:extLst>
                <a:ext uri="{FF2B5EF4-FFF2-40B4-BE49-F238E27FC236}">
                  <a16:creationId xmlns:a16="http://schemas.microsoft.com/office/drawing/2014/main" id="{D366B4A4-EDF6-4822-AB61-BAFB61F343AC}"/>
                </a:ext>
              </a:extLst>
            </p:cNvPr>
            <p:cNvSpPr/>
            <p:nvPr/>
          </p:nvSpPr>
          <p:spPr>
            <a:xfrm>
              <a:off x="1368000" y="648000"/>
              <a:ext cx="5904000" cy="5904000"/>
            </a:xfrm>
            <a:prstGeom prst="arc">
              <a:avLst>
                <a:gd name="adj1" fmla="val 7368953"/>
                <a:gd name="adj2" fmla="val 79066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8132651E-3BCF-4C6D-821E-7D0DF24F2C2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344585" y="5738822"/>
              <a:ext cx="63816" cy="711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0C1BF299-DBA3-4584-863A-015BB77202C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705100" y="6006094"/>
              <a:ext cx="48901" cy="750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Bogen 97">
              <a:extLst>
                <a:ext uri="{FF2B5EF4-FFF2-40B4-BE49-F238E27FC236}">
                  <a16:creationId xmlns:a16="http://schemas.microsoft.com/office/drawing/2014/main" id="{9C7360BD-ADD3-420D-8A66-5F4EC0DCC56B}"/>
                </a:ext>
              </a:extLst>
            </p:cNvPr>
            <p:cNvSpPr/>
            <p:nvPr/>
          </p:nvSpPr>
          <p:spPr>
            <a:xfrm>
              <a:off x="899998" y="180000"/>
              <a:ext cx="6840001" cy="6840000"/>
            </a:xfrm>
            <a:prstGeom prst="arc">
              <a:avLst>
                <a:gd name="adj1" fmla="val 18192709"/>
                <a:gd name="adj2" fmla="val 18725965"/>
              </a:avLst>
            </a:prstGeom>
            <a:ln w="127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Bogen 104">
              <a:extLst>
                <a:ext uri="{FF2B5EF4-FFF2-40B4-BE49-F238E27FC236}">
                  <a16:creationId xmlns:a16="http://schemas.microsoft.com/office/drawing/2014/main" id="{5C28E633-C5CD-4E47-9286-AA6858B83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0129" y="2611050"/>
              <a:ext cx="1980001" cy="1980000"/>
            </a:xfrm>
            <a:prstGeom prst="arc">
              <a:avLst>
                <a:gd name="adj1" fmla="val 18498190"/>
                <a:gd name="adj2" fmla="val 21595532"/>
              </a:avLst>
            </a:prstGeom>
            <a:ln w="127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C4AC8FC2-6EE0-44BA-8AA5-EBCCE6F95FFC}"/>
              </a:ext>
            </a:extLst>
          </p:cNvPr>
          <p:cNvCxnSpPr>
            <a:cxnSpLocks/>
          </p:cNvCxnSpPr>
          <p:nvPr/>
        </p:nvCxnSpPr>
        <p:spPr>
          <a:xfrm flipH="1">
            <a:off x="4520037" y="3599999"/>
            <a:ext cx="3456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Bogen 155">
            <a:extLst>
              <a:ext uri="{FF2B5EF4-FFF2-40B4-BE49-F238E27FC236}">
                <a16:creationId xmlns:a16="http://schemas.microsoft.com/office/drawing/2014/main" id="{1DDEDCD0-7D66-43DC-BC2C-5963D159705F}"/>
              </a:ext>
            </a:extLst>
          </p:cNvPr>
          <p:cNvSpPr>
            <a:spLocks noChangeAspect="1"/>
          </p:cNvSpPr>
          <p:nvPr/>
        </p:nvSpPr>
        <p:spPr>
          <a:xfrm>
            <a:off x="990000" y="270000"/>
            <a:ext cx="6660000" cy="6660000"/>
          </a:xfrm>
          <a:prstGeom prst="arc">
            <a:avLst>
              <a:gd name="adj1" fmla="val 20276819"/>
              <a:gd name="adj2" fmla="val 465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F227023C-8BF4-4561-9A17-5C5584A1C41E}"/>
              </a:ext>
            </a:extLst>
          </p:cNvPr>
          <p:cNvGrpSpPr/>
          <p:nvPr/>
        </p:nvGrpSpPr>
        <p:grpSpPr>
          <a:xfrm rot="-1320000">
            <a:off x="7052243" y="2344895"/>
            <a:ext cx="216000" cy="216000"/>
            <a:chOff x="7052243" y="2344895"/>
            <a:chExt cx="216000" cy="216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99FCFE8-7ED2-4A77-8C7D-079A3CEAB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243" y="2344895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2AB8C90A-EF05-4B4E-833F-9433A64B5C3F}"/>
                </a:ext>
              </a:extLst>
            </p:cNvPr>
            <p:cNvCxnSpPr>
              <a:stCxn id="157" idx="1"/>
              <a:endCxn id="157" idx="5"/>
            </p:cNvCxnSpPr>
            <p:nvPr/>
          </p:nvCxnSpPr>
          <p:spPr>
            <a:xfrm>
              <a:off x="7083875" y="2376527"/>
              <a:ext cx="152736" cy="1527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37D0704-BB70-48A9-8CDD-12CD258953A5}"/>
                </a:ext>
              </a:extLst>
            </p:cNvPr>
            <p:cNvCxnSpPr>
              <a:stCxn id="157" idx="3"/>
              <a:endCxn id="157" idx="7"/>
            </p:cNvCxnSpPr>
            <p:nvPr/>
          </p:nvCxnSpPr>
          <p:spPr>
            <a:xfrm flipV="1">
              <a:off x="7083875" y="2376527"/>
              <a:ext cx="152736" cy="1527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Ellipse 162">
            <a:extLst>
              <a:ext uri="{FF2B5EF4-FFF2-40B4-BE49-F238E27FC236}">
                <a16:creationId xmlns:a16="http://schemas.microsoft.com/office/drawing/2014/main" id="{E3A775FF-519E-4996-8138-B37FDB6E1EC6}"/>
              </a:ext>
            </a:extLst>
          </p:cNvPr>
          <p:cNvSpPr>
            <a:spLocks noChangeAspect="1"/>
          </p:cNvSpPr>
          <p:nvPr/>
        </p:nvSpPr>
        <p:spPr>
          <a:xfrm rot="-1320000">
            <a:off x="4247570" y="3527999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0C2563AE-EF9C-468A-905A-0C5F1912BF89}"/>
              </a:ext>
            </a:extLst>
          </p:cNvPr>
          <p:cNvSpPr>
            <a:spLocks noChangeAspect="1"/>
          </p:cNvSpPr>
          <p:nvPr/>
        </p:nvSpPr>
        <p:spPr>
          <a:xfrm>
            <a:off x="6947649" y="2480311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7BCE0C60-C31F-4A52-AE2B-81ACFEC3816D}"/>
              </a:ext>
            </a:extLst>
          </p:cNvPr>
          <p:cNvSpPr>
            <a:spLocks noChangeAspect="1"/>
          </p:cNvSpPr>
          <p:nvPr/>
        </p:nvSpPr>
        <p:spPr>
          <a:xfrm>
            <a:off x="6840675" y="2240151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2D18E739-FCA4-4EEA-856B-11EAC6FBA18A}"/>
              </a:ext>
            </a:extLst>
          </p:cNvPr>
          <p:cNvSpPr>
            <a:spLocks noChangeAspect="1"/>
          </p:cNvSpPr>
          <p:nvPr/>
        </p:nvSpPr>
        <p:spPr>
          <a:xfrm>
            <a:off x="6706497" y="2006179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35C4587-088D-4CA0-81B9-18FC27C227BF}"/>
              </a:ext>
            </a:extLst>
          </p:cNvPr>
          <p:cNvSpPr>
            <a:spLocks noChangeAspect="1"/>
          </p:cNvSpPr>
          <p:nvPr/>
        </p:nvSpPr>
        <p:spPr>
          <a:xfrm>
            <a:off x="6545989" y="1781664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E51F926-F8D9-47B6-92C7-2E75456EF084}"/>
              </a:ext>
            </a:extLst>
          </p:cNvPr>
          <p:cNvSpPr>
            <a:spLocks noChangeAspect="1"/>
          </p:cNvSpPr>
          <p:nvPr/>
        </p:nvSpPr>
        <p:spPr>
          <a:xfrm>
            <a:off x="7039340" y="2722436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CE5D520B-C274-4044-BD31-657837F1667E}"/>
              </a:ext>
            </a:extLst>
          </p:cNvPr>
          <p:cNvSpPr>
            <a:spLocks noChangeAspect="1"/>
          </p:cNvSpPr>
          <p:nvPr/>
        </p:nvSpPr>
        <p:spPr>
          <a:xfrm>
            <a:off x="7102512" y="2954915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54F85FFC-D2A3-43F1-93A5-EC8DE245734E}"/>
              </a:ext>
            </a:extLst>
          </p:cNvPr>
          <p:cNvSpPr>
            <a:spLocks noChangeAspect="1"/>
          </p:cNvSpPr>
          <p:nvPr/>
        </p:nvSpPr>
        <p:spPr>
          <a:xfrm>
            <a:off x="7142802" y="3210055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541615E8-6E6C-4963-AF37-9257A392A419}"/>
              </a:ext>
            </a:extLst>
          </p:cNvPr>
          <p:cNvSpPr txBox="1"/>
          <p:nvPr/>
        </p:nvSpPr>
        <p:spPr>
          <a:xfrm>
            <a:off x="6573297" y="290780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n_x-1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A10BC60D-24E4-4439-9848-49501B9F5C8C}"/>
              </a:ext>
            </a:extLst>
          </p:cNvPr>
          <p:cNvSpPr txBox="1"/>
          <p:nvPr/>
        </p:nvSpPr>
        <p:spPr>
          <a:xfrm>
            <a:off x="6844980" y="311551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8C8C01F-7404-4B1D-A68B-D4FC51373E5E}"/>
              </a:ext>
            </a:extLst>
          </p:cNvPr>
          <p:cNvSpPr txBox="1"/>
          <p:nvPr/>
        </p:nvSpPr>
        <p:spPr>
          <a:xfrm>
            <a:off x="6646234" y="265469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70C0"/>
                </a:solidFill>
              </a:rPr>
              <a:t>n_x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854B676-475D-414D-9C10-D739B6C8096F}"/>
              </a:ext>
            </a:extLst>
          </p:cNvPr>
          <p:cNvSpPr txBox="1"/>
          <p:nvPr/>
        </p:nvSpPr>
        <p:spPr>
          <a:xfrm>
            <a:off x="6726253" y="23261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A4081A6-662D-420B-86F6-DDC7B312723C}"/>
              </a:ext>
            </a:extLst>
          </p:cNvPr>
          <p:cNvSpPr txBox="1"/>
          <p:nvPr/>
        </p:nvSpPr>
        <p:spPr>
          <a:xfrm>
            <a:off x="6610372" y="2128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D925629B-061A-4800-A037-FAC40747830F}"/>
              </a:ext>
            </a:extLst>
          </p:cNvPr>
          <p:cNvSpPr txBox="1"/>
          <p:nvPr/>
        </p:nvSpPr>
        <p:spPr>
          <a:xfrm>
            <a:off x="6494341" y="19382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18B6D63D-6578-466D-8BEB-0D0CBFA36CC4}"/>
              </a:ext>
            </a:extLst>
          </p:cNvPr>
          <p:cNvSpPr txBox="1"/>
          <p:nvPr/>
        </p:nvSpPr>
        <p:spPr>
          <a:xfrm>
            <a:off x="6333897" y="1717869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B0BEB1F7-A4F6-4D52-B680-86E76040D595}"/>
              </a:ext>
            </a:extLst>
          </p:cNvPr>
          <p:cNvSpPr txBox="1"/>
          <p:nvPr/>
        </p:nvSpPr>
        <p:spPr>
          <a:xfrm>
            <a:off x="3776286" y="3314877"/>
            <a:ext cx="5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0070C0"/>
                </a:solidFill>
              </a:rPr>
              <a:t>C</a:t>
            </a:r>
            <a:r>
              <a:rPr lang="de-DE" sz="1400" b="1" baseline="-25000" dirty="0" err="1">
                <a:solidFill>
                  <a:srgbClr val="0070C0"/>
                </a:solidFill>
              </a:rPr>
              <a:t>shell</a:t>
            </a:r>
            <a:endParaRPr lang="de-DE" sz="1400" b="1" baseline="-25000" dirty="0">
              <a:solidFill>
                <a:srgbClr val="0070C0"/>
              </a:solidFill>
            </a:endParaRP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BBFD6B59-51EB-4D43-A426-A5A30435078D}"/>
              </a:ext>
            </a:extLst>
          </p:cNvPr>
          <p:cNvSpPr txBox="1"/>
          <p:nvPr/>
        </p:nvSpPr>
        <p:spPr>
          <a:xfrm>
            <a:off x="4827347" y="2513135"/>
            <a:ext cx="103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70C0"/>
                </a:solidFill>
              </a:rPr>
              <a:t>X_os</a:t>
            </a:r>
            <a:r>
              <a:rPr lang="de-DE" sz="1400" dirty="0">
                <a:solidFill>
                  <a:srgbClr val="0070C0"/>
                </a:solidFill>
              </a:rPr>
              <a:t> (</a:t>
            </a:r>
            <a:r>
              <a:rPr lang="de-DE" sz="1400" dirty="0" err="1">
                <a:solidFill>
                  <a:srgbClr val="0070C0"/>
                </a:solidFill>
              </a:rPr>
              <a:t>fixed</a:t>
            </a:r>
            <a:r>
              <a:rPr lang="de-DE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6710CF36-5617-43FE-ADA1-8253B94D3B76}"/>
              </a:ext>
            </a:extLst>
          </p:cNvPr>
          <p:cNvSpPr txBox="1"/>
          <p:nvPr/>
        </p:nvSpPr>
        <p:spPr>
          <a:xfrm>
            <a:off x="5495483" y="199113"/>
            <a:ext cx="120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70C0"/>
                </a:solidFill>
              </a:rPr>
              <a:t>L_X_os</a:t>
            </a:r>
            <a:r>
              <a:rPr lang="de-DE" sz="1400" dirty="0">
                <a:solidFill>
                  <a:srgbClr val="0070C0"/>
                </a:solidFill>
              </a:rPr>
              <a:t> (</a:t>
            </a:r>
            <a:r>
              <a:rPr lang="de-DE" sz="1400" dirty="0" err="1">
                <a:solidFill>
                  <a:srgbClr val="0070C0"/>
                </a:solidFill>
              </a:rPr>
              <a:t>fixed</a:t>
            </a:r>
            <a:r>
              <a:rPr lang="de-DE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06627434-149A-4277-A1ED-1878E7DC3BC3}"/>
              </a:ext>
            </a:extLst>
          </p:cNvPr>
          <p:cNvSpPr txBox="1"/>
          <p:nvPr/>
        </p:nvSpPr>
        <p:spPr>
          <a:xfrm>
            <a:off x="7588738" y="277181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angle_shell</a:t>
            </a:r>
            <a:endParaRPr lang="de-DE" sz="1400" dirty="0"/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3439C0DC-9572-47FC-8053-08C65A6DA1DE}"/>
              </a:ext>
            </a:extLst>
          </p:cNvPr>
          <p:cNvSpPr txBox="1"/>
          <p:nvPr/>
        </p:nvSpPr>
        <p:spPr>
          <a:xfrm>
            <a:off x="6092228" y="848323"/>
            <a:ext cx="11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X [</a:t>
            </a:r>
            <a:r>
              <a:rPr lang="de-DE" sz="1400" dirty="0" err="1">
                <a:solidFill>
                  <a:srgbClr val="0070C0"/>
                </a:solidFill>
              </a:rPr>
              <a:t>rad</a:t>
            </a:r>
            <a:r>
              <a:rPr lang="de-DE" sz="1400" dirty="0">
                <a:solidFill>
                  <a:srgbClr val="0070C0"/>
                </a:solidFill>
              </a:rPr>
              <a:t>], x [m]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0C720582-AA05-4732-9104-E45A4231B22C}"/>
              </a:ext>
            </a:extLst>
          </p:cNvPr>
          <p:cNvSpPr txBox="1"/>
          <p:nvPr/>
        </p:nvSpPr>
        <p:spPr>
          <a:xfrm>
            <a:off x="7283031" y="167230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Y [-], xi [-], y [m]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3510D980-805F-449A-888B-01AD153C3D0C}"/>
              </a:ext>
            </a:extLst>
          </p:cNvPr>
          <p:cNvCxnSpPr>
            <a:cxnSpLocks/>
          </p:cNvCxnSpPr>
          <p:nvPr/>
        </p:nvCxnSpPr>
        <p:spPr>
          <a:xfrm flipH="1">
            <a:off x="7228285" y="1954115"/>
            <a:ext cx="162033" cy="35803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4054D9-362F-4C0C-8765-BE0DC03C06CE}"/>
              </a:ext>
            </a:extLst>
          </p:cNvPr>
          <p:cNvCxnSpPr>
            <a:cxnSpLocks/>
          </p:cNvCxnSpPr>
          <p:nvPr/>
        </p:nvCxnSpPr>
        <p:spPr>
          <a:xfrm flipH="1" flipV="1">
            <a:off x="7893865" y="3622655"/>
            <a:ext cx="82172" cy="51710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306ABE04-04D5-4BC9-85D1-C7454E61989B}"/>
                  </a:ext>
                </a:extLst>
              </p:cNvPr>
              <p:cNvSpPr txBox="1"/>
              <p:nvPr/>
            </p:nvSpPr>
            <p:spPr>
              <a:xfrm>
                <a:off x="7172166" y="4180853"/>
                <a:ext cx="18635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horizontal, i.e., parallel </a:t>
                </a:r>
                <a:r>
                  <a:rPr lang="de-DE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to</a:t>
                </a:r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sz="1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de-DE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de-DE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sPre>
                  </m:oMath>
                </a14:m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-</a:t>
                </a:r>
                <a:r>
                  <a:rPr lang="de-DE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coordinate</a:t>
                </a:r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 of inertial </a:t>
                </a:r>
                <a:r>
                  <a:rPr lang="de-DE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system</a:t>
                </a:r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 (</a:t>
                </a:r>
                <a:r>
                  <a:rPr lang="de-DE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see</a:t>
                </a:r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next</a:t>
                </a:r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page</a:t>
                </a:r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306ABE04-04D5-4BC9-85D1-C7454E619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66" y="4180853"/>
                <a:ext cx="1863561" cy="646331"/>
              </a:xfrm>
              <a:prstGeom prst="rect">
                <a:avLst/>
              </a:prstGeom>
              <a:blipFill>
                <a:blip r:embed="rId2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feld 192">
            <a:extLst>
              <a:ext uri="{FF2B5EF4-FFF2-40B4-BE49-F238E27FC236}">
                <a16:creationId xmlns:a16="http://schemas.microsoft.com/office/drawing/2014/main" id="{98110863-D176-4DC4-9969-58EED1341F8E}"/>
              </a:ext>
            </a:extLst>
          </p:cNvPr>
          <p:cNvSpPr txBox="1"/>
          <p:nvPr/>
        </p:nvSpPr>
        <p:spPr>
          <a:xfrm>
            <a:off x="0" y="0"/>
            <a:ext cx="36767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Shell: </a:t>
            </a:r>
            <a:r>
              <a:rPr lang="de-DE" dirty="0" err="1"/>
              <a:t>orientation</a:t>
            </a:r>
            <a:r>
              <a:rPr lang="de-DE" dirty="0"/>
              <a:t>,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</a:t>
            </a:r>
          </a:p>
          <a:p>
            <a:r>
              <a:rPr lang="de-DE" dirty="0" err="1"/>
              <a:t>circumferential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,</a:t>
            </a:r>
          </a:p>
          <a:p>
            <a:r>
              <a:rPr lang="de-DE" dirty="0" err="1"/>
              <a:t>oil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grooves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57E0928-E9BD-411F-8844-6E0E33A0F9D5}"/>
              </a:ext>
            </a:extLst>
          </p:cNvPr>
          <p:cNvSpPr/>
          <p:nvPr/>
        </p:nvSpPr>
        <p:spPr>
          <a:xfrm>
            <a:off x="8822540" y="0"/>
            <a:ext cx="336945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u="sng" dirty="0">
                <a:solidFill>
                  <a:schemeClr val="tx1"/>
                </a:solidFill>
              </a:rPr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Any </a:t>
            </a:r>
            <a:r>
              <a:rPr lang="de-DE" sz="1200" dirty="0" err="1">
                <a:solidFill>
                  <a:schemeClr val="tx1"/>
                </a:solidFill>
              </a:rPr>
              <a:t>number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oil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supply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grooves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allowed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here</a:t>
            </a:r>
            <a:r>
              <a:rPr lang="de-DE" sz="1200" dirty="0">
                <a:solidFill>
                  <a:schemeClr val="tx1"/>
                </a:solidFill>
              </a:rPr>
              <a:t>, 2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displayed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exemplarily</a:t>
            </a:r>
            <a:r>
              <a:rPr lang="de-DE" sz="1200" dirty="0">
                <a:solidFill>
                  <a:schemeClr val="tx1"/>
                </a:solidFill>
              </a:rPr>
              <a:t>), but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program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assumes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distributed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equidistantly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around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circumference</a:t>
            </a:r>
            <a:r>
              <a:rPr lang="de-DE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displayed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circumferential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node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numbers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important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input</a:t>
            </a:r>
            <a:r>
              <a:rPr lang="de-DE" sz="1200" dirty="0">
                <a:solidFill>
                  <a:schemeClr val="tx1"/>
                </a:solidFill>
              </a:rPr>
              <a:t>/</a:t>
            </a:r>
            <a:r>
              <a:rPr lang="de-DE" sz="1200" dirty="0" err="1">
                <a:solidFill>
                  <a:schemeClr val="tx1"/>
                </a:solidFill>
              </a:rPr>
              <a:t>output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certain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nodal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quantities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stored</a:t>
            </a:r>
            <a:r>
              <a:rPr lang="de-DE" sz="1200" dirty="0">
                <a:solidFill>
                  <a:schemeClr val="tx1"/>
                </a:solidFill>
              </a:rPr>
              <a:t> in </a:t>
            </a:r>
            <a:r>
              <a:rPr lang="de-DE" sz="1200" dirty="0" err="1">
                <a:solidFill>
                  <a:schemeClr val="tx1"/>
                </a:solidFill>
              </a:rPr>
              <a:t>arrays</a:t>
            </a:r>
            <a:r>
              <a:rPr lang="de-DE" sz="1200" dirty="0">
                <a:solidFill>
                  <a:schemeClr val="tx1"/>
                </a:solidFill>
              </a:rPr>
              <a:t> (e.g., </a:t>
            </a:r>
            <a:r>
              <a:rPr lang="de-DE" sz="1200" dirty="0" err="1">
                <a:solidFill>
                  <a:schemeClr val="tx1"/>
                </a:solidFill>
              </a:rPr>
              <a:t>ac_vec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mu_vec</a:t>
            </a:r>
            <a:r>
              <a:rPr lang="de-DE" sz="1200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displayed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coordinate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system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fixed</a:t>
            </a:r>
            <a:r>
              <a:rPr lang="de-DE" sz="1200" dirty="0">
                <a:solidFill>
                  <a:schemeClr val="tx1"/>
                </a:solidFill>
              </a:rPr>
              <a:t> in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reference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frame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shell</a:t>
            </a:r>
            <a:r>
              <a:rPr lang="de-DE" sz="1200" dirty="0">
                <a:solidFill>
                  <a:schemeClr val="tx1"/>
                </a:solidFill>
              </a:rPr>
              <a:t>. </a:t>
            </a:r>
            <a:r>
              <a:rPr lang="de-DE" sz="1200" dirty="0" err="1">
                <a:solidFill>
                  <a:schemeClr val="tx1"/>
                </a:solidFill>
              </a:rPr>
              <a:t>It‘s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origin</a:t>
            </a:r>
            <a:r>
              <a:rPr lang="de-DE" sz="1200" dirty="0">
                <a:solidFill>
                  <a:schemeClr val="tx1"/>
                </a:solidFill>
              </a:rPr>
              <a:t> lies in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axial </a:t>
            </a:r>
            <a:r>
              <a:rPr lang="de-DE" sz="1200" dirty="0" err="1">
                <a:solidFill>
                  <a:schemeClr val="tx1"/>
                </a:solidFill>
              </a:rPr>
              <a:t>midplane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bearing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meaning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that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coordinate</a:t>
            </a:r>
            <a:r>
              <a:rPr lang="de-DE" sz="1200" dirty="0">
                <a:solidFill>
                  <a:schemeClr val="tx1"/>
                </a:solidFill>
              </a:rPr>
              <a:t> y </a:t>
            </a:r>
            <a:r>
              <a:rPr lang="de-DE" sz="1200" dirty="0" err="1">
                <a:solidFill>
                  <a:schemeClr val="tx1"/>
                </a:solidFill>
              </a:rPr>
              <a:t>ranges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from</a:t>
            </a:r>
            <a:r>
              <a:rPr lang="de-DE" sz="1200" dirty="0">
                <a:solidFill>
                  <a:schemeClr val="tx1"/>
                </a:solidFill>
              </a:rPr>
              <a:t> -</a:t>
            </a:r>
            <a:r>
              <a:rPr lang="de-DE" sz="1200" dirty="0" err="1">
                <a:solidFill>
                  <a:schemeClr val="tx1"/>
                </a:solidFill>
              </a:rPr>
              <a:t>l_b</a:t>
            </a:r>
            <a:r>
              <a:rPr lang="de-DE" sz="1200" dirty="0">
                <a:solidFill>
                  <a:schemeClr val="tx1"/>
                </a:solidFill>
              </a:rPr>
              <a:t>/2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l_b</a:t>
            </a:r>
            <a:r>
              <a:rPr lang="de-DE" sz="1200" dirty="0">
                <a:solidFill>
                  <a:schemeClr val="tx1"/>
                </a:solidFill>
              </a:rPr>
              <a:t>/2, </a:t>
            </a:r>
            <a:r>
              <a:rPr lang="de-DE" sz="1200" dirty="0" err="1">
                <a:solidFill>
                  <a:schemeClr val="tx1"/>
                </a:solidFill>
              </a:rPr>
              <a:t>where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l_b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axial </a:t>
            </a:r>
            <a:r>
              <a:rPr lang="de-DE" sz="1200" dirty="0" err="1">
                <a:solidFill>
                  <a:schemeClr val="tx1"/>
                </a:solidFill>
              </a:rPr>
              <a:t>length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bearing</a:t>
            </a:r>
            <a:r>
              <a:rPr lang="de-DE" sz="1200" dirty="0">
                <a:solidFill>
                  <a:schemeClr val="tx1"/>
                </a:solidFill>
              </a:rPr>
              <a:t>. </a:t>
            </a:r>
            <a:r>
              <a:rPr lang="de-DE" sz="1200" dirty="0" err="1">
                <a:solidFill>
                  <a:schemeClr val="tx1"/>
                </a:solidFill>
              </a:rPr>
              <a:t>Radially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origin</a:t>
            </a:r>
            <a:r>
              <a:rPr lang="de-DE" sz="1200" dirty="0">
                <a:solidFill>
                  <a:schemeClr val="tx1"/>
                </a:solidFill>
              </a:rPr>
              <a:t> lies </a:t>
            </a:r>
            <a:r>
              <a:rPr lang="de-DE" sz="1200" dirty="0" err="1">
                <a:solidFill>
                  <a:schemeClr val="tx1"/>
                </a:solidFill>
              </a:rPr>
              <a:t>exactly</a:t>
            </a:r>
            <a:r>
              <a:rPr lang="de-DE" sz="1200" dirty="0">
                <a:solidFill>
                  <a:schemeClr val="tx1"/>
                </a:solidFill>
              </a:rPr>
              <a:t> at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shell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surface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although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isn‘t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exactly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illustrated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that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way</a:t>
            </a:r>
            <a:r>
              <a:rPr lang="de-DE" sz="1200" dirty="0">
                <a:solidFill>
                  <a:schemeClr val="tx1"/>
                </a:solidFill>
              </a:rPr>
              <a:t> (in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illustration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origin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has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been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shifted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further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outward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make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room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depiction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nodes</a:t>
            </a:r>
            <a:r>
              <a:rPr lang="de-DE" sz="1200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nondimensionalized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coordinates</a:t>
            </a:r>
            <a:r>
              <a:rPr lang="de-DE" sz="1200" dirty="0">
                <a:solidFill>
                  <a:schemeClr val="tx1"/>
                </a:solidFill>
              </a:rPr>
              <a:t> Y and xi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defined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as</a:t>
            </a:r>
            <a:r>
              <a:rPr lang="de-DE" sz="1200" dirty="0">
                <a:solidFill>
                  <a:schemeClr val="tx1"/>
                </a:solidFill>
              </a:rPr>
              <a:t> Y=y/</a:t>
            </a:r>
            <a:r>
              <a:rPr lang="de-DE" sz="1200" dirty="0" err="1">
                <a:solidFill>
                  <a:schemeClr val="tx1"/>
                </a:solidFill>
              </a:rPr>
              <a:t>r_b</a:t>
            </a:r>
            <a:r>
              <a:rPr lang="de-DE" sz="1200" dirty="0">
                <a:solidFill>
                  <a:schemeClr val="tx1"/>
                </a:solidFill>
              </a:rPr>
              <a:t> and xi=2*y/</a:t>
            </a:r>
            <a:r>
              <a:rPr lang="de-DE" sz="1200" dirty="0" err="1">
                <a:solidFill>
                  <a:schemeClr val="tx1"/>
                </a:solidFill>
              </a:rPr>
              <a:t>l_b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where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r_b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bearing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radius</a:t>
            </a:r>
            <a:r>
              <a:rPr lang="de-DE" sz="1200" dirty="0">
                <a:solidFill>
                  <a:schemeClr val="tx1"/>
                </a:solidFill>
              </a:rPr>
              <a:t>. The </a:t>
            </a:r>
            <a:r>
              <a:rPr lang="de-DE" sz="1200" dirty="0" err="1">
                <a:solidFill>
                  <a:schemeClr val="tx1"/>
                </a:solidFill>
              </a:rPr>
              <a:t>nondimensionalized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coordinate</a:t>
            </a:r>
            <a:r>
              <a:rPr lang="de-DE" sz="1200" dirty="0">
                <a:solidFill>
                  <a:schemeClr val="tx1"/>
                </a:solidFill>
              </a:rPr>
              <a:t> X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defined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as</a:t>
            </a:r>
            <a:r>
              <a:rPr lang="de-DE" sz="1200" dirty="0">
                <a:solidFill>
                  <a:schemeClr val="tx1"/>
                </a:solidFill>
              </a:rPr>
              <a:t> X=x/</a:t>
            </a:r>
            <a:r>
              <a:rPr lang="de-DE" sz="1200" dirty="0" err="1">
                <a:solidFill>
                  <a:schemeClr val="tx1"/>
                </a:solidFill>
              </a:rPr>
              <a:t>r_b</a:t>
            </a:r>
            <a:r>
              <a:rPr lang="de-DE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AD4C76D-461A-487A-A15E-376FB3B4C7AD}"/>
              </a:ext>
            </a:extLst>
          </p:cNvPr>
          <p:cNvCxnSpPr>
            <a:cxnSpLocks/>
          </p:cNvCxnSpPr>
          <p:nvPr/>
        </p:nvCxnSpPr>
        <p:spPr>
          <a:xfrm flipV="1">
            <a:off x="4600725" y="855828"/>
            <a:ext cx="341045" cy="4773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B1B58EA1-8745-4617-A8E0-8B1CF90C54E8}"/>
              </a:ext>
            </a:extLst>
          </p:cNvPr>
          <p:cNvSpPr txBox="1"/>
          <p:nvPr/>
        </p:nvSpPr>
        <p:spPr>
          <a:xfrm>
            <a:off x="3775040" y="1298416"/>
            <a:ext cx="101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oil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supply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0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AE33E56-B14E-43FC-8624-D113EFE92D87}"/>
              </a:ext>
            </a:extLst>
          </p:cNvPr>
          <p:cNvSpPr txBox="1"/>
          <p:nvPr/>
        </p:nvSpPr>
        <p:spPr>
          <a:xfrm>
            <a:off x="6224118" y="56081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0070C0"/>
                </a:solidFill>
              </a:rPr>
              <a:t>shell</a:t>
            </a:r>
            <a:endParaRPr lang="de-DE" sz="1400" b="1" dirty="0">
              <a:solidFill>
                <a:srgbClr val="0070C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59B6DC4-7BF1-4B93-B0CE-53088D43143B}"/>
              </a:ext>
            </a:extLst>
          </p:cNvPr>
          <p:cNvSpPr/>
          <p:nvPr/>
        </p:nvSpPr>
        <p:spPr>
          <a:xfrm>
            <a:off x="1440000" y="719999"/>
            <a:ext cx="5760000" cy="57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B0BEB1F7-A4F6-4D52-B680-86E76040D595}"/>
              </a:ext>
            </a:extLst>
          </p:cNvPr>
          <p:cNvSpPr txBox="1"/>
          <p:nvPr/>
        </p:nvSpPr>
        <p:spPr>
          <a:xfrm>
            <a:off x="4133246" y="3248239"/>
            <a:ext cx="5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0070C0"/>
                </a:solidFill>
              </a:rPr>
              <a:t>C</a:t>
            </a:r>
            <a:r>
              <a:rPr lang="de-DE" sz="1400" b="1" baseline="-25000" dirty="0" err="1">
                <a:solidFill>
                  <a:srgbClr val="0070C0"/>
                </a:solidFill>
              </a:rPr>
              <a:t>shell</a:t>
            </a:r>
            <a:endParaRPr lang="de-DE" sz="1400" b="1" baseline="-25000" dirty="0">
              <a:solidFill>
                <a:srgbClr val="0070C0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10A8E4-F8BF-4120-A663-005F6FEF6476}"/>
              </a:ext>
            </a:extLst>
          </p:cNvPr>
          <p:cNvCxnSpPr/>
          <p:nvPr/>
        </p:nvCxnSpPr>
        <p:spPr>
          <a:xfrm>
            <a:off x="3114675" y="4562475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12D5EC5B-7471-4C7F-9AFD-CF7718A4AEAF}"/>
              </a:ext>
            </a:extLst>
          </p:cNvPr>
          <p:cNvCxnSpPr>
            <a:cxnSpLocks/>
          </p:cNvCxnSpPr>
          <p:nvPr/>
        </p:nvCxnSpPr>
        <p:spPr>
          <a:xfrm flipV="1">
            <a:off x="3114675" y="2762250"/>
            <a:ext cx="0" cy="18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657552E0-D2D7-4F8E-A6DA-74ABAA99773C}"/>
              </a:ext>
            </a:extLst>
          </p:cNvPr>
          <p:cNvSpPr>
            <a:spLocks noChangeAspect="1"/>
          </p:cNvSpPr>
          <p:nvPr/>
        </p:nvSpPr>
        <p:spPr>
          <a:xfrm>
            <a:off x="3006674" y="4452834"/>
            <a:ext cx="216000" cy="21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2D90BB1-827B-4F91-9A26-102D9FA10593}"/>
              </a:ext>
            </a:extLst>
          </p:cNvPr>
          <p:cNvSpPr/>
          <p:nvPr/>
        </p:nvSpPr>
        <p:spPr>
          <a:xfrm>
            <a:off x="3090859" y="45332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BAFC2A-6E5A-4FC5-ADD9-4965F8712F64}"/>
              </a:ext>
            </a:extLst>
          </p:cNvPr>
          <p:cNvCxnSpPr>
            <a:cxnSpLocks/>
          </p:cNvCxnSpPr>
          <p:nvPr/>
        </p:nvCxnSpPr>
        <p:spPr>
          <a:xfrm>
            <a:off x="3964523" y="3894910"/>
            <a:ext cx="0" cy="58479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AB71D2-6062-4BCD-A879-46176D117845}"/>
              </a:ext>
            </a:extLst>
          </p:cNvPr>
          <p:cNvCxnSpPr/>
          <p:nvPr/>
        </p:nvCxnSpPr>
        <p:spPr>
          <a:xfrm>
            <a:off x="4319570" y="3589448"/>
            <a:ext cx="1605" cy="89280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F6B6F2C-D06A-4131-8483-2316534B0F89}"/>
              </a:ext>
            </a:extLst>
          </p:cNvPr>
          <p:cNvCxnSpPr>
            <a:cxnSpLocks/>
          </p:cNvCxnSpPr>
          <p:nvPr/>
        </p:nvCxnSpPr>
        <p:spPr>
          <a:xfrm flipH="1">
            <a:off x="3199443" y="3597167"/>
            <a:ext cx="1116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EBD29E4-0A70-4177-90CF-02B5C3FA317F}"/>
              </a:ext>
            </a:extLst>
          </p:cNvPr>
          <p:cNvCxnSpPr>
            <a:cxnSpLocks/>
          </p:cNvCxnSpPr>
          <p:nvPr/>
        </p:nvCxnSpPr>
        <p:spPr>
          <a:xfrm flipH="1">
            <a:off x="3199443" y="3905460"/>
            <a:ext cx="756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2D893D8-CF03-4B31-9524-FAD7AE7D9910}"/>
              </a:ext>
            </a:extLst>
          </p:cNvPr>
          <p:cNvGrpSpPr/>
          <p:nvPr/>
        </p:nvGrpSpPr>
        <p:grpSpPr>
          <a:xfrm>
            <a:off x="1642525" y="1583460"/>
            <a:ext cx="4644000" cy="4644000"/>
            <a:chOff x="2280700" y="1497735"/>
            <a:chExt cx="4644000" cy="4644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A081CA6-28A6-4304-A378-1E1081DBAB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0700" y="1497735"/>
              <a:ext cx="4644000" cy="4644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5543B1E-B0D4-494F-A990-83FFB8052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3083" y="3747735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48824827-AF5C-4A64-A058-58DA91CF5AF5}"/>
                </a:ext>
              </a:extLst>
            </p:cNvPr>
            <p:cNvSpPr txBox="1"/>
            <p:nvPr/>
          </p:nvSpPr>
          <p:spPr>
            <a:xfrm>
              <a:off x="4414116" y="3467681"/>
              <a:ext cx="558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>
                  <a:solidFill>
                    <a:srgbClr val="00B050"/>
                  </a:solidFill>
                </a:rPr>
                <a:t>C</a:t>
              </a:r>
              <a:r>
                <a:rPr lang="de-DE" sz="1400" b="1" baseline="-25000" dirty="0" err="1">
                  <a:solidFill>
                    <a:srgbClr val="00B050"/>
                  </a:solidFill>
                </a:rPr>
                <a:t>shaft</a:t>
              </a:r>
              <a:endParaRPr lang="de-DE" sz="1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391D53E-D8C4-476E-A635-0232C6C4CA0E}"/>
                </a:ext>
              </a:extLst>
            </p:cNvPr>
            <p:cNvSpPr txBox="1"/>
            <p:nvPr/>
          </p:nvSpPr>
          <p:spPr>
            <a:xfrm>
              <a:off x="5711491" y="5238020"/>
              <a:ext cx="558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>
                  <a:solidFill>
                    <a:srgbClr val="00B050"/>
                  </a:solidFill>
                </a:rPr>
                <a:t>shaft</a:t>
              </a:r>
              <a:endParaRPr lang="de-DE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366F4451-5020-478A-BF29-9AFEF86AA67E}"/>
              </a:ext>
            </a:extLst>
          </p:cNvPr>
          <p:cNvSpPr>
            <a:spLocks noChangeAspect="1"/>
          </p:cNvSpPr>
          <p:nvPr/>
        </p:nvSpPr>
        <p:spPr>
          <a:xfrm>
            <a:off x="4247570" y="3527999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AC5622-E73D-4C80-B7A5-FAE2A01F9865}"/>
              </a:ext>
            </a:extLst>
          </p:cNvPr>
          <p:cNvCxnSpPr>
            <a:cxnSpLocks/>
          </p:cNvCxnSpPr>
          <p:nvPr/>
        </p:nvCxnSpPr>
        <p:spPr>
          <a:xfrm>
            <a:off x="3964523" y="4481513"/>
            <a:ext cx="0" cy="432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2995112-0CA9-4E2D-90B8-B207A3E28C73}"/>
              </a:ext>
            </a:extLst>
          </p:cNvPr>
          <p:cNvCxnSpPr>
            <a:cxnSpLocks/>
          </p:cNvCxnSpPr>
          <p:nvPr/>
        </p:nvCxnSpPr>
        <p:spPr>
          <a:xfrm>
            <a:off x="4321175" y="4481513"/>
            <a:ext cx="0" cy="180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99E6781E-B08C-4DC0-9589-26EC9CFD47D4}"/>
              </a:ext>
            </a:extLst>
          </p:cNvPr>
          <p:cNvSpPr txBox="1"/>
          <p:nvPr/>
        </p:nvSpPr>
        <p:spPr>
          <a:xfrm>
            <a:off x="3692795" y="4861615"/>
            <a:ext cx="10316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dis_h_shaft</a:t>
            </a:r>
            <a:endParaRPr lang="de-DE" sz="14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1416826-7545-4230-B15E-A0A7D0DF0AB6}"/>
              </a:ext>
            </a:extLst>
          </p:cNvPr>
          <p:cNvSpPr txBox="1"/>
          <p:nvPr/>
        </p:nvSpPr>
        <p:spPr>
          <a:xfrm>
            <a:off x="4049759" y="4613215"/>
            <a:ext cx="10038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dis_h_shell</a:t>
            </a:r>
            <a:endParaRPr lang="de-DE" sz="1400" dirty="0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C14BE2CA-F04B-476C-ABEA-74DB932E3765}"/>
              </a:ext>
            </a:extLst>
          </p:cNvPr>
          <p:cNvCxnSpPr>
            <a:cxnSpLocks/>
          </p:cNvCxnSpPr>
          <p:nvPr/>
        </p:nvCxnSpPr>
        <p:spPr>
          <a:xfrm flipH="1">
            <a:off x="3026406" y="3597167"/>
            <a:ext cx="180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58283CDD-548F-44DF-A3BC-F4B24326862E}"/>
              </a:ext>
            </a:extLst>
          </p:cNvPr>
          <p:cNvCxnSpPr>
            <a:cxnSpLocks/>
          </p:cNvCxnSpPr>
          <p:nvPr/>
        </p:nvCxnSpPr>
        <p:spPr>
          <a:xfrm flipH="1">
            <a:off x="3026455" y="3905460"/>
            <a:ext cx="180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4F7FA2B7-E0A0-4533-AD4E-D935333A1C14}"/>
              </a:ext>
            </a:extLst>
          </p:cNvPr>
          <p:cNvSpPr txBox="1"/>
          <p:nvPr/>
        </p:nvSpPr>
        <p:spPr>
          <a:xfrm>
            <a:off x="2045821" y="3752995"/>
            <a:ext cx="10316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dis_v_shaft</a:t>
            </a:r>
            <a:endParaRPr lang="de-DE" sz="14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E5729B1-E284-42D8-BB76-F5859F713CCD}"/>
              </a:ext>
            </a:extLst>
          </p:cNvPr>
          <p:cNvSpPr txBox="1"/>
          <p:nvPr/>
        </p:nvSpPr>
        <p:spPr>
          <a:xfrm>
            <a:off x="2086473" y="3444765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dis_v_shell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7BA1F264-E663-4EEE-A9AB-F89C6A1B567D}"/>
                  </a:ext>
                </a:extLst>
              </p:cNvPr>
              <p:cNvSpPr txBox="1"/>
              <p:nvPr/>
            </p:nvSpPr>
            <p:spPr>
              <a:xfrm>
                <a:off x="4798682" y="4207665"/>
                <a:ext cx="274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sPre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7BA1F264-E663-4EEE-A9AB-F89C6A1B5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82" y="4207665"/>
                <a:ext cx="27463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58339E18-9D6E-4234-A3D0-F03978E20FF4}"/>
                  </a:ext>
                </a:extLst>
              </p:cNvPr>
              <p:cNvSpPr txBox="1"/>
              <p:nvPr/>
            </p:nvSpPr>
            <p:spPr>
              <a:xfrm>
                <a:off x="3006674" y="2437581"/>
                <a:ext cx="274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sPre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58339E18-9D6E-4234-A3D0-F03978E2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74" y="2437581"/>
                <a:ext cx="274634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6598680-CCBD-48FA-B9EE-B0D89DF470F4}"/>
                  </a:ext>
                </a:extLst>
              </p:cNvPr>
              <p:cNvSpPr txBox="1"/>
              <p:nvPr/>
            </p:nvSpPr>
            <p:spPr>
              <a:xfrm>
                <a:off x="2778251" y="4554701"/>
                <a:ext cx="274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sPre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6598680-CCBD-48FA-B9EE-B0D89DF4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1" y="4554701"/>
                <a:ext cx="2746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2544E4-D216-49D2-B5B5-A58EDF0C99EE}"/>
              </a:ext>
            </a:extLst>
          </p:cNvPr>
          <p:cNvCxnSpPr>
            <a:cxnSpLocks/>
          </p:cNvCxnSpPr>
          <p:nvPr/>
        </p:nvCxnSpPr>
        <p:spPr>
          <a:xfrm>
            <a:off x="6789493" y="3597167"/>
            <a:ext cx="396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AD3E870-FAD6-44BE-AF24-37B3E3A53C06}"/>
              </a:ext>
            </a:extLst>
          </p:cNvPr>
          <p:cNvCxnSpPr>
            <a:cxnSpLocks/>
          </p:cNvCxnSpPr>
          <p:nvPr/>
        </p:nvCxnSpPr>
        <p:spPr>
          <a:xfrm flipH="1">
            <a:off x="6280578" y="3597167"/>
            <a:ext cx="3960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82A6EC98-B60C-4AB1-A7DA-A6B8E20D481A}"/>
              </a:ext>
            </a:extLst>
          </p:cNvPr>
          <p:cNvSpPr txBox="1"/>
          <p:nvPr/>
        </p:nvSpPr>
        <p:spPr>
          <a:xfrm>
            <a:off x="6730787" y="3202671"/>
            <a:ext cx="4507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472C4"/>
                </a:solidFill>
              </a:rPr>
              <a:t>F_h</a:t>
            </a:r>
            <a:endParaRPr lang="de-DE" sz="1400" dirty="0">
              <a:solidFill>
                <a:srgbClr val="4472C4"/>
              </a:solidFill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B6DC30FF-E9FF-4A5A-B364-81973130CDE7}"/>
              </a:ext>
            </a:extLst>
          </p:cNvPr>
          <p:cNvSpPr txBox="1"/>
          <p:nvPr/>
        </p:nvSpPr>
        <p:spPr>
          <a:xfrm>
            <a:off x="6283109" y="3202670"/>
            <a:ext cx="4507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F_h</a:t>
            </a:r>
            <a:endParaRPr lang="de-DE" sz="1400" dirty="0">
              <a:solidFill>
                <a:srgbClr val="00B050"/>
              </a:solidFill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7AFD2938-36D2-4A3C-B04D-0AD374367F86}"/>
              </a:ext>
            </a:extLst>
          </p:cNvPr>
          <p:cNvCxnSpPr>
            <a:cxnSpLocks/>
          </p:cNvCxnSpPr>
          <p:nvPr/>
        </p:nvCxnSpPr>
        <p:spPr>
          <a:xfrm flipV="1">
            <a:off x="4319570" y="731230"/>
            <a:ext cx="0" cy="396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AED8C2C-369E-4B18-80BE-8036908798FD}"/>
              </a:ext>
            </a:extLst>
          </p:cNvPr>
          <p:cNvCxnSpPr>
            <a:cxnSpLocks/>
          </p:cNvCxnSpPr>
          <p:nvPr/>
        </p:nvCxnSpPr>
        <p:spPr>
          <a:xfrm>
            <a:off x="4319570" y="1198876"/>
            <a:ext cx="0" cy="396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DE93C8-AA33-4599-8AFB-6D8C5DFC07BA}"/>
              </a:ext>
            </a:extLst>
          </p:cNvPr>
          <p:cNvSpPr txBox="1"/>
          <p:nvPr/>
        </p:nvSpPr>
        <p:spPr>
          <a:xfrm>
            <a:off x="4394061" y="1211420"/>
            <a:ext cx="4507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F_v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0AEAA124-69D7-4768-805D-458069699286}"/>
              </a:ext>
            </a:extLst>
          </p:cNvPr>
          <p:cNvSpPr txBox="1"/>
          <p:nvPr/>
        </p:nvSpPr>
        <p:spPr>
          <a:xfrm>
            <a:off x="4394061" y="805934"/>
            <a:ext cx="437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472C4"/>
                </a:solidFill>
              </a:rPr>
              <a:t>F_v</a:t>
            </a:r>
            <a:endParaRPr lang="de-DE" sz="1400" dirty="0">
              <a:solidFill>
                <a:srgbClr val="4472C4"/>
              </a:solidFill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D6216195-A798-477F-B4CD-76177EC15D72}"/>
              </a:ext>
            </a:extLst>
          </p:cNvPr>
          <p:cNvSpPr/>
          <p:nvPr/>
        </p:nvSpPr>
        <p:spPr>
          <a:xfrm>
            <a:off x="1620000" y="900000"/>
            <a:ext cx="5400000" cy="5400000"/>
          </a:xfrm>
          <a:prstGeom prst="arc">
            <a:avLst>
              <a:gd name="adj1" fmla="val 17913503"/>
              <a:gd name="adj2" fmla="val 1983622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Bogen 114">
            <a:extLst>
              <a:ext uri="{FF2B5EF4-FFF2-40B4-BE49-F238E27FC236}">
                <a16:creationId xmlns:a16="http://schemas.microsoft.com/office/drawing/2014/main" id="{CA8FDF9A-2276-4B4A-AF3A-500CC0C32339}"/>
              </a:ext>
            </a:extLst>
          </p:cNvPr>
          <p:cNvSpPr>
            <a:spLocks noChangeAspect="1"/>
          </p:cNvSpPr>
          <p:nvPr/>
        </p:nvSpPr>
        <p:spPr>
          <a:xfrm>
            <a:off x="2304000" y="1584000"/>
            <a:ext cx="4032000" cy="4032000"/>
          </a:xfrm>
          <a:prstGeom prst="arc">
            <a:avLst>
              <a:gd name="adj1" fmla="val 17784167"/>
              <a:gd name="adj2" fmla="val 19970180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A56F5D-8B76-43FD-838C-1EC25420982B}"/>
              </a:ext>
            </a:extLst>
          </p:cNvPr>
          <p:cNvSpPr txBox="1"/>
          <p:nvPr/>
        </p:nvSpPr>
        <p:spPr>
          <a:xfrm>
            <a:off x="5824348" y="920984"/>
            <a:ext cx="14847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472C4"/>
                </a:solidFill>
              </a:rPr>
              <a:t>M_fr</a:t>
            </a:r>
            <a:r>
              <a:rPr lang="de-DE" sz="1400" dirty="0">
                <a:solidFill>
                  <a:srgbClr val="4472C4"/>
                </a:solidFill>
              </a:rPr>
              <a:t> (</a:t>
            </a:r>
            <a:r>
              <a:rPr lang="de-DE" sz="1400" dirty="0" err="1">
                <a:solidFill>
                  <a:srgbClr val="4472C4"/>
                </a:solidFill>
              </a:rPr>
              <a:t>about</a:t>
            </a:r>
            <a:r>
              <a:rPr lang="de-DE" sz="1400" dirty="0">
                <a:solidFill>
                  <a:srgbClr val="4472C4"/>
                </a:solidFill>
              </a:rPr>
              <a:t> </a:t>
            </a:r>
            <a:r>
              <a:rPr lang="de-DE" sz="1400" dirty="0" err="1">
                <a:solidFill>
                  <a:srgbClr val="4472C4"/>
                </a:solidFill>
              </a:rPr>
              <a:t>C</a:t>
            </a:r>
            <a:r>
              <a:rPr lang="de-DE" sz="1400" baseline="-25000" dirty="0" err="1">
                <a:solidFill>
                  <a:srgbClr val="4472C4"/>
                </a:solidFill>
              </a:rPr>
              <a:t>shell</a:t>
            </a:r>
            <a:r>
              <a:rPr lang="de-DE" sz="1400" dirty="0">
                <a:solidFill>
                  <a:srgbClr val="4472C4"/>
                </a:solidFill>
              </a:rPr>
              <a:t>)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3484157-B5D1-4542-9922-F41EB6FF2163}"/>
              </a:ext>
            </a:extLst>
          </p:cNvPr>
          <p:cNvSpPr txBox="1"/>
          <p:nvPr/>
        </p:nvSpPr>
        <p:spPr>
          <a:xfrm>
            <a:off x="4486032" y="2579413"/>
            <a:ext cx="14847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M_fr</a:t>
            </a:r>
            <a:r>
              <a:rPr lang="de-DE" sz="1400" dirty="0">
                <a:solidFill>
                  <a:srgbClr val="00B050"/>
                </a:solidFill>
              </a:rPr>
              <a:t> (</a:t>
            </a:r>
            <a:r>
              <a:rPr lang="de-DE" sz="1400" dirty="0" err="1">
                <a:solidFill>
                  <a:srgbClr val="00B050"/>
                </a:solidFill>
              </a:rPr>
              <a:t>about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C</a:t>
            </a:r>
            <a:r>
              <a:rPr lang="de-DE" sz="1400" baseline="-25000" dirty="0" err="1">
                <a:solidFill>
                  <a:srgbClr val="00B050"/>
                </a:solidFill>
              </a:rPr>
              <a:t>shell</a:t>
            </a:r>
            <a:r>
              <a:rPr lang="de-DE" sz="1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2" name="Bogen 41">
            <a:extLst>
              <a:ext uri="{FF2B5EF4-FFF2-40B4-BE49-F238E27FC236}">
                <a16:creationId xmlns:a16="http://schemas.microsoft.com/office/drawing/2014/main" id="{4D09EB0E-D551-4C99-8E7E-F9CEC6AE9C30}"/>
              </a:ext>
            </a:extLst>
          </p:cNvPr>
          <p:cNvSpPr/>
          <p:nvPr/>
        </p:nvSpPr>
        <p:spPr>
          <a:xfrm>
            <a:off x="1641600" y="1584000"/>
            <a:ext cx="4644000" cy="4644000"/>
          </a:xfrm>
          <a:prstGeom prst="arc">
            <a:avLst>
              <a:gd name="adj1" fmla="val 14109271"/>
              <a:gd name="adj2" fmla="val 1502623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Bogen 42">
            <a:extLst>
              <a:ext uri="{FF2B5EF4-FFF2-40B4-BE49-F238E27FC236}">
                <a16:creationId xmlns:a16="http://schemas.microsoft.com/office/drawing/2014/main" id="{87620BC2-3DD3-48F5-ADB2-4D445CA4DB85}"/>
              </a:ext>
            </a:extLst>
          </p:cNvPr>
          <p:cNvSpPr/>
          <p:nvPr/>
        </p:nvSpPr>
        <p:spPr>
          <a:xfrm>
            <a:off x="1440000" y="720000"/>
            <a:ext cx="5760000" cy="5760000"/>
          </a:xfrm>
          <a:prstGeom prst="arc">
            <a:avLst>
              <a:gd name="adj1" fmla="val 13605397"/>
              <a:gd name="adj2" fmla="val 14433769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C2D5D91-F855-4EE7-8D72-8335A23F17AF}"/>
              </a:ext>
            </a:extLst>
          </p:cNvPr>
          <p:cNvSpPr txBox="1"/>
          <p:nvPr/>
        </p:nvSpPr>
        <p:spPr>
          <a:xfrm>
            <a:off x="2723437" y="1846295"/>
            <a:ext cx="11356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omega_shaft</a:t>
            </a:r>
            <a:endParaRPr lang="de-DE" sz="14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0038E302-5A88-4D43-A697-06CB8EC1B8C2}"/>
              </a:ext>
            </a:extLst>
          </p:cNvPr>
          <p:cNvSpPr txBox="1"/>
          <p:nvPr/>
        </p:nvSpPr>
        <p:spPr>
          <a:xfrm>
            <a:off x="1439141" y="1074872"/>
            <a:ext cx="11078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omega_shell</a:t>
            </a:r>
            <a:endParaRPr lang="de-DE" sz="1400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B2DFC6-5E69-49F6-9D37-6348E4402EBA}"/>
              </a:ext>
            </a:extLst>
          </p:cNvPr>
          <p:cNvSpPr txBox="1"/>
          <p:nvPr/>
        </p:nvSpPr>
        <p:spPr>
          <a:xfrm>
            <a:off x="-1" y="0"/>
            <a:ext cx="443015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midplane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bearing</a:t>
            </a:r>
            <a:r>
              <a:rPr lang="de-DE" dirty="0"/>
              <a:t>, </a:t>
            </a:r>
            <a:r>
              <a:rPr lang="de-DE" dirty="0" err="1"/>
              <a:t>kinematic</a:t>
            </a:r>
            <a:r>
              <a:rPr lang="de-DE" dirty="0"/>
              <a:t> variables, </a:t>
            </a:r>
            <a:r>
              <a:rPr lang="de-DE" dirty="0" err="1"/>
              <a:t>hydrodynamic</a:t>
            </a:r>
            <a:r>
              <a:rPr lang="de-DE" dirty="0"/>
              <a:t> </a:t>
            </a:r>
            <a:r>
              <a:rPr lang="de-DE" dirty="0" err="1"/>
              <a:t>forces</a:t>
            </a:r>
            <a:r>
              <a:rPr lang="de-DE" dirty="0"/>
              <a:t>,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moment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2168DB10-8F5F-41D1-B0EF-B472C61F5D08}"/>
                  </a:ext>
                </a:extLst>
              </p:cNvPr>
              <p:cNvSpPr/>
              <p:nvPr/>
            </p:nvSpPr>
            <p:spPr>
              <a:xfrm>
                <a:off x="7761850" y="0"/>
                <a:ext cx="4430150" cy="685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200" u="sng" dirty="0">
                    <a:solidFill>
                      <a:schemeClr val="tx1"/>
                    </a:solidFill>
                  </a:rPr>
                  <a:t>Notes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chemeClr val="tx1"/>
                    </a:solidFill>
                  </a:rPr>
                  <a:t>The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coordinates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Pre>
                      <m:sPrePr>
                        <m:ctrlPr>
                          <a:rPr lang="de-D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de-DE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sPre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de-D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de-DE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sPre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de-DE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sPre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represent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sz="1200" dirty="0">
                    <a:solidFill>
                      <a:schemeClr val="tx1"/>
                    </a:solidFill>
                  </a:rPr>
                  <a:t> inertial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system</a:t>
                </a:r>
                <a:r>
                  <a:rPr lang="de-DE" sz="1200" dirty="0">
                    <a:solidFill>
                      <a:schemeClr val="tx1"/>
                    </a:solidFill>
                  </a:rPr>
                  <a:t> of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your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choosing</a:t>
                </a:r>
                <a:r>
                  <a:rPr lang="de-DE" sz="1200" dirty="0">
                    <a:solidFill>
                      <a:schemeClr val="tx1"/>
                    </a:solidFill>
                  </a:rPr>
                  <a:t> (not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to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be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confused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1200" dirty="0">
                    <a:solidFill>
                      <a:schemeClr val="tx1"/>
                    </a:solidFill>
                  </a:rPr>
                  <a:t> x and y on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previous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page</a:t>
                </a:r>
                <a:r>
                  <a:rPr lang="de-DE" sz="12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chemeClr val="tx1"/>
                    </a:solidFill>
                  </a:rPr>
                  <a:t>The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program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expects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kinematic</a:t>
                </a:r>
                <a:r>
                  <a:rPr lang="de-DE" sz="1200" dirty="0">
                    <a:solidFill>
                      <a:schemeClr val="tx1"/>
                    </a:solidFill>
                  </a:rPr>
                  <a:t> variables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omega</a:t>
                </a:r>
                <a:r>
                  <a:rPr lang="de-DE" sz="1200" dirty="0">
                    <a:solidFill>
                      <a:schemeClr val="tx1"/>
                    </a:solidFill>
                  </a:rPr>
                  <a:t>_(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de-DE" sz="1200" dirty="0">
                    <a:solidFill>
                      <a:schemeClr val="tx1"/>
                    </a:solidFill>
                  </a:rPr>
                  <a:t>),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dis</a:t>
                </a:r>
                <a:r>
                  <a:rPr lang="de-DE" sz="1200" dirty="0">
                    <a:solidFill>
                      <a:schemeClr val="tx1"/>
                    </a:solidFill>
                  </a:rPr>
                  <a:t>_(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de-DE" sz="1200" dirty="0">
                    <a:solidFill>
                      <a:schemeClr val="tx1"/>
                    </a:solidFill>
                  </a:rPr>
                  <a:t>), and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vel</a:t>
                </a:r>
                <a:r>
                  <a:rPr lang="de-DE" sz="1200" dirty="0">
                    <a:solidFill>
                      <a:schemeClr val="tx1"/>
                    </a:solidFill>
                  </a:rPr>
                  <a:t>_(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de-DE" sz="1200" dirty="0">
                    <a:solidFill>
                      <a:schemeClr val="tx1"/>
                    </a:solidFill>
                  </a:rPr>
                  <a:t>)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as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inputs</a:t>
                </a:r>
                <a:r>
                  <a:rPr lang="de-DE" sz="1200" dirty="0">
                    <a:solidFill>
                      <a:schemeClr val="tx1"/>
                    </a:solidFill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where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vel</a:t>
                </a:r>
                <a:r>
                  <a:rPr lang="de-DE" sz="1200" dirty="0">
                    <a:solidFill>
                      <a:schemeClr val="tx1"/>
                    </a:solidFill>
                  </a:rPr>
                  <a:t>_(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de-DE" sz="1200" dirty="0">
                    <a:solidFill>
                      <a:schemeClr val="tx1"/>
                    </a:solidFill>
                  </a:rPr>
                  <a:t>)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is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sz="1200" dirty="0">
                    <a:solidFill>
                      <a:schemeClr val="tx1"/>
                    </a:solidFill>
                  </a:rPr>
                  <a:t> rate of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change</a:t>
                </a:r>
                <a:r>
                  <a:rPr lang="de-DE" sz="1200" dirty="0">
                    <a:solidFill>
                      <a:schemeClr val="tx1"/>
                    </a:solidFill>
                  </a:rPr>
                  <a:t> of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dis</a:t>
                </a:r>
                <a:r>
                  <a:rPr lang="de-DE" sz="1200" dirty="0">
                    <a:solidFill>
                      <a:schemeClr val="tx1"/>
                    </a:solidFill>
                  </a:rPr>
                  <a:t>_(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de-DE" sz="12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chemeClr val="tx1"/>
                    </a:solidFill>
                  </a:rPr>
                  <a:t>The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hydrodynamic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forces</a:t>
                </a:r>
                <a:r>
                  <a:rPr lang="de-DE" sz="1200" dirty="0">
                    <a:solidFill>
                      <a:schemeClr val="tx1"/>
                    </a:solidFill>
                  </a:rPr>
                  <a:t> F_(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de-DE" sz="1200" dirty="0">
                    <a:solidFill>
                      <a:schemeClr val="tx1"/>
                    </a:solidFill>
                  </a:rPr>
                  <a:t>) and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friction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moment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M_fr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are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outputs</a:t>
                </a:r>
                <a:r>
                  <a:rPr lang="de-DE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2168DB10-8F5F-41D1-B0EF-B472C61F5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850" y="0"/>
                <a:ext cx="4430150" cy="685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6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2B4B16B-C15E-4054-BE73-2B5706E624CD}"/>
              </a:ext>
            </a:extLst>
          </p:cNvPr>
          <p:cNvCxnSpPr>
            <a:cxnSpLocks/>
          </p:cNvCxnSpPr>
          <p:nvPr/>
        </p:nvCxnSpPr>
        <p:spPr>
          <a:xfrm flipV="1">
            <a:off x="559103" y="273325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97C6DEE-F8F0-40AB-89E8-4914BB1CBDFC}"/>
              </a:ext>
            </a:extLst>
          </p:cNvPr>
          <p:cNvSpPr txBox="1"/>
          <p:nvPr/>
        </p:nvSpPr>
        <p:spPr>
          <a:xfrm>
            <a:off x="0" y="0"/>
            <a:ext cx="1265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Shaft</a:t>
            </a:r>
            <a:r>
              <a:rPr lang="de-DE" dirty="0"/>
              <a:t> </a:t>
            </a:r>
            <a:r>
              <a:rPr lang="de-DE" dirty="0" err="1"/>
              <a:t>tilting</a:t>
            </a:r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D8CE1B6-E6CF-4856-9A03-E0C4427E5013}"/>
              </a:ext>
            </a:extLst>
          </p:cNvPr>
          <p:cNvSpPr>
            <a:spLocks noChangeAspect="1"/>
          </p:cNvSpPr>
          <p:nvPr/>
        </p:nvSpPr>
        <p:spPr>
          <a:xfrm>
            <a:off x="5760000" y="720000"/>
            <a:ext cx="3600000" cy="360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59B6DC4-7BF1-4B93-B0CE-53088D43143B}"/>
              </a:ext>
            </a:extLst>
          </p:cNvPr>
          <p:cNvSpPr>
            <a:spLocks noChangeAspect="1"/>
          </p:cNvSpPr>
          <p:nvPr/>
        </p:nvSpPr>
        <p:spPr>
          <a:xfrm>
            <a:off x="1440000" y="720000"/>
            <a:ext cx="2880000" cy="28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838F12B-B2C7-4E58-B7DF-604B44032668}"/>
              </a:ext>
            </a:extLst>
          </p:cNvPr>
          <p:cNvSpPr txBox="1"/>
          <p:nvPr/>
        </p:nvSpPr>
        <p:spPr>
          <a:xfrm>
            <a:off x="3613906" y="3292223"/>
            <a:ext cx="1191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FF0000"/>
                </a:solidFill>
              </a:rPr>
              <a:t>shaft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or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shell</a:t>
            </a:r>
            <a:endParaRPr lang="de-DE" sz="1400" b="1" dirty="0">
              <a:solidFill>
                <a:srgbClr val="FF0000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740BC0E-4089-46BC-8BE3-FAF453011E0F}"/>
              </a:ext>
            </a:extLst>
          </p:cNvPr>
          <p:cNvCxnSpPr>
            <a:cxnSpLocks/>
          </p:cNvCxnSpPr>
          <p:nvPr/>
        </p:nvCxnSpPr>
        <p:spPr>
          <a:xfrm flipH="1">
            <a:off x="1260000" y="2160000"/>
            <a:ext cx="3240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1CF7E5E-4607-4E07-A592-47277BEB78CD}"/>
              </a:ext>
            </a:extLst>
          </p:cNvPr>
          <p:cNvCxnSpPr>
            <a:cxnSpLocks/>
          </p:cNvCxnSpPr>
          <p:nvPr/>
        </p:nvCxnSpPr>
        <p:spPr>
          <a:xfrm>
            <a:off x="2880000" y="540000"/>
            <a:ext cx="0" cy="324000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2A3B7857-4943-42DA-92AD-CC6286EE852F}"/>
              </a:ext>
            </a:extLst>
          </p:cNvPr>
          <p:cNvSpPr>
            <a:spLocks noChangeAspect="1"/>
          </p:cNvSpPr>
          <p:nvPr/>
        </p:nvSpPr>
        <p:spPr>
          <a:xfrm>
            <a:off x="2808000" y="208800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D7CC382-46B8-4697-A32C-9386E03907BF}"/>
              </a:ext>
            </a:extLst>
          </p:cNvPr>
          <p:cNvCxnSpPr/>
          <p:nvPr/>
        </p:nvCxnSpPr>
        <p:spPr>
          <a:xfrm>
            <a:off x="559103" y="3274163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EDDADDD5-57BC-465F-9A67-488210AD2F17}"/>
              </a:ext>
            </a:extLst>
          </p:cNvPr>
          <p:cNvSpPr>
            <a:spLocks noChangeAspect="1"/>
          </p:cNvSpPr>
          <p:nvPr/>
        </p:nvSpPr>
        <p:spPr>
          <a:xfrm>
            <a:off x="451102" y="3164522"/>
            <a:ext cx="216000" cy="21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1BDA923-109F-4CB6-9703-919DFF2646AD}"/>
              </a:ext>
            </a:extLst>
          </p:cNvPr>
          <p:cNvSpPr/>
          <p:nvPr/>
        </p:nvSpPr>
        <p:spPr>
          <a:xfrm>
            <a:off x="535287" y="32449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312FBCF5-64B1-4AD0-B431-4D8FF7DCA9F2}"/>
                  </a:ext>
                </a:extLst>
              </p:cNvPr>
              <p:cNvSpPr txBox="1"/>
              <p:nvPr/>
            </p:nvSpPr>
            <p:spPr>
              <a:xfrm>
                <a:off x="1097840" y="3091304"/>
                <a:ext cx="274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sPre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312FBCF5-64B1-4AD0-B431-4D8FF7DC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40" y="3091304"/>
                <a:ext cx="27463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BADF34C-0E7F-41B1-A17B-D52C62497E80}"/>
                  </a:ext>
                </a:extLst>
              </p:cNvPr>
              <p:cNvSpPr txBox="1"/>
              <p:nvPr/>
            </p:nvSpPr>
            <p:spPr>
              <a:xfrm>
                <a:off x="410279" y="2425027"/>
                <a:ext cx="274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sPre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BADF34C-0E7F-41B1-A17B-D52C62497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9" y="2425027"/>
                <a:ext cx="274634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1CA50C0-8C2A-4835-85AB-361E49A3B11F}"/>
                  </a:ext>
                </a:extLst>
              </p:cNvPr>
              <p:cNvSpPr txBox="1"/>
              <p:nvPr/>
            </p:nvSpPr>
            <p:spPr>
              <a:xfrm>
                <a:off x="222679" y="3266389"/>
                <a:ext cx="274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sPre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1CA50C0-8C2A-4835-85AB-361E49A3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9" y="3266389"/>
                <a:ext cx="2746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FEC71AB-9B6B-4977-B5ED-EE905F668537}"/>
              </a:ext>
            </a:extLst>
          </p:cNvPr>
          <p:cNvGrpSpPr/>
          <p:nvPr/>
        </p:nvGrpSpPr>
        <p:grpSpPr>
          <a:xfrm>
            <a:off x="2339525" y="936000"/>
            <a:ext cx="1080475" cy="293343"/>
            <a:chOff x="2339525" y="936000"/>
            <a:chExt cx="1080475" cy="293343"/>
          </a:xfrm>
        </p:grpSpPr>
        <p:sp>
          <p:nvSpPr>
            <p:cNvPr id="82" name="Bogen 81">
              <a:extLst>
                <a:ext uri="{FF2B5EF4-FFF2-40B4-BE49-F238E27FC236}">
                  <a16:creationId xmlns:a16="http://schemas.microsoft.com/office/drawing/2014/main" id="{6D035BB9-E2FE-4D5D-8E55-ABFFD699F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936000"/>
              <a:ext cx="1080000" cy="231922"/>
            </a:xfrm>
            <a:prstGeom prst="arc">
              <a:avLst>
                <a:gd name="adj1" fmla="val 17141418"/>
                <a:gd name="adj2" fmla="val 709398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0D0C69-B7F1-462F-8DA5-665ABDE0176E}"/>
                </a:ext>
              </a:extLst>
            </p:cNvPr>
            <p:cNvSpPr/>
            <p:nvPr/>
          </p:nvSpPr>
          <p:spPr>
            <a:xfrm>
              <a:off x="2851959" y="1106501"/>
              <a:ext cx="56081" cy="122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Bogen 97">
              <a:extLst>
                <a:ext uri="{FF2B5EF4-FFF2-40B4-BE49-F238E27FC236}">
                  <a16:creationId xmlns:a16="http://schemas.microsoft.com/office/drawing/2014/main" id="{E0416EC3-066E-4E76-86A7-0F4EC14D9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525" y="936000"/>
              <a:ext cx="1080000" cy="231922"/>
            </a:xfrm>
            <a:prstGeom prst="arc">
              <a:avLst>
                <a:gd name="adj1" fmla="val 755815"/>
                <a:gd name="adj2" fmla="val 1555846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F61C144-1FED-4A24-940A-BCFD782ACA36}"/>
              </a:ext>
            </a:extLst>
          </p:cNvPr>
          <p:cNvGrpSpPr/>
          <p:nvPr/>
        </p:nvGrpSpPr>
        <p:grpSpPr>
          <a:xfrm rot="5400000">
            <a:off x="3333160" y="2013328"/>
            <a:ext cx="1080475" cy="293343"/>
            <a:chOff x="2339525" y="936000"/>
            <a:chExt cx="1080475" cy="293343"/>
          </a:xfrm>
        </p:grpSpPr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0D4110B1-80F3-40E5-A50B-AA1A87C43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936000"/>
              <a:ext cx="1080000" cy="231922"/>
            </a:xfrm>
            <a:prstGeom prst="arc">
              <a:avLst>
                <a:gd name="adj1" fmla="val 17141418"/>
                <a:gd name="adj2" fmla="val 709398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37F255F-A6F8-4F47-959C-EBA1C7754838}"/>
                </a:ext>
              </a:extLst>
            </p:cNvPr>
            <p:cNvSpPr/>
            <p:nvPr/>
          </p:nvSpPr>
          <p:spPr>
            <a:xfrm>
              <a:off x="2851959" y="1106501"/>
              <a:ext cx="56081" cy="122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Bogen 104">
              <a:extLst>
                <a:ext uri="{FF2B5EF4-FFF2-40B4-BE49-F238E27FC236}">
                  <a16:creationId xmlns:a16="http://schemas.microsoft.com/office/drawing/2014/main" id="{AF7292EA-A3A3-49E3-8B8C-01D95BE2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525" y="936000"/>
              <a:ext cx="1080000" cy="231922"/>
            </a:xfrm>
            <a:prstGeom prst="arc">
              <a:avLst>
                <a:gd name="adj1" fmla="val 755815"/>
                <a:gd name="adj2" fmla="val 1555846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Textfeld 105">
            <a:extLst>
              <a:ext uri="{FF2B5EF4-FFF2-40B4-BE49-F238E27FC236}">
                <a16:creationId xmlns:a16="http://schemas.microsoft.com/office/drawing/2014/main" id="{351F6400-45C9-482D-9B77-BE15DA794A9F}"/>
              </a:ext>
            </a:extLst>
          </p:cNvPr>
          <p:cNvSpPr txBox="1"/>
          <p:nvPr/>
        </p:nvSpPr>
        <p:spPr>
          <a:xfrm>
            <a:off x="2046930" y="1184793"/>
            <a:ext cx="8050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tilt_v</a:t>
            </a:r>
            <a:r>
              <a:rPr lang="de-DE" sz="1400" dirty="0"/>
              <a:t>_(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400" dirty="0"/>
              <a:t>)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419D9E-84F8-476A-B23D-6F9A0043D359}"/>
              </a:ext>
            </a:extLst>
          </p:cNvPr>
          <p:cNvSpPr txBox="1"/>
          <p:nvPr/>
        </p:nvSpPr>
        <p:spPr>
          <a:xfrm>
            <a:off x="3026953" y="1587197"/>
            <a:ext cx="8178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tilt_h</a:t>
            </a:r>
            <a:r>
              <a:rPr lang="de-DE" sz="1400" dirty="0"/>
              <a:t>_(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400" dirty="0"/>
              <a:t>)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022A5ED5-E68B-48C4-BBF2-F6F1134AE18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1790" y="2242457"/>
            <a:ext cx="783845" cy="185243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01B5EE6F-3650-40C2-BD63-397E7D06EAF7}"/>
              </a:ext>
            </a:extLst>
          </p:cNvPr>
          <p:cNvSpPr txBox="1"/>
          <p:nvPr/>
        </p:nvSpPr>
        <p:spPr>
          <a:xfrm>
            <a:off x="753396" y="4103175"/>
            <a:ext cx="28101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point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midplane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bearing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(Y=0) and at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center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crossection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respective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bearing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partner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61099AC-3428-410E-A8F4-E36169BC27D5}"/>
              </a:ext>
            </a:extLst>
          </p:cNvPr>
          <p:cNvSpPr>
            <a:spLocks noChangeAspect="1"/>
          </p:cNvSpPr>
          <p:nvPr/>
        </p:nvSpPr>
        <p:spPr>
          <a:xfrm>
            <a:off x="5903533" y="1088029"/>
            <a:ext cx="3123491" cy="312349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B5AA62-2313-49DA-8E8F-63C5114884BB}"/>
              </a:ext>
            </a:extLst>
          </p:cNvPr>
          <p:cNvCxnSpPr>
            <a:cxnSpLocks/>
          </p:cNvCxnSpPr>
          <p:nvPr/>
        </p:nvCxnSpPr>
        <p:spPr>
          <a:xfrm>
            <a:off x="5220000" y="2520000"/>
            <a:ext cx="468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2DB8180-6242-428A-8A98-42E742FEF7D3}"/>
              </a:ext>
            </a:extLst>
          </p:cNvPr>
          <p:cNvCxnSpPr>
            <a:cxnSpLocks/>
          </p:cNvCxnSpPr>
          <p:nvPr/>
        </p:nvCxnSpPr>
        <p:spPr>
          <a:xfrm>
            <a:off x="7560000" y="180000"/>
            <a:ext cx="0" cy="4680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2CF8BF96-5CEA-4138-9AF0-7A156A138081}"/>
              </a:ext>
            </a:extLst>
          </p:cNvPr>
          <p:cNvSpPr txBox="1"/>
          <p:nvPr/>
        </p:nvSpPr>
        <p:spPr>
          <a:xfrm>
            <a:off x="2623720" y="1868792"/>
            <a:ext cx="30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C</a:t>
            </a:r>
            <a:endParaRPr lang="de-DE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13EF38B6-E6BF-4FE6-A63B-4D9822B22EB9}"/>
              </a:ext>
            </a:extLst>
          </p:cNvPr>
          <p:cNvSpPr>
            <a:spLocks noChangeAspect="1"/>
          </p:cNvSpPr>
          <p:nvPr/>
        </p:nvSpPr>
        <p:spPr>
          <a:xfrm>
            <a:off x="7489461" y="2448436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A471956A-8581-405C-8335-1551BFEDD596}"/>
              </a:ext>
            </a:extLst>
          </p:cNvPr>
          <p:cNvSpPr txBox="1"/>
          <p:nvPr/>
        </p:nvSpPr>
        <p:spPr>
          <a:xfrm>
            <a:off x="7542052" y="2475821"/>
            <a:ext cx="5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0070C0"/>
                </a:solidFill>
              </a:rPr>
              <a:t>C</a:t>
            </a:r>
            <a:r>
              <a:rPr lang="de-DE" sz="1400" b="1" baseline="-25000" dirty="0" err="1">
                <a:solidFill>
                  <a:srgbClr val="0070C0"/>
                </a:solidFill>
              </a:rPr>
              <a:t>shell</a:t>
            </a:r>
            <a:endParaRPr lang="de-DE" sz="1400" b="1" baseline="-25000" dirty="0">
              <a:solidFill>
                <a:srgbClr val="0070C0"/>
              </a:solidFill>
            </a:endParaRP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914DE1CC-E6DD-490D-8634-0EF0E992AA09}"/>
              </a:ext>
            </a:extLst>
          </p:cNvPr>
          <p:cNvGrpSpPr/>
          <p:nvPr/>
        </p:nvGrpSpPr>
        <p:grpSpPr>
          <a:xfrm>
            <a:off x="7019762" y="319802"/>
            <a:ext cx="1080475" cy="293343"/>
            <a:chOff x="2339525" y="936000"/>
            <a:chExt cx="1080475" cy="293343"/>
          </a:xfrm>
        </p:grpSpPr>
        <p:sp>
          <p:nvSpPr>
            <p:cNvPr id="126" name="Bogen 125">
              <a:extLst>
                <a:ext uri="{FF2B5EF4-FFF2-40B4-BE49-F238E27FC236}">
                  <a16:creationId xmlns:a16="http://schemas.microsoft.com/office/drawing/2014/main" id="{A2DB3912-0743-4412-B2A4-335FB3B29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936000"/>
              <a:ext cx="1080000" cy="231922"/>
            </a:xfrm>
            <a:prstGeom prst="arc">
              <a:avLst>
                <a:gd name="adj1" fmla="val 17141418"/>
                <a:gd name="adj2" fmla="val 709398"/>
              </a:avLst>
            </a:prstGeom>
            <a:ln w="762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1CB33EF-F0E7-4337-9E84-51055A49E6F0}"/>
                </a:ext>
              </a:extLst>
            </p:cNvPr>
            <p:cNvSpPr/>
            <p:nvPr/>
          </p:nvSpPr>
          <p:spPr>
            <a:xfrm>
              <a:off x="2851959" y="1106501"/>
              <a:ext cx="56081" cy="122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Bogen 127">
              <a:extLst>
                <a:ext uri="{FF2B5EF4-FFF2-40B4-BE49-F238E27FC236}">
                  <a16:creationId xmlns:a16="http://schemas.microsoft.com/office/drawing/2014/main" id="{4F23CC9A-08C6-4943-A69F-F784F5035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525" y="936000"/>
              <a:ext cx="1080000" cy="231922"/>
            </a:xfrm>
            <a:prstGeom prst="arc">
              <a:avLst>
                <a:gd name="adj1" fmla="val 755815"/>
                <a:gd name="adj2" fmla="val 15558461"/>
              </a:avLst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42B2E81C-1A2B-475C-BD45-46837A31E257}"/>
              </a:ext>
            </a:extLst>
          </p:cNvPr>
          <p:cNvGrpSpPr/>
          <p:nvPr/>
        </p:nvGrpSpPr>
        <p:grpSpPr>
          <a:xfrm>
            <a:off x="7019287" y="1332135"/>
            <a:ext cx="1080475" cy="293343"/>
            <a:chOff x="2339525" y="936000"/>
            <a:chExt cx="1080475" cy="293343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DDF1330B-EE98-4093-A3C3-85DA1E3178E7}"/>
                </a:ext>
              </a:extLst>
            </p:cNvPr>
            <p:cNvSpPr/>
            <p:nvPr/>
          </p:nvSpPr>
          <p:spPr>
            <a:xfrm>
              <a:off x="2851959" y="1106501"/>
              <a:ext cx="56081" cy="122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Bogen 131">
              <a:extLst>
                <a:ext uri="{FF2B5EF4-FFF2-40B4-BE49-F238E27FC236}">
                  <a16:creationId xmlns:a16="http://schemas.microsoft.com/office/drawing/2014/main" id="{963B3BDD-E147-42CB-AFC6-2916F7B96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525" y="936000"/>
              <a:ext cx="1080000" cy="231922"/>
            </a:xfrm>
            <a:prstGeom prst="arc">
              <a:avLst>
                <a:gd name="adj1" fmla="val 9929682"/>
                <a:gd name="adj2" fmla="val 15558461"/>
              </a:avLst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Bogen 129">
              <a:extLst>
                <a:ext uri="{FF2B5EF4-FFF2-40B4-BE49-F238E27FC236}">
                  <a16:creationId xmlns:a16="http://schemas.microsoft.com/office/drawing/2014/main" id="{1D0B4983-E4AC-45CE-B1A8-FFDDF90EB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936000"/>
              <a:ext cx="1080000" cy="231922"/>
            </a:xfrm>
            <a:prstGeom prst="arc">
              <a:avLst>
                <a:gd name="adj1" fmla="val 17221138"/>
                <a:gd name="adj2" fmla="val 9857857"/>
              </a:avLst>
            </a:prstGeom>
            <a:ln w="762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34D9FB6E-A584-42FC-B0E0-6734A88C29CC}"/>
              </a:ext>
            </a:extLst>
          </p:cNvPr>
          <p:cNvSpPr txBox="1"/>
          <p:nvPr/>
        </p:nvSpPr>
        <p:spPr>
          <a:xfrm>
            <a:off x="6569942" y="407460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472C4"/>
                </a:solidFill>
              </a:rPr>
              <a:t>M_v</a:t>
            </a:r>
            <a:endParaRPr lang="de-DE" sz="1400" dirty="0">
              <a:solidFill>
                <a:srgbClr val="4472C4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8348ECAE-691E-4B04-A4A8-D92B7CC54BDB}"/>
              </a:ext>
            </a:extLst>
          </p:cNvPr>
          <p:cNvSpPr txBox="1"/>
          <p:nvPr/>
        </p:nvSpPr>
        <p:spPr>
          <a:xfrm>
            <a:off x="6567331" y="1420108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M_v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7B38ACE0-3C21-43F8-B2B2-715969956223}"/>
              </a:ext>
            </a:extLst>
          </p:cNvPr>
          <p:cNvSpPr txBox="1"/>
          <p:nvPr/>
        </p:nvSpPr>
        <p:spPr>
          <a:xfrm>
            <a:off x="6798003" y="3829453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00B050"/>
                </a:solidFill>
              </a:rPr>
              <a:t>shaft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FB4EE61-C462-461D-AECB-0E8708B32669}"/>
              </a:ext>
            </a:extLst>
          </p:cNvPr>
          <p:cNvSpPr txBox="1"/>
          <p:nvPr/>
        </p:nvSpPr>
        <p:spPr>
          <a:xfrm>
            <a:off x="6811148" y="425569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0070C0"/>
                </a:solidFill>
              </a:rPr>
              <a:t>shell</a:t>
            </a:r>
            <a:endParaRPr lang="de-DE" sz="1400" b="1" dirty="0">
              <a:solidFill>
                <a:srgbClr val="0070C0"/>
              </a:solidFill>
            </a:endParaRP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0370ED3-60D5-4884-97C0-96A4D057B863}"/>
              </a:ext>
            </a:extLst>
          </p:cNvPr>
          <p:cNvGrpSpPr/>
          <p:nvPr/>
        </p:nvGrpSpPr>
        <p:grpSpPr>
          <a:xfrm rot="5400000">
            <a:off x="9085907" y="2373328"/>
            <a:ext cx="1080475" cy="293343"/>
            <a:chOff x="2339525" y="936000"/>
            <a:chExt cx="1080475" cy="293343"/>
          </a:xfrm>
        </p:grpSpPr>
        <p:sp>
          <p:nvSpPr>
            <p:cNvPr id="138" name="Bogen 137">
              <a:extLst>
                <a:ext uri="{FF2B5EF4-FFF2-40B4-BE49-F238E27FC236}">
                  <a16:creationId xmlns:a16="http://schemas.microsoft.com/office/drawing/2014/main" id="{F63AAD5C-C5EB-4F56-806E-A4364115E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936000"/>
              <a:ext cx="1080000" cy="231922"/>
            </a:xfrm>
            <a:prstGeom prst="arc">
              <a:avLst>
                <a:gd name="adj1" fmla="val 17141418"/>
                <a:gd name="adj2" fmla="val 709398"/>
              </a:avLst>
            </a:prstGeom>
            <a:ln w="762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9394AA10-3AC5-4C53-8006-023FA1EAECD7}"/>
                </a:ext>
              </a:extLst>
            </p:cNvPr>
            <p:cNvSpPr/>
            <p:nvPr/>
          </p:nvSpPr>
          <p:spPr>
            <a:xfrm>
              <a:off x="2851959" y="1106501"/>
              <a:ext cx="56081" cy="122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Bogen 139">
              <a:extLst>
                <a:ext uri="{FF2B5EF4-FFF2-40B4-BE49-F238E27FC236}">
                  <a16:creationId xmlns:a16="http://schemas.microsoft.com/office/drawing/2014/main" id="{E65245C6-B254-4DEC-9AC3-717E2DC69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525" y="936000"/>
              <a:ext cx="1080000" cy="231922"/>
            </a:xfrm>
            <a:prstGeom prst="arc">
              <a:avLst>
                <a:gd name="adj1" fmla="val 755815"/>
                <a:gd name="adj2" fmla="val 15558461"/>
              </a:avLst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8454020E-A996-42C4-ABFE-1AA8FB1F0A4A}"/>
              </a:ext>
            </a:extLst>
          </p:cNvPr>
          <p:cNvGrpSpPr/>
          <p:nvPr/>
        </p:nvGrpSpPr>
        <p:grpSpPr>
          <a:xfrm rot="5400000">
            <a:off x="8068262" y="2373328"/>
            <a:ext cx="1080475" cy="293343"/>
            <a:chOff x="2339525" y="936000"/>
            <a:chExt cx="1080475" cy="293343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AC34C4E3-C13F-4CE3-A75F-9F0D4049656E}"/>
                </a:ext>
              </a:extLst>
            </p:cNvPr>
            <p:cNvSpPr/>
            <p:nvPr/>
          </p:nvSpPr>
          <p:spPr>
            <a:xfrm>
              <a:off x="2851959" y="1106501"/>
              <a:ext cx="56081" cy="122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Bogen 142">
              <a:extLst>
                <a:ext uri="{FF2B5EF4-FFF2-40B4-BE49-F238E27FC236}">
                  <a16:creationId xmlns:a16="http://schemas.microsoft.com/office/drawing/2014/main" id="{BE23B67D-B7C8-4FA8-9A3A-8F532D63D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525" y="936000"/>
              <a:ext cx="1080000" cy="231922"/>
            </a:xfrm>
            <a:prstGeom prst="arc">
              <a:avLst>
                <a:gd name="adj1" fmla="val 9929682"/>
                <a:gd name="adj2" fmla="val 15558461"/>
              </a:avLst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Bogen 143">
              <a:extLst>
                <a:ext uri="{FF2B5EF4-FFF2-40B4-BE49-F238E27FC236}">
                  <a16:creationId xmlns:a16="http://schemas.microsoft.com/office/drawing/2014/main" id="{CF13DCB1-5331-43D1-858F-99C6C72EE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936000"/>
              <a:ext cx="1080000" cy="231922"/>
            </a:xfrm>
            <a:prstGeom prst="arc">
              <a:avLst>
                <a:gd name="adj1" fmla="val 17221138"/>
                <a:gd name="adj2" fmla="val 9857857"/>
              </a:avLst>
            </a:prstGeom>
            <a:ln w="762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53839B58-AC22-462C-BE3D-AE77C28B81D3}"/>
              </a:ext>
            </a:extLst>
          </p:cNvPr>
          <p:cNvSpPr txBox="1"/>
          <p:nvPr/>
        </p:nvSpPr>
        <p:spPr>
          <a:xfrm>
            <a:off x="9308152" y="3055476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472C4"/>
                </a:solidFill>
              </a:rPr>
              <a:t>M_h</a:t>
            </a:r>
            <a:endParaRPr lang="de-DE" sz="1400" dirty="0">
              <a:solidFill>
                <a:srgbClr val="4472C4"/>
              </a:solidFill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9956C0B-6D6D-4760-89D7-BCCFDF05360B}"/>
              </a:ext>
            </a:extLst>
          </p:cNvPr>
          <p:cNvSpPr txBox="1"/>
          <p:nvPr/>
        </p:nvSpPr>
        <p:spPr>
          <a:xfrm>
            <a:off x="8290216" y="3054149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M_h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9B159D1-BD04-4655-B2D1-539B87BC6BF4}"/>
              </a:ext>
            </a:extLst>
          </p:cNvPr>
          <p:cNvSpPr/>
          <p:nvPr/>
        </p:nvSpPr>
        <p:spPr>
          <a:xfrm>
            <a:off x="0" y="5088001"/>
            <a:ext cx="12192000" cy="1406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u="sng" dirty="0">
                <a:solidFill>
                  <a:schemeClr val="tx1"/>
                </a:solidFill>
              </a:rPr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influence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shaft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inside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bearing</a:t>
            </a:r>
            <a:r>
              <a:rPr lang="de-DE" sz="1200" dirty="0">
                <a:solidFill>
                  <a:schemeClr val="tx1"/>
                </a:solidFill>
              </a:rPr>
              <a:t> on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gap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geometry</a:t>
            </a:r>
            <a:r>
              <a:rPr lang="de-DE" sz="1200" dirty="0">
                <a:solidFill>
                  <a:schemeClr val="tx1"/>
                </a:solidFill>
              </a:rPr>
              <a:t> (and, </a:t>
            </a:r>
            <a:r>
              <a:rPr lang="de-DE" sz="1200" dirty="0" err="1">
                <a:solidFill>
                  <a:schemeClr val="tx1"/>
                </a:solidFill>
              </a:rPr>
              <a:t>thus</a:t>
            </a:r>
            <a:r>
              <a:rPr lang="de-DE" sz="1200" dirty="0">
                <a:solidFill>
                  <a:schemeClr val="tx1"/>
                </a:solidFill>
              </a:rPr>
              <a:t>, on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hydrodynamic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forces</a:t>
            </a:r>
            <a:r>
              <a:rPr lang="de-DE" sz="1200" dirty="0">
                <a:solidFill>
                  <a:schemeClr val="tx1"/>
                </a:solidFill>
              </a:rPr>
              <a:t> and </a:t>
            </a:r>
            <a:r>
              <a:rPr lang="de-DE" sz="1200" dirty="0" err="1">
                <a:solidFill>
                  <a:schemeClr val="tx1"/>
                </a:solidFill>
              </a:rPr>
              <a:t>moments</a:t>
            </a:r>
            <a:r>
              <a:rPr lang="de-DE" sz="1200" dirty="0">
                <a:solidFill>
                  <a:schemeClr val="tx1"/>
                </a:solidFill>
              </a:rPr>
              <a:t>)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not </a:t>
            </a:r>
            <a:r>
              <a:rPr lang="de-DE" sz="1200" dirty="0" err="1">
                <a:solidFill>
                  <a:schemeClr val="tx1"/>
                </a:solidFill>
              </a:rPr>
              <a:t>considered</a:t>
            </a:r>
            <a:r>
              <a:rPr lang="de-DE" sz="1200" dirty="0">
                <a:solidFill>
                  <a:schemeClr val="tx1"/>
                </a:solidFill>
              </a:rPr>
              <a:t> in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semi-</a:t>
            </a:r>
            <a:r>
              <a:rPr lang="de-DE" sz="1200" dirty="0" err="1">
                <a:solidFill>
                  <a:schemeClr val="tx1"/>
                </a:solidFill>
              </a:rPr>
              <a:t>analytical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solution</a:t>
            </a:r>
            <a:r>
              <a:rPr lang="de-DE" sz="1200" dirty="0">
                <a:solidFill>
                  <a:schemeClr val="tx1"/>
                </a:solidFill>
              </a:rPr>
              <a:t> (SBFEM) but </a:t>
            </a:r>
            <a:r>
              <a:rPr lang="de-DE" sz="1200" dirty="0" err="1">
                <a:solidFill>
                  <a:schemeClr val="tx1"/>
                </a:solidFill>
              </a:rPr>
              <a:t>only</a:t>
            </a:r>
            <a:r>
              <a:rPr lang="de-DE" sz="1200" dirty="0">
                <a:solidFill>
                  <a:schemeClr val="tx1"/>
                </a:solidFill>
              </a:rPr>
              <a:t> in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numerical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solution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here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interpreted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as</a:t>
            </a:r>
            <a:r>
              <a:rPr lang="de-DE" sz="1200" dirty="0">
                <a:solidFill>
                  <a:schemeClr val="tx1"/>
                </a:solidFill>
              </a:rPr>
              <a:t> FVM).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tilting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motion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described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two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small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angles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about</a:t>
            </a:r>
            <a:r>
              <a:rPr lang="de-DE" sz="1200" dirty="0">
                <a:solidFill>
                  <a:schemeClr val="tx1"/>
                </a:solidFill>
              </a:rPr>
              <a:t> a horizontal and a </a:t>
            </a:r>
            <a:r>
              <a:rPr lang="de-DE" sz="1200" dirty="0" err="1">
                <a:solidFill>
                  <a:schemeClr val="tx1"/>
                </a:solidFill>
              </a:rPr>
              <a:t>vertical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axis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namely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tilt_h</a:t>
            </a:r>
            <a:r>
              <a:rPr lang="de-DE" sz="1200" dirty="0">
                <a:solidFill>
                  <a:schemeClr val="tx1"/>
                </a:solidFill>
              </a:rPr>
              <a:t>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 and </a:t>
            </a:r>
            <a:r>
              <a:rPr lang="de-DE" sz="1200" dirty="0" err="1">
                <a:solidFill>
                  <a:schemeClr val="tx1"/>
                </a:solidFill>
              </a:rPr>
              <a:t>tilt_v</a:t>
            </a:r>
            <a:r>
              <a:rPr lang="de-DE" sz="1200" dirty="0">
                <a:solidFill>
                  <a:schemeClr val="tx1"/>
                </a:solidFill>
              </a:rPr>
              <a:t>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), </a:t>
            </a:r>
            <a:r>
              <a:rPr lang="de-DE" sz="1200" dirty="0" err="1">
                <a:solidFill>
                  <a:schemeClr val="tx1"/>
                </a:solidFill>
              </a:rPr>
              <a:t>respectively</a:t>
            </a:r>
            <a:r>
              <a:rPr lang="de-DE" sz="1200" dirty="0">
                <a:solidFill>
                  <a:schemeClr val="tx1"/>
                </a:solidFill>
              </a:rPr>
              <a:t>, and </a:t>
            </a:r>
            <a:r>
              <a:rPr lang="de-DE" sz="1200" dirty="0" err="1">
                <a:solidFill>
                  <a:schemeClr val="tx1"/>
                </a:solidFill>
              </a:rPr>
              <a:t>by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their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rates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change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namely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tilt_dot_h</a:t>
            </a:r>
            <a:r>
              <a:rPr lang="de-DE" sz="1200" dirty="0">
                <a:solidFill>
                  <a:schemeClr val="tx1"/>
                </a:solidFill>
              </a:rPr>
              <a:t>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 and </a:t>
            </a:r>
            <a:r>
              <a:rPr lang="de-DE" sz="1200" dirty="0" err="1">
                <a:solidFill>
                  <a:schemeClr val="tx1"/>
                </a:solidFill>
              </a:rPr>
              <a:t>tilt_dot_v</a:t>
            </a:r>
            <a:r>
              <a:rPr lang="de-DE" sz="1200" dirty="0">
                <a:solidFill>
                  <a:schemeClr val="tx1"/>
                </a:solidFill>
              </a:rPr>
              <a:t>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), </a:t>
            </a:r>
            <a:r>
              <a:rPr lang="de-DE" sz="1200" dirty="0" err="1">
                <a:solidFill>
                  <a:schemeClr val="tx1"/>
                </a:solidFill>
              </a:rPr>
              <a:t>respectively</a:t>
            </a:r>
            <a:r>
              <a:rPr lang="de-DE" sz="1200" dirty="0">
                <a:solidFill>
                  <a:schemeClr val="tx1"/>
                </a:solidFill>
              </a:rPr>
              <a:t>. Note </a:t>
            </a:r>
            <a:r>
              <a:rPr lang="de-DE" sz="1200" dirty="0" err="1">
                <a:solidFill>
                  <a:schemeClr val="tx1"/>
                </a:solidFill>
              </a:rPr>
              <a:t>that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rates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change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aren‘t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necessarily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equal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body‘s</a:t>
            </a:r>
            <a:r>
              <a:rPr lang="de-DE" sz="1200" dirty="0">
                <a:solidFill>
                  <a:schemeClr val="tx1"/>
                </a:solidFill>
              </a:rPr>
              <a:t> angular-</a:t>
            </a:r>
            <a:r>
              <a:rPr lang="de-DE" sz="1200" dirty="0" err="1">
                <a:solidFill>
                  <a:schemeClr val="tx1"/>
                </a:solidFill>
              </a:rPr>
              <a:t>velocity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components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about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space-fixed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axes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said</a:t>
            </a:r>
            <a:r>
              <a:rPr lang="de-DE" sz="1200" dirty="0">
                <a:solidFill>
                  <a:schemeClr val="tx1"/>
                </a:solidFill>
              </a:rPr>
              <a:t> angular-</a:t>
            </a:r>
            <a:r>
              <a:rPr lang="de-DE" sz="1200" dirty="0" err="1">
                <a:solidFill>
                  <a:schemeClr val="tx1"/>
                </a:solidFill>
              </a:rPr>
              <a:t>velocity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components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affected</a:t>
            </a:r>
            <a:r>
              <a:rPr lang="de-DE" sz="1200" dirty="0">
                <a:solidFill>
                  <a:schemeClr val="tx1"/>
                </a:solidFill>
              </a:rPr>
              <a:t> also </a:t>
            </a:r>
            <a:r>
              <a:rPr lang="de-DE" sz="1200" dirty="0" err="1">
                <a:solidFill>
                  <a:schemeClr val="tx1"/>
                </a:solidFill>
              </a:rPr>
              <a:t>by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fast </a:t>
            </a:r>
            <a:r>
              <a:rPr lang="de-DE" sz="1200" dirty="0" err="1">
                <a:solidFill>
                  <a:schemeClr val="tx1"/>
                </a:solidFill>
              </a:rPr>
              <a:t>rotation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body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about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its</a:t>
            </a:r>
            <a:r>
              <a:rPr lang="de-DE" sz="1200" dirty="0">
                <a:solidFill>
                  <a:schemeClr val="tx1"/>
                </a:solidFill>
              </a:rPr>
              <a:t> own body-</a:t>
            </a:r>
            <a:r>
              <a:rPr lang="de-DE" sz="1200" dirty="0" err="1">
                <a:solidFill>
                  <a:schemeClr val="tx1"/>
                </a:solidFill>
              </a:rPr>
              <a:t>fixed</a:t>
            </a:r>
            <a:r>
              <a:rPr lang="de-DE" sz="1200" dirty="0">
                <a:solidFill>
                  <a:schemeClr val="tx1"/>
                </a:solidFill>
              </a:rPr>
              <a:t> longitudinal </a:t>
            </a:r>
            <a:r>
              <a:rPr lang="de-DE" sz="1200" dirty="0" err="1">
                <a:solidFill>
                  <a:schemeClr val="tx1"/>
                </a:solidFill>
              </a:rPr>
              <a:t>axis</a:t>
            </a:r>
            <a:r>
              <a:rPr lang="de-DE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angles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</a:t>
            </a:r>
            <a:r>
              <a:rPr lang="de-DE" sz="1200" dirty="0">
                <a:solidFill>
                  <a:schemeClr val="tx1"/>
                </a:solidFill>
              </a:rPr>
              <a:t>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 and </a:t>
            </a:r>
            <a:r>
              <a:rPr lang="de-DE" sz="1200" dirty="0" err="1">
                <a:solidFill>
                  <a:schemeClr val="tx1"/>
                </a:solidFill>
              </a:rPr>
              <a:t>their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rates</a:t>
            </a:r>
            <a:r>
              <a:rPr lang="de-DE" sz="1200" dirty="0">
                <a:solidFill>
                  <a:schemeClr val="tx1"/>
                </a:solidFill>
              </a:rPr>
              <a:t> of </a:t>
            </a:r>
            <a:r>
              <a:rPr lang="de-DE" sz="1200" dirty="0" err="1">
                <a:solidFill>
                  <a:schemeClr val="tx1"/>
                </a:solidFill>
              </a:rPr>
              <a:t>change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tilt_dot</a:t>
            </a:r>
            <a:r>
              <a:rPr lang="de-DE" sz="1200" dirty="0">
                <a:solidFill>
                  <a:schemeClr val="tx1"/>
                </a:solidFill>
              </a:rPr>
              <a:t>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input</a:t>
            </a:r>
            <a:r>
              <a:rPr lang="de-DE" sz="1200" dirty="0">
                <a:solidFill>
                  <a:schemeClr val="tx1"/>
                </a:solidFill>
              </a:rPr>
              <a:t> variables;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hydrodynamic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moments</a:t>
            </a:r>
            <a:r>
              <a:rPr lang="de-DE" sz="1200" dirty="0">
                <a:solidFill>
                  <a:schemeClr val="tx1"/>
                </a:solidFill>
              </a:rPr>
              <a:t> M_(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de-DE" sz="1200" dirty="0">
                <a:solidFill>
                  <a:schemeClr val="tx1"/>
                </a:solidFill>
              </a:rPr>
              <a:t>)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output</a:t>
            </a:r>
            <a:r>
              <a:rPr lang="de-DE" sz="1200" dirty="0">
                <a:solidFill>
                  <a:schemeClr val="tx1"/>
                </a:solidFill>
              </a:rPr>
              <a:t>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5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Breitbild</PresentationFormat>
  <Paragraphs>69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Pfeil, Simon</dc:creator>
  <cp:lastModifiedBy>Pfeil, Simon</cp:lastModifiedBy>
  <cp:revision>69</cp:revision>
  <dcterms:created xsi:type="dcterms:W3CDTF">2025-07-04T08:29:06Z</dcterms:created>
  <dcterms:modified xsi:type="dcterms:W3CDTF">2025-07-06T09:30:11Z</dcterms:modified>
</cp:coreProperties>
</file>