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70" r:id="rId7"/>
    <p:sldId id="271" r:id="rId8"/>
    <p:sldId id="261" r:id="rId9"/>
    <p:sldId id="272" r:id="rId10"/>
    <p:sldId id="274" r:id="rId11"/>
    <p:sldId id="275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87A7E-65DC-48E9-811C-22A2D18525D6}" v="6" dt="2024-02-15T16:33:34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7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1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4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8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9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8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7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5687-BABC-42B9-9F5F-437D338CE226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C164-BC0A-4E0C-BBF6-68B9662F6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4:3 original] 3D pipes screensaver 10 hours (no loop, with teapots!) - 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461888"/>
            <a:ext cx="5578549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Pipelines with {targets}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A0A7A6-B92B-609A-5995-DCE5D493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49" y="2216075"/>
            <a:ext cx="2560699" cy="295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0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/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Harder to debug</a:t>
            </a:r>
          </a:p>
          <a:p>
            <a:r>
              <a:rPr lang="en-GB" dirty="0"/>
              <a:t>More work to set up (but less work to maintain, extend, alter)</a:t>
            </a:r>
          </a:p>
          <a:p>
            <a:r>
              <a:rPr lang="en-GB" dirty="0"/>
              <a:t>Learning curve: it’s a different </a:t>
            </a:r>
            <a:r>
              <a:rPr lang="en-GB" dirty="0" err="1"/>
              <a:t>mindset</a:t>
            </a:r>
            <a:r>
              <a:rPr lang="en-GB" dirty="0"/>
              <a:t> to sequential markdown documents (my previously preferred workflow approach)</a:t>
            </a:r>
          </a:p>
          <a:p>
            <a:r>
              <a:rPr lang="en-GB" dirty="0"/>
              <a:t>Can be difficult to adapt an existing workflow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1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271" y="1984562"/>
            <a:ext cx="53246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1F1F1F"/>
                </a:solidFill>
                <a:effectLst/>
                <a:latin typeface="Google Sans"/>
              </a:rPr>
              <a:t>A workflow typically describes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Google Sans"/>
              </a:rPr>
              <a:t>The input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Google Sans"/>
              </a:rPr>
              <a:t>The intermediate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Google Sans"/>
              </a:rPr>
              <a:t>The output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Google Sans"/>
              </a:rPr>
              <a:t>The dependencies between the steps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97" y="365125"/>
            <a:ext cx="4487642" cy="62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2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8" y="1683205"/>
            <a:ext cx="23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Occurrence data</a:t>
            </a:r>
          </a:p>
          <a:p>
            <a:r>
              <a:rPr lang="en-GB" i="1" dirty="0"/>
              <a:t>data/raw/occ_data.csv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342" y="1683205"/>
            <a:ext cx="256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Environmental data </a:t>
            </a:r>
            <a:r>
              <a:rPr lang="en-GB" i="1" dirty="0"/>
              <a:t>data/raw/</a:t>
            </a:r>
            <a:r>
              <a:rPr lang="en-GB" i="1" dirty="0" err="1"/>
              <a:t>env_data.tif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48114" y="2902017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Cleaned occurrence with </a:t>
            </a:r>
            <a:r>
              <a:rPr lang="en-GB" dirty="0" err="1"/>
              <a:t>coviates</a:t>
            </a:r>
            <a:endParaRPr lang="en-GB" dirty="0"/>
          </a:p>
          <a:p>
            <a:r>
              <a:rPr lang="en-GB" i="1" dirty="0"/>
              <a:t>data/derived/</a:t>
            </a:r>
            <a:r>
              <a:rPr lang="en-GB" i="1" dirty="0" err="1"/>
              <a:t>occ_cov.RDS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59643" y="4284727"/>
            <a:ext cx="43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distribution model object</a:t>
            </a:r>
          </a:p>
          <a:p>
            <a:r>
              <a:rPr lang="en-GB" i="1" dirty="0"/>
              <a:t>model/</a:t>
            </a:r>
            <a:r>
              <a:rPr lang="en-GB" i="1" dirty="0" err="1"/>
              <a:t>sdm.RDS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749798" y="5847475"/>
            <a:ext cx="247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SDM prediction</a:t>
            </a:r>
          </a:p>
          <a:p>
            <a:r>
              <a:rPr lang="en-GB" i="1" dirty="0"/>
              <a:t>outputs/</a:t>
            </a:r>
            <a:r>
              <a:rPr lang="en-GB" i="1" dirty="0" err="1"/>
              <a:t>prediction.tif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614713" y="2329536"/>
            <a:ext cx="1792515" cy="55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4581072" y="2329536"/>
            <a:ext cx="1366156" cy="55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47671" y="3548348"/>
            <a:ext cx="0" cy="736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7671" y="4931058"/>
            <a:ext cx="1899557" cy="809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35699" y="2329536"/>
            <a:ext cx="0" cy="3410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99" y="1019273"/>
            <a:ext cx="596900" cy="596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7" y="2329536"/>
            <a:ext cx="789893" cy="78989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099" y="5847475"/>
            <a:ext cx="1098352" cy="8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3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9" y="5847475"/>
            <a:ext cx="1098352" cy="814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8" y="1683205"/>
            <a:ext cx="23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Occurrence data</a:t>
            </a:r>
          </a:p>
          <a:p>
            <a:r>
              <a:rPr lang="en-GB" i="1" dirty="0"/>
              <a:t>data/raw/occ_data.csv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342" y="1683205"/>
            <a:ext cx="256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Environmental data </a:t>
            </a:r>
            <a:r>
              <a:rPr lang="en-GB" i="1" dirty="0"/>
              <a:t>data/raw/</a:t>
            </a:r>
            <a:r>
              <a:rPr lang="en-GB" i="1" dirty="0" err="1"/>
              <a:t>env_data.tif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48114" y="2902017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Cleaned occurrence with </a:t>
            </a:r>
            <a:r>
              <a:rPr lang="en-GB" dirty="0" err="1"/>
              <a:t>coviates</a:t>
            </a:r>
            <a:endParaRPr lang="en-GB" dirty="0"/>
          </a:p>
          <a:p>
            <a:r>
              <a:rPr lang="en-GB" i="1" dirty="0"/>
              <a:t>data/derived/</a:t>
            </a:r>
            <a:r>
              <a:rPr lang="en-GB" i="1" dirty="0" err="1"/>
              <a:t>occ_cov.RDS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59643" y="4284727"/>
            <a:ext cx="43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distribution model object</a:t>
            </a:r>
          </a:p>
          <a:p>
            <a:r>
              <a:rPr lang="en-GB" i="1" dirty="0"/>
              <a:t>model/</a:t>
            </a:r>
            <a:r>
              <a:rPr lang="en-GB" i="1" dirty="0" err="1"/>
              <a:t>sdm.RDS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749798" y="5847475"/>
            <a:ext cx="247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SDM prediction</a:t>
            </a:r>
          </a:p>
          <a:p>
            <a:r>
              <a:rPr lang="en-GB" i="1" dirty="0"/>
              <a:t>outputs/</a:t>
            </a:r>
            <a:r>
              <a:rPr lang="en-GB" i="1" dirty="0" err="1"/>
              <a:t>prediction.tif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614713" y="2329536"/>
            <a:ext cx="1792515" cy="55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4581072" y="2329536"/>
            <a:ext cx="1366156" cy="55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47671" y="3548348"/>
            <a:ext cx="0" cy="736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7671" y="4931058"/>
            <a:ext cx="1899557" cy="809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35699" y="2329536"/>
            <a:ext cx="0" cy="3410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24171" y="365125"/>
            <a:ext cx="5501822" cy="6340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Workflow in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Loading and cleaning data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#read data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(“data/raw/occ_data.csv”)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terra::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(“data/raw/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clean_and_prep_data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occ,env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,”data/derived/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Fitting model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(”data/derived/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~ x,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(mod, “model/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Making predictions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terra::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(“data/raw/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(“model/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&lt;- predict(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mod,env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(predictions, “outputs/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prediction.tif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9" y="1019273"/>
            <a:ext cx="596900" cy="596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7" y="2329536"/>
            <a:ext cx="789893" cy="7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Pipelines work by defining “targets”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target is defined with:</a:t>
            </a:r>
          </a:p>
          <a:p>
            <a:pPr lvl="1"/>
            <a:r>
              <a:rPr lang="en-GB" dirty="0"/>
              <a:t>Input(s)</a:t>
            </a:r>
          </a:p>
          <a:p>
            <a:pPr lvl="1"/>
            <a:r>
              <a:rPr lang="en-GB" dirty="0"/>
              <a:t>Output(s)</a:t>
            </a:r>
          </a:p>
          <a:p>
            <a:pPr lvl="1"/>
            <a:r>
              <a:rPr lang="en-GB" dirty="0"/>
              <a:t>Call/script</a:t>
            </a:r>
          </a:p>
          <a:p>
            <a:pPr lvl="1"/>
            <a:r>
              <a:rPr lang="en-GB" dirty="0"/>
              <a:t>Environment (sometimes implicit)</a:t>
            </a:r>
          </a:p>
          <a:p>
            <a:r>
              <a:rPr lang="en-GB" b="1" dirty="0"/>
              <a:t>Declarative syntax</a:t>
            </a:r>
          </a:p>
          <a:p>
            <a:pPr lvl="1"/>
            <a:r>
              <a:rPr lang="en-GB" dirty="0"/>
              <a:t>Describe desired results without explicitly listing commands or steps</a:t>
            </a:r>
          </a:p>
        </p:txBody>
      </p:sp>
      <p:pic>
        <p:nvPicPr>
          <p:cNvPr id="8194" name="Picture 2" descr="Avalon 80cm Licensed WA Target Faces Pack of 50 - in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980" y="611867"/>
            <a:ext cx="2767239" cy="276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9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9" y="5847475"/>
            <a:ext cx="1098352" cy="814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8" y="1683205"/>
            <a:ext cx="23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Occurrence data</a:t>
            </a:r>
          </a:p>
          <a:p>
            <a:r>
              <a:rPr lang="en-GB" i="1" dirty="0"/>
              <a:t>data/raw/occ_data.csv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342" y="1683205"/>
            <a:ext cx="256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Environmental data </a:t>
            </a:r>
            <a:r>
              <a:rPr lang="en-GB" i="1" dirty="0"/>
              <a:t>data/raw/</a:t>
            </a:r>
            <a:r>
              <a:rPr lang="en-GB" i="1" dirty="0" err="1"/>
              <a:t>env_data.tif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48114" y="2902017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Cleaned occurrence with </a:t>
            </a:r>
            <a:r>
              <a:rPr lang="en-GB" dirty="0" err="1"/>
              <a:t>coviates</a:t>
            </a:r>
            <a:endParaRPr lang="en-GB" dirty="0"/>
          </a:p>
          <a:p>
            <a:r>
              <a:rPr lang="en-GB" i="1" dirty="0"/>
              <a:t>data/derived/</a:t>
            </a:r>
            <a:r>
              <a:rPr lang="en-GB" i="1" dirty="0" err="1"/>
              <a:t>occ_cov.RDS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59643" y="4284727"/>
            <a:ext cx="43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distribution model object</a:t>
            </a:r>
          </a:p>
          <a:p>
            <a:r>
              <a:rPr lang="en-GB" i="1" dirty="0"/>
              <a:t>model/</a:t>
            </a:r>
            <a:r>
              <a:rPr lang="en-GB" i="1" dirty="0" err="1"/>
              <a:t>sdm.RDS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749798" y="5847475"/>
            <a:ext cx="247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SDM prediction</a:t>
            </a:r>
          </a:p>
          <a:p>
            <a:r>
              <a:rPr lang="en-GB" i="1" dirty="0"/>
              <a:t>outputs/</a:t>
            </a:r>
            <a:r>
              <a:rPr lang="en-GB" i="1" dirty="0" err="1"/>
              <a:t>prediction.tif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614713" y="2329536"/>
            <a:ext cx="1792515" cy="55356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4581072" y="2329536"/>
            <a:ext cx="1366156" cy="55356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47671" y="3548348"/>
            <a:ext cx="0" cy="73637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7671" y="4931058"/>
            <a:ext cx="1899557" cy="809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35699" y="2329536"/>
            <a:ext cx="0" cy="3410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6899" y="83577"/>
            <a:ext cx="5118101" cy="6309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data/raw/occ_data.csv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clean_and_prep_data.R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9" y="1019273"/>
            <a:ext cx="596900" cy="59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7" y="2329536"/>
            <a:ext cx="789893" cy="7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99" y="5847475"/>
            <a:ext cx="1098352" cy="814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798" y="1683205"/>
            <a:ext cx="236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Occurrence data</a:t>
            </a:r>
          </a:p>
          <a:p>
            <a:r>
              <a:rPr lang="en-GB" i="1" dirty="0"/>
              <a:t>data/raw/occ_data.csv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342" y="1683205"/>
            <a:ext cx="256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Environmental data </a:t>
            </a:r>
            <a:r>
              <a:rPr lang="en-GB" i="1" dirty="0"/>
              <a:t>data/raw/</a:t>
            </a:r>
            <a:r>
              <a:rPr lang="en-GB" i="1" dirty="0" err="1"/>
              <a:t>env_data.tif</a:t>
            </a:r>
            <a:endParaRPr lang="en-GB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48114" y="2902017"/>
            <a:ext cx="37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Cleaned occurrence with </a:t>
            </a:r>
            <a:r>
              <a:rPr lang="en-GB" dirty="0" err="1"/>
              <a:t>coviates</a:t>
            </a:r>
            <a:endParaRPr lang="en-GB" dirty="0"/>
          </a:p>
          <a:p>
            <a:r>
              <a:rPr lang="en-GB" i="1" dirty="0"/>
              <a:t>data/derived/</a:t>
            </a:r>
            <a:r>
              <a:rPr lang="en-GB" i="1" dirty="0" err="1"/>
              <a:t>occ_cov.RDS</a:t>
            </a:r>
            <a:endParaRPr lang="en-GB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59643" y="4284727"/>
            <a:ext cx="43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Species distribution model object</a:t>
            </a:r>
          </a:p>
          <a:p>
            <a:r>
              <a:rPr lang="en-GB" i="1" dirty="0"/>
              <a:t>model/</a:t>
            </a:r>
            <a:r>
              <a:rPr lang="en-GB" i="1" dirty="0" err="1"/>
              <a:t>sdm.RDS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749798" y="5847475"/>
            <a:ext cx="247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SDM prediction</a:t>
            </a:r>
          </a:p>
          <a:p>
            <a:r>
              <a:rPr lang="en-GB" i="1" dirty="0"/>
              <a:t>outputs/</a:t>
            </a:r>
            <a:r>
              <a:rPr lang="en-GB" i="1" dirty="0" err="1"/>
              <a:t>prediction.tif</a:t>
            </a:r>
            <a:endParaRPr lang="en-GB" i="1" dirty="0"/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614713" y="2329536"/>
            <a:ext cx="1792515" cy="55356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 flipH="1">
            <a:off x="4581072" y="2329536"/>
            <a:ext cx="1366156" cy="55356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047671" y="3548348"/>
            <a:ext cx="0" cy="73637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47671" y="4931058"/>
            <a:ext cx="1899557" cy="809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35699" y="2329536"/>
            <a:ext cx="0" cy="3410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6899" y="83577"/>
            <a:ext cx="5118101" cy="6309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data/raw/occ_data.csv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clean_and_prep_data.R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9" y="1019273"/>
            <a:ext cx="596900" cy="59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7" y="2329536"/>
            <a:ext cx="789893" cy="789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39370" y="720780"/>
            <a:ext cx="434067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clean and prep data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(input[[1]])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terra::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(input[[2]])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clean_and_prep_data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occ,env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saveRDS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df,output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5264150" y="1388155"/>
            <a:ext cx="1682750" cy="302534"/>
          </a:xfrm>
          <a:prstGeom prst="line">
            <a:avLst/>
          </a:prstGeom>
          <a:ln w="146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Ok so what’s the big deal?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7914" cy="4351338"/>
          </a:xfrm>
        </p:spPr>
        <p:txBody>
          <a:bodyPr/>
          <a:lstStyle/>
          <a:p>
            <a:r>
              <a:rPr lang="en-GB" dirty="0"/>
              <a:t>Essentially, pipelines are workflows with:</a:t>
            </a:r>
          </a:p>
          <a:p>
            <a:pPr lvl="1"/>
            <a:r>
              <a:rPr lang="en-GB" dirty="0"/>
              <a:t>Automation</a:t>
            </a:r>
          </a:p>
          <a:p>
            <a:pPr lvl="1"/>
            <a:r>
              <a:rPr lang="en-GB" dirty="0"/>
              <a:t>Does the ‘overhead’ for you:</a:t>
            </a:r>
          </a:p>
          <a:p>
            <a:pPr lvl="2"/>
            <a:r>
              <a:rPr lang="en-GB" dirty="0"/>
              <a:t>Dependency tracking</a:t>
            </a:r>
          </a:p>
          <a:p>
            <a:pPr lvl="2"/>
            <a:r>
              <a:rPr lang="en-GB" dirty="0"/>
              <a:t>When was it last re-run?</a:t>
            </a:r>
          </a:p>
          <a:p>
            <a:pPr lvl="2"/>
            <a:r>
              <a:rPr lang="en-GB" dirty="0"/>
              <a:t>Has some data changed since it was rerun?</a:t>
            </a:r>
          </a:p>
          <a:p>
            <a:pPr lvl="2"/>
            <a:r>
              <a:rPr lang="en-GB" dirty="0"/>
              <a:t>Altering one step </a:t>
            </a:r>
            <a:r>
              <a:rPr lang="en-GB" dirty="0" err="1"/>
              <a:t>eg</a:t>
            </a:r>
            <a:r>
              <a:rPr lang="en-GB" dirty="0"/>
              <a:t>. model fit, no need to re-run the whole pipeline</a:t>
            </a:r>
          </a:p>
          <a:p>
            <a:pPr lvl="1"/>
            <a:r>
              <a:rPr lang="en-GB" dirty="0"/>
              <a:t>Visualisation: draws dependency graph</a:t>
            </a:r>
          </a:p>
          <a:p>
            <a:pPr lvl="1"/>
            <a:r>
              <a:rPr lang="en-GB" dirty="0"/>
              <a:t>Easy transfer to HPC (depending on pipeline tool)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25757" y="365125"/>
            <a:ext cx="3532415" cy="6309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1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data/raw/occ_data.csv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clean_and_prep_data.R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2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data/derived/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occ_cov.RDS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3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sdm.RDS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data/raw/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env_data.tif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prediction.tif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Rscript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predict_model.R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2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{targets}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945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install.packages</a:t>
            </a:r>
            <a:r>
              <a:rPr lang="en-GB" dirty="0"/>
              <a:t>(“targets”)</a:t>
            </a:r>
          </a:p>
          <a:p>
            <a:r>
              <a:rPr lang="en-GB" dirty="0"/>
              <a:t>Part of </a:t>
            </a:r>
            <a:r>
              <a:rPr lang="en-GB" dirty="0" err="1"/>
              <a:t>ROpenSci</a:t>
            </a:r>
            <a:endParaRPr lang="en-GB" dirty="0"/>
          </a:p>
          <a:p>
            <a:r>
              <a:rPr lang="en-GB" dirty="0"/>
              <a:t>Function-orientated</a:t>
            </a:r>
          </a:p>
          <a:p>
            <a:r>
              <a:rPr lang="en-GB" dirty="0"/>
              <a:t>R markdown friendly</a:t>
            </a:r>
          </a:p>
          <a:p>
            <a:r>
              <a:rPr lang="en-GB" dirty="0"/>
              <a:t>Successor to {drake}</a:t>
            </a:r>
          </a:p>
          <a:p>
            <a:r>
              <a:rPr lang="en-GB" dirty="0"/>
              <a:t>Focus on reproducibility of analyses (rather than high-throughput)</a:t>
            </a:r>
          </a:p>
          <a:p>
            <a:r>
              <a:rPr lang="en-GB" dirty="0"/>
              <a:t>Static and dynamic branching</a:t>
            </a:r>
          </a:p>
          <a:p>
            <a:r>
              <a:rPr lang="en-GB" dirty="0"/>
              <a:t>HPC functionality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704" y="462756"/>
            <a:ext cx="1343896" cy="1552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44" y="2549476"/>
            <a:ext cx="5292499" cy="3909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5" y="2158900"/>
            <a:ext cx="1419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A242D4F3F9C45A5F4EA91E4CC0D4D" ma:contentTypeVersion="15" ma:contentTypeDescription="Create a new document." ma:contentTypeScope="" ma:versionID="eb568a8a0e17eebb26f825986fbf6285">
  <xsd:schema xmlns:xsd="http://www.w3.org/2001/XMLSchema" xmlns:xs="http://www.w3.org/2001/XMLSchema" xmlns:p="http://schemas.microsoft.com/office/2006/metadata/properties" xmlns:ns3="9dbeed07-0638-45a7-bbbb-0c06954beb2b" xmlns:ns4="4adc8622-b0c7-4200-b66d-faf284522ecd" targetNamespace="http://schemas.microsoft.com/office/2006/metadata/properties" ma:root="true" ma:fieldsID="650147ac3c36858a4bbfbae496fe2a35" ns3:_="" ns4:_="">
    <xsd:import namespace="9dbeed07-0638-45a7-bbbb-0c06954beb2b"/>
    <xsd:import namespace="4adc8622-b0c7-4200-b66d-faf284522e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eed07-0638-45a7-bbbb-0c06954beb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c8622-b0c7-4200-b66d-faf284522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eed07-0638-45a7-bbbb-0c06954beb2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522C8-AA56-4609-B301-E08E3C3B19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eed07-0638-45a7-bbbb-0c06954beb2b"/>
    <ds:schemaRef ds:uri="4adc8622-b0c7-4200-b66d-faf284522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66D6C-9CD6-4403-AFAC-000B7F3CD56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adc8622-b0c7-4200-b66d-faf284522ecd"/>
    <ds:schemaRef ds:uri="9dbeed07-0638-45a7-bbbb-0c06954beb2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C5922A-0034-45DE-9E31-2768E29CFF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964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Google Sans</vt:lpstr>
      <vt:lpstr>Office Theme</vt:lpstr>
      <vt:lpstr>Pipelines with {targets}</vt:lpstr>
      <vt:lpstr>Workflows</vt:lpstr>
      <vt:lpstr>Example</vt:lpstr>
      <vt:lpstr>Workflow</vt:lpstr>
      <vt:lpstr>Pipelines work by defining “targets”</vt:lpstr>
      <vt:lpstr>Pipeline</vt:lpstr>
      <vt:lpstr>Pipeline</vt:lpstr>
      <vt:lpstr>Ok so what’s the big deal?</vt:lpstr>
      <vt:lpstr>{targets}</vt:lpstr>
      <vt:lpstr>Disadvantages / challenges</vt:lpstr>
    </vt:vector>
  </TitlesOfParts>
  <Company>Centre for Ecology and Hydrology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workflows to pipelines</dc:title>
  <dc:creator>Simon Rolph</dc:creator>
  <cp:lastModifiedBy>Simon Rolph</cp:lastModifiedBy>
  <cp:revision>31</cp:revision>
  <dcterms:created xsi:type="dcterms:W3CDTF">2023-04-17T16:09:03Z</dcterms:created>
  <dcterms:modified xsi:type="dcterms:W3CDTF">2024-02-15T16:34:43Z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0x010100921A242D4F3F9C45A5F4EA91E4CC0D4D</vt:lpwstr>
  </property>
</Properties>
</file>