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E6C4A-8D12-48C3-A451-66ED0D1C7264}" v="1225" dt="2022-02-16T12:40:36.793"/>
    <p1510:client id="{3E4B9E14-7F74-48E1-811D-0105FB69F5DF}" v="83" dt="2022-02-16T12:42:02.070"/>
    <p1510:client id="{4777CB2C-71AD-6349-D6BE-DC7CD7C2AADC}" v="25" dt="2022-02-16T12:35:23.440"/>
    <p1510:client id="{68DE5586-F9CF-4683-F442-9999A17FB809}" v="316" dt="2022-02-20T19:50:10.250"/>
    <p1510:client id="{6E38D4B9-A76F-42C9-A366-2BC51436CCF1}" v="1" dt="2022-02-20T20:54:31.766"/>
    <p1510:client id="{8BE85E7D-0C9B-CC68-932B-839203BE926A}" v="174" dt="2022-02-20T19:43:21.922"/>
    <p1510:client id="{96551719-285A-C299-8022-B3BADD711F67}" v="9" dt="2022-02-20T10:01:31.120"/>
    <p1510:client id="{99F8C380-F2CE-36FB-F87B-C25D6041BBDB}" v="2" dt="2022-02-15T16:45:03.891"/>
    <p1510:client id="{9C6E4DA4-C83F-7F21-2EEC-88AE33236862}" v="47" dt="2022-02-20T19:47:14.666"/>
    <p1510:client id="{AD6322C0-69D5-3D92-563F-D8CFC48943E0}" v="191" dt="2022-02-15T16:01:29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771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89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3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7136" y="1600227"/>
            <a:ext cx="842720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/>
              <a:t>Performance Testing of Deep Learning and Auto-Segmentation Algorithms</a:t>
            </a:r>
            <a:endParaRPr lang="da-DK"/>
          </a:p>
          <a:p>
            <a:endParaRPr lang="en-US">
              <a:cs typeface="Calibri Light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Alex Kolby</a:t>
            </a:r>
          </a:p>
          <a:p>
            <a:r>
              <a:rPr lang="en-US"/>
              <a:t>Eskild H. Andersen</a:t>
            </a:r>
          </a:p>
          <a:p>
            <a:r>
              <a:rPr lang="en-US"/>
              <a:t>Simon Rydder</a:t>
            </a:r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A6349-9EE9-4B06-88C4-297D1B16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ea typeface="+mj-lt"/>
                <a:cs typeface="+mj-lt"/>
              </a:rPr>
              <a:t>Problem description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1ABC9B-C5B2-4222-9E2E-665275E3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9" y="152893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err="1">
                <a:ea typeface="+mn-lt"/>
                <a:cs typeface="+mn-lt"/>
              </a:rPr>
              <a:t>Investigate</a:t>
            </a:r>
            <a:r>
              <a:rPr lang="da-DK">
                <a:ea typeface="+mn-lt"/>
                <a:cs typeface="+mn-lt"/>
              </a:rPr>
              <a:t> the difference in performance of </a:t>
            </a:r>
            <a:r>
              <a:rPr lang="da-DK" err="1">
                <a:ea typeface="+mn-lt"/>
                <a:cs typeface="+mn-lt"/>
              </a:rPr>
              <a:t>autosegmentation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algorithms</a:t>
            </a:r>
            <a:r>
              <a:rPr lang="da-DK">
                <a:ea typeface="+mn-lt"/>
                <a:cs typeface="+mn-lt"/>
              </a:rPr>
              <a:t> for </a:t>
            </a:r>
            <a:r>
              <a:rPr lang="da-DK" err="1">
                <a:ea typeface="+mn-lt"/>
                <a:cs typeface="+mn-lt"/>
              </a:rPr>
              <a:t>delineation</a:t>
            </a:r>
            <a:r>
              <a:rPr lang="da-DK">
                <a:ea typeface="+mn-lt"/>
                <a:cs typeface="+mn-lt"/>
              </a:rPr>
              <a:t> of organs.</a:t>
            </a:r>
          </a:p>
          <a:p>
            <a:r>
              <a:rPr lang="da-DK" err="1"/>
              <a:t>Create</a:t>
            </a:r>
            <a:r>
              <a:rPr lang="da-DK"/>
              <a:t> a </a:t>
            </a:r>
            <a:r>
              <a:rPr lang="da-DK" err="1"/>
              <a:t>good</a:t>
            </a:r>
            <a:r>
              <a:rPr lang="da-DK"/>
              <a:t> performance </a:t>
            </a:r>
            <a:r>
              <a:rPr lang="da-DK" err="1"/>
              <a:t>measurement</a:t>
            </a:r>
            <a:r>
              <a:rPr lang="da-DK"/>
              <a:t> for benchmarking.</a:t>
            </a:r>
          </a:p>
        </p:txBody>
      </p:sp>
      <p:pic>
        <p:nvPicPr>
          <p:cNvPr id="4" name="Billede 4">
            <a:extLst>
              <a:ext uri="{FF2B5EF4-FFF2-40B4-BE49-F238E27FC236}">
                <a16:creationId xmlns:a16="http://schemas.microsoft.com/office/drawing/2014/main" id="{7353E567-F98C-4769-922B-77DE0C75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3" y="2868877"/>
            <a:ext cx="8596668" cy="35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9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7D276-1BC3-44A5-96A8-BC5B0C8B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data</a:t>
            </a:r>
          </a:p>
        </p:txBody>
      </p:sp>
      <p:pic>
        <p:nvPicPr>
          <p:cNvPr id="6" name="Billede 6" descr="Et billede, der indeholder tekst, forskellig&#10;&#10;Beskrivelsen er genereret automatisk">
            <a:extLst>
              <a:ext uri="{FF2B5EF4-FFF2-40B4-BE49-F238E27FC236}">
                <a16:creationId xmlns:a16="http://schemas.microsoft.com/office/drawing/2014/main" id="{B36BA7D2-7C58-446D-B4AA-41B7728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48" y="3142822"/>
            <a:ext cx="6659301" cy="3338101"/>
          </a:xfrm>
          <a:prstGeom prst="rect">
            <a:avLst/>
          </a:prstGeom>
        </p:spPr>
      </p:pic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A2D8B3B6-EF53-41AF-A284-EAA31F54C14F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/>
          </a:p>
          <a:p>
            <a:endParaRPr lang="da-DK"/>
          </a:p>
        </p:txBody>
      </p:sp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E226B7D6-39AE-4AE2-B6BD-A73456002114}"/>
              </a:ext>
            </a:extLst>
          </p:cNvPr>
          <p:cNvSpPr txBox="1">
            <a:spLocks/>
          </p:cNvSpPr>
          <p:nvPr/>
        </p:nvSpPr>
        <p:spPr>
          <a:xfrm>
            <a:off x="745785" y="129268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/>
              <a:t>Database </a:t>
            </a:r>
            <a:r>
              <a:rPr lang="da-DK" err="1"/>
              <a:t>consisting</a:t>
            </a:r>
            <a:r>
              <a:rPr lang="da-DK"/>
              <a:t> of </a:t>
            </a:r>
            <a:r>
              <a:rPr lang="da-DK" err="1"/>
              <a:t>approx</a:t>
            </a:r>
            <a:r>
              <a:rPr lang="da-DK"/>
              <a:t> 800 patients </a:t>
            </a:r>
            <a:r>
              <a:rPr lang="da-DK" err="1"/>
              <a:t>treated</a:t>
            </a:r>
            <a:r>
              <a:rPr lang="da-DK"/>
              <a:t> for cancer at Aarhus Universitetshospital in the </a:t>
            </a:r>
            <a:r>
              <a:rPr lang="da-DK" err="1"/>
              <a:t>period</a:t>
            </a:r>
            <a:r>
              <a:rPr lang="da-DK"/>
              <a:t> 2005-2016 </a:t>
            </a:r>
          </a:p>
          <a:p>
            <a:r>
              <a:rPr lang="da-DK"/>
              <a:t>Data </a:t>
            </a:r>
            <a:r>
              <a:rPr lang="da-DK" err="1"/>
              <a:t>consists</a:t>
            </a:r>
            <a:r>
              <a:rPr lang="da-DK"/>
              <a:t> of CT </a:t>
            </a:r>
            <a:r>
              <a:rPr lang="da-DK" err="1"/>
              <a:t>scans</a:t>
            </a:r>
            <a:r>
              <a:rPr lang="da-DK"/>
              <a:t> and the </a:t>
            </a:r>
            <a:r>
              <a:rPr lang="da-DK" err="1"/>
              <a:t>delineation</a:t>
            </a:r>
            <a:r>
              <a:rPr lang="da-DK"/>
              <a:t> of organs for </a:t>
            </a:r>
            <a:r>
              <a:rPr lang="da-DK" err="1"/>
              <a:t>each</a:t>
            </a:r>
            <a:r>
              <a:rPr lang="da-DK"/>
              <a:t> patient.  </a:t>
            </a:r>
          </a:p>
          <a:p>
            <a:r>
              <a:rPr lang="da-DK" err="1"/>
              <a:t>Semi</a:t>
            </a:r>
            <a:r>
              <a:rPr lang="da-DK"/>
              <a:t> 3D </a:t>
            </a:r>
            <a:r>
              <a:rPr lang="da-DK" err="1"/>
              <a:t>pictures</a:t>
            </a:r>
            <a:r>
              <a:rPr lang="da-DK"/>
              <a:t>. </a:t>
            </a:r>
            <a:r>
              <a:rPr lang="da-DK" err="1"/>
              <a:t>Consist</a:t>
            </a:r>
            <a:r>
              <a:rPr lang="da-DK"/>
              <a:t> of slices </a:t>
            </a:r>
            <a:r>
              <a:rPr lang="da-DK" err="1"/>
              <a:t>varying</a:t>
            </a:r>
            <a:r>
              <a:rPr lang="da-DK"/>
              <a:t> from 2-3 mm. Put </a:t>
            </a:r>
            <a:r>
              <a:rPr lang="da-DK" err="1"/>
              <a:t>together</a:t>
            </a:r>
            <a:r>
              <a:rPr lang="da-DK"/>
              <a:t> in a </a:t>
            </a:r>
            <a:r>
              <a:rPr lang="da-DK" err="1"/>
              <a:t>stack</a:t>
            </a:r>
            <a:r>
              <a:rPr lang="da-DK"/>
              <a:t> </a:t>
            </a:r>
            <a:r>
              <a:rPr lang="da-DK" err="1"/>
              <a:t>they</a:t>
            </a:r>
            <a:r>
              <a:rPr lang="da-DK"/>
              <a:t> </a:t>
            </a:r>
            <a:r>
              <a:rPr lang="da-DK" err="1"/>
              <a:t>imitate</a:t>
            </a:r>
            <a:r>
              <a:rPr lang="da-DK"/>
              <a:t> a 3D </a:t>
            </a:r>
            <a:r>
              <a:rPr lang="da-DK" err="1"/>
              <a:t>picture</a:t>
            </a:r>
            <a:r>
              <a:rPr lang="da-DK"/>
              <a:t>. </a:t>
            </a:r>
          </a:p>
          <a:p>
            <a:pPr marL="0" indent="0">
              <a:buNone/>
            </a:pPr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</p:txBody>
      </p:sp>
      <p:pic>
        <p:nvPicPr>
          <p:cNvPr id="8" name="Billede 8" descr="Et billede, der indeholder mørk, nat&#10;&#10;Beskrivelsen er genereret automatisk">
            <a:extLst>
              <a:ext uri="{FF2B5EF4-FFF2-40B4-BE49-F238E27FC236}">
                <a16:creationId xmlns:a16="http://schemas.microsoft.com/office/drawing/2014/main" id="{E35FBFF3-94BF-4DC1-AEC3-B39948866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725" y="3337346"/>
            <a:ext cx="3886065" cy="3089838"/>
          </a:xfrm>
        </p:spPr>
      </p:pic>
    </p:spTree>
    <p:extLst>
      <p:ext uri="{BB962C8B-B14F-4D97-AF65-F5344CB8AC3E}">
        <p14:creationId xmlns:p14="http://schemas.microsoft.com/office/powerpoint/2010/main" val="17098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4">
            <a:extLst>
              <a:ext uri="{FF2B5EF4-FFF2-40B4-BE49-F238E27FC236}">
                <a16:creationId xmlns:a16="http://schemas.microsoft.com/office/drawing/2014/main" id="{C9D70C97-A9E1-44D9-BE8A-E86D4A1FE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572" b="-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6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D082D-A9B3-46F9-975E-26C11D33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What's</a:t>
            </a:r>
            <a:r>
              <a:rPr lang="da-DK"/>
              <a:t> </a:t>
            </a:r>
            <a:r>
              <a:rPr lang="da-DK" err="1"/>
              <a:t>next</a:t>
            </a:r>
            <a:r>
              <a:rPr lang="da-DK"/>
              <a:t>?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08CB53F-FB4C-4FDF-9044-03F622636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Short run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15177E-37DA-4209-9A32-B2C4B1F16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Data </a:t>
            </a:r>
            <a:r>
              <a:rPr lang="da-DK" err="1"/>
              <a:t>processing</a:t>
            </a:r>
            <a:r>
              <a:rPr lang="da-DK"/>
              <a:t>/</a:t>
            </a:r>
            <a:r>
              <a:rPr lang="da-DK" err="1"/>
              <a:t>cleaning</a:t>
            </a:r>
          </a:p>
          <a:p>
            <a:pPr lvl="1"/>
            <a:r>
              <a:rPr lang="da-DK" err="1"/>
              <a:t>E.g</a:t>
            </a:r>
            <a:r>
              <a:rPr lang="da-DK"/>
              <a:t> </a:t>
            </a:r>
            <a:r>
              <a:rPr lang="da-DK" err="1">
                <a:ea typeface="+mn-lt"/>
                <a:cs typeface="+mn-lt"/>
              </a:rPr>
              <a:t>designing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classes</a:t>
            </a:r>
            <a:r>
              <a:rPr lang="da-DK">
                <a:ea typeface="+mn-lt"/>
                <a:cs typeface="+mn-lt"/>
              </a:rPr>
              <a:t> for data handling </a:t>
            </a:r>
            <a:endParaRPr lang="da-DK"/>
          </a:p>
          <a:p>
            <a:r>
              <a:rPr lang="da-DK" err="1"/>
              <a:t>Understanding</a:t>
            </a:r>
            <a:r>
              <a:rPr lang="da-DK"/>
              <a:t> </a:t>
            </a:r>
            <a:r>
              <a:rPr lang="da-DK" err="1"/>
              <a:t>volume</a:t>
            </a:r>
            <a:r>
              <a:rPr lang="da-DK"/>
              <a:t> </a:t>
            </a:r>
            <a:r>
              <a:rPr lang="da-DK" err="1"/>
              <a:t>comparison</a:t>
            </a:r>
            <a:r>
              <a:rPr lang="da-DK"/>
              <a:t> measures</a:t>
            </a:r>
          </a:p>
          <a:p>
            <a:pPr lvl="1"/>
            <a:r>
              <a:rPr lang="da-DK"/>
              <a:t>DICE, </a:t>
            </a:r>
            <a:r>
              <a:rPr lang="da-DK" err="1"/>
              <a:t>Hausdorff</a:t>
            </a:r>
            <a:r>
              <a:rPr lang="da-DK"/>
              <a:t>, Mean Surface Distance, </a:t>
            </a:r>
            <a:r>
              <a:rPr lang="da-DK" err="1"/>
              <a:t>Added</a:t>
            </a:r>
            <a:r>
              <a:rPr lang="da-DK"/>
              <a:t> Path </a:t>
            </a:r>
            <a:r>
              <a:rPr lang="da-DK" err="1"/>
              <a:t>Length</a:t>
            </a:r>
            <a:endParaRPr lang="da-DK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837C18BD-7788-42B9-A40F-2ED087C4B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/>
              <a:t>Long run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523C817-FC0F-4FF7-8923-B268E28355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Design benchmarking </a:t>
            </a:r>
            <a:r>
              <a:rPr lang="da-DK" err="1"/>
              <a:t>tools</a:t>
            </a:r>
            <a:endParaRPr lang="da-DK"/>
          </a:p>
          <a:p>
            <a:r>
              <a:rPr lang="da-DK"/>
              <a:t>Benchmarking performance</a:t>
            </a:r>
          </a:p>
          <a:p>
            <a:r>
              <a:rPr lang="da-DK" err="1">
                <a:ea typeface="+mn-lt"/>
                <a:cs typeface="+mn-lt"/>
              </a:rPr>
              <a:t>Visualization</a:t>
            </a:r>
            <a:r>
              <a:rPr lang="da-DK">
                <a:ea typeface="+mn-lt"/>
                <a:cs typeface="+mn-lt"/>
              </a:rPr>
              <a:t> of </a:t>
            </a:r>
            <a:r>
              <a:rPr lang="da-DK" err="1">
                <a:ea typeface="+mn-lt"/>
                <a:cs typeface="+mn-lt"/>
              </a:rPr>
              <a:t>results</a:t>
            </a:r>
            <a:endParaRPr lang="da-DK">
              <a:ea typeface="+mn-lt"/>
              <a:cs typeface="+mn-lt"/>
            </a:endParaRPr>
          </a:p>
          <a:p>
            <a:pPr lvl="1"/>
            <a:r>
              <a:rPr lang="da-DK" err="1">
                <a:ea typeface="+mn-lt"/>
                <a:cs typeface="+mn-lt"/>
              </a:rPr>
              <a:t>Similarity</a:t>
            </a:r>
            <a:r>
              <a:rPr lang="da-DK">
                <a:ea typeface="+mn-lt"/>
                <a:cs typeface="+mn-lt"/>
              </a:rPr>
              <a:t> plots</a:t>
            </a:r>
          </a:p>
          <a:p>
            <a:pPr lvl="1"/>
            <a:r>
              <a:rPr lang="da-DK">
                <a:ea typeface="+mn-lt"/>
                <a:cs typeface="+mn-lt"/>
              </a:rPr>
              <a:t>Organ </a:t>
            </a:r>
            <a:r>
              <a:rPr lang="da-DK" err="1">
                <a:ea typeface="+mn-lt"/>
                <a:cs typeface="+mn-lt"/>
              </a:rPr>
              <a:t>delineation</a:t>
            </a:r>
            <a:r>
              <a:rPr lang="da-DK">
                <a:ea typeface="+mn-lt"/>
                <a:cs typeface="+mn-lt"/>
              </a:rPr>
              <a:t> </a:t>
            </a:r>
            <a:r>
              <a:rPr lang="da-DK" err="1">
                <a:ea typeface="+mn-lt"/>
                <a:cs typeface="+mn-lt"/>
              </a:rPr>
              <a:t>heatmaps</a:t>
            </a:r>
          </a:p>
          <a:p>
            <a:r>
              <a:rPr lang="da-DK"/>
              <a:t>Writing a </a:t>
            </a:r>
            <a:r>
              <a:rPr lang="da-DK" err="1"/>
              <a:t>scientific</a:t>
            </a:r>
            <a:r>
              <a:rPr lang="da-DK"/>
              <a:t> </a:t>
            </a:r>
            <a:r>
              <a:rPr lang="da-DK" err="1"/>
              <a:t>paper</a:t>
            </a:r>
          </a:p>
          <a:p>
            <a:pPr lvl="1"/>
            <a:endParaRPr lang="da-DK"/>
          </a:p>
          <a:p>
            <a:pPr lvl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089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Performance Testing of Deep Learning and Auto-Segmentation Algorithms </vt:lpstr>
      <vt:lpstr>Problem description</vt:lpstr>
      <vt:lpstr>The data</vt:lpstr>
      <vt:lpstr>PowerPoint Presentation</vt:lpstr>
      <vt:lpstr>What's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Rydder</dc:creator>
  <cp:lastModifiedBy>Simon Rydder</cp:lastModifiedBy>
  <cp:revision>2</cp:revision>
  <dcterms:created xsi:type="dcterms:W3CDTF">2022-02-14T17:10:20Z</dcterms:created>
  <dcterms:modified xsi:type="dcterms:W3CDTF">2022-02-20T20:54:31Z</dcterms:modified>
</cp:coreProperties>
</file>