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strengths: </a:t>
            </a:r>
          </a:p>
          <a:p>
            <a:pPr indent="-228600" lvl="0" marL="457200" rtl="0">
              <a:spcBef>
                <a:spcPts val="0"/>
              </a:spcBef>
              <a:buChar char="-"/>
            </a:pPr>
            <a:r>
              <a:rPr lang="en"/>
              <a:t>git was annoying, but we had very few major issues with it</a:t>
            </a:r>
          </a:p>
          <a:p>
            <a:pPr indent="-228600" lvl="0" marL="457200" rtl="0">
              <a:spcBef>
                <a:spcPts val="0"/>
              </a:spcBef>
              <a:buChar char="-"/>
            </a:pPr>
            <a:r>
              <a:rPr lang="en"/>
              <a:t>worked well together, very willing to find time to meet</a:t>
            </a:r>
          </a:p>
          <a:p>
            <a:pPr indent="-228600" lvl="0" marL="457200" rtl="0">
              <a:spcBef>
                <a:spcPts val="0"/>
              </a:spcBef>
              <a:buChar char="-"/>
            </a:pPr>
            <a:r>
              <a:rPr lang="en"/>
              <a:t>everyone was willing to help with other people’s parts to debug, etc.</a:t>
            </a:r>
          </a:p>
          <a:p>
            <a:pPr rtl="0">
              <a:spcBef>
                <a:spcPts val="0"/>
              </a:spcBef>
              <a:buNone/>
            </a:pPr>
            <a:r>
              <a:rPr lang="en"/>
              <a:t>weaknesses:</a:t>
            </a:r>
          </a:p>
          <a:p>
            <a:pPr indent="-228600" lvl="0" marL="457200" rtl="0">
              <a:spcBef>
                <a:spcPts val="0"/>
              </a:spcBef>
              <a:buChar char="-"/>
            </a:pPr>
            <a:r>
              <a:rPr lang="en"/>
              <a:t>networking</a:t>
            </a:r>
          </a:p>
          <a:p>
            <a:pPr indent="-228600" lvl="0" marL="457200" rtl="0">
              <a:spcBef>
                <a:spcPts val="0"/>
              </a:spcBef>
              <a:buChar char="-"/>
            </a:pPr>
            <a:r>
              <a:t/>
            </a:r>
            <a:endParaRPr/>
          </a:p>
          <a:p>
            <a:pPr indent="-228600" lvl="0" marL="457200" rtl="0">
              <a:spcBef>
                <a:spcPts val="0"/>
              </a:spcBef>
              <a:buChar char="-"/>
            </a:pPr>
            <a:r>
              <a:rPr lang="en"/>
              <a:t>difficulty estimating how long things would take</a:t>
            </a:r>
          </a:p>
          <a:p>
            <a:pPr rtl="0">
              <a:spcBef>
                <a:spcPts val="0"/>
              </a:spcBef>
              <a:buNone/>
            </a:pPr>
            <a:r>
              <a:rPr lang="en"/>
              <a:t>what would we change?</a:t>
            </a:r>
          </a:p>
          <a:p>
            <a:pPr indent="-228600" lvl="0" marL="457200" rtl="0">
              <a:spcBef>
                <a:spcPts val="0"/>
              </a:spcBef>
              <a:buChar char="-"/>
            </a:pPr>
            <a:r>
              <a:rPr lang="en"/>
              <a:t>change the Tile class, probably make the Tile extend JLabel. the tile class was pretty much used for the values of the tiles and the letters, but otherwise we had to create jlabel representations of them</a:t>
            </a:r>
          </a:p>
          <a:p>
            <a:pPr indent="-228600" lvl="0" marL="457200">
              <a:spcBef>
                <a:spcPts val="0"/>
              </a:spcBef>
              <a:buChar char="-"/>
            </a:pPr>
            <a:r>
              <a:rPr lang="en"/>
              <a:t>more refactoring.  we have some classes that are insanely long, due to switches n stuff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explain the view of the board( normal scrabble board, more players will pop up with networking when we figure that out, tiles left is the tile bag, the letter distribution shows how much each tile is worth if you can’t see your hand, hand has 7 tiles)</a:t>
            </a:r>
          </a:p>
          <a:p>
            <a:pPr rtl="0">
              <a:spcBef>
                <a:spcPts val="0"/>
              </a:spcBef>
              <a:buNone/>
            </a:pPr>
            <a:r>
              <a:rPr lang="en"/>
              <a:t>then go to netbeans and run it explaining how you don’t completely have networking yet so we will just do it with one player</a:t>
            </a:r>
          </a:p>
          <a:p>
            <a:pPr rtl="0">
              <a:spcBef>
                <a:spcPts val="0"/>
              </a:spcBef>
              <a:buNone/>
            </a:pPr>
            <a:r>
              <a:rPr lang="en"/>
              <a:t>show how you have to play first word on star</a:t>
            </a:r>
          </a:p>
          <a:p>
            <a:pPr rtl="0">
              <a:spcBef>
                <a:spcPts val="0"/>
              </a:spcBef>
              <a:buNone/>
            </a:pPr>
            <a:r>
              <a:rPr lang="en"/>
              <a:t>which shows how undo button works</a:t>
            </a:r>
          </a:p>
          <a:p>
            <a:pPr rtl="0">
              <a:spcBef>
                <a:spcPts val="0"/>
              </a:spcBef>
              <a:buNone/>
            </a:pPr>
            <a:r>
              <a:rPr lang="en"/>
              <a:t>shuffle your hand</a:t>
            </a:r>
          </a:p>
          <a:p>
            <a:pPr rtl="0">
              <a:spcBef>
                <a:spcPts val="0"/>
              </a:spcBef>
              <a:buNone/>
            </a:pPr>
            <a:r>
              <a:rPr lang="en"/>
              <a:t>swap a tile, but show that it has to be in your hand, and a valid input</a:t>
            </a:r>
          </a:p>
          <a:p>
            <a:pPr rtl="0">
              <a:spcBef>
                <a:spcPts val="0"/>
              </a:spcBef>
              <a:buNone/>
            </a:pPr>
            <a:r>
              <a:rPr lang="en"/>
              <a:t>then play word and show that score changes, and more tiles are added to your hand, and the size of tile bag changes</a:t>
            </a:r>
          </a:p>
          <a:p>
            <a:pPr rtl="0">
              <a:spcBef>
                <a:spcPts val="0"/>
              </a:spcBef>
              <a:buNone/>
            </a:pPr>
            <a:r>
              <a:rPr lang="en"/>
              <a:t>say that essentially pass doesn’t do anything for one player because it’s one player, that button will work when we figure out networking</a:t>
            </a:r>
          </a:p>
          <a:p>
            <a:pPr rtl="0">
              <a:spcBef>
                <a:spcPts val="0"/>
              </a:spcBef>
              <a:buNone/>
            </a:pPr>
            <a:r>
              <a:rPr lang="en"/>
              <a:t>**have one already pre ran with a blank tile</a:t>
            </a:r>
          </a:p>
          <a:p>
            <a:pPr rtl="0">
              <a:spcBef>
                <a:spcPts val="0"/>
              </a:spcBef>
              <a:buNone/>
            </a:pPr>
            <a:r>
              <a:rPr lang="en"/>
              <a:t>show that you can choose the letter of your blank tile</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246025" y="379000"/>
            <a:ext cx="8520599" cy="2690399"/>
          </a:xfrm>
          <a:prstGeom prst="rect">
            <a:avLst/>
          </a:prstGeom>
        </p:spPr>
        <p:txBody>
          <a:bodyPr anchorCtr="0" anchor="ctr" bIns="91425" lIns="91425" rIns="91425" tIns="91425">
            <a:noAutofit/>
          </a:bodyPr>
          <a:lstStyle/>
          <a:p>
            <a:pPr rtl="0">
              <a:spcBef>
                <a:spcPts val="0"/>
              </a:spcBef>
              <a:buNone/>
            </a:pPr>
            <a:r>
              <a:rPr lang="en"/>
              <a:t>Scrabble</a:t>
            </a:r>
          </a:p>
        </p:txBody>
      </p:sp>
      <p:sp>
        <p:nvSpPr>
          <p:cNvPr id="56" name="Shape 56"/>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
              <a:t>By: Nick Simons, Jenna Slusar, and Caroline Whitman</a:t>
            </a:r>
          </a:p>
        </p:txBody>
      </p:sp>
      <p:pic>
        <p:nvPicPr>
          <p:cNvPr id="57" name="Shape 57"/>
          <p:cNvPicPr preferRelativeResize="0"/>
          <p:nvPr/>
        </p:nvPicPr>
        <p:blipFill>
          <a:blip r:embed="rId3">
            <a:alphaModFix/>
          </a:blip>
          <a:stretch>
            <a:fillRect/>
          </a:stretch>
        </p:blipFill>
        <p:spPr>
          <a:xfrm rot="-251503">
            <a:off x="610900" y="448524"/>
            <a:ext cx="7731672" cy="255134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Rules</a:t>
            </a:r>
          </a:p>
        </p:txBody>
      </p:sp>
      <p:sp>
        <p:nvSpPr>
          <p:cNvPr id="63" name="Shape 63"/>
          <p:cNvSpPr txBox="1"/>
          <p:nvPr>
            <p:ph idx="1" type="body"/>
          </p:nvPr>
        </p:nvSpPr>
        <p:spPr>
          <a:xfrm>
            <a:off x="311700" y="971175"/>
            <a:ext cx="8520599" cy="4072499"/>
          </a:xfrm>
          <a:prstGeom prst="rect">
            <a:avLst/>
          </a:prstGeom>
        </p:spPr>
        <p:txBody>
          <a:bodyPr anchorCtr="0" anchor="t" bIns="91425" lIns="91425" rIns="91425" tIns="91425">
            <a:noAutofit/>
          </a:bodyPr>
          <a:lstStyle/>
          <a:p>
            <a:pPr rtl="0">
              <a:lnSpc>
                <a:spcPct val="200000"/>
              </a:lnSpc>
              <a:spcBef>
                <a:spcPts val="0"/>
              </a:spcBef>
              <a:buNone/>
            </a:pPr>
            <a:r>
              <a:rPr lang="en"/>
              <a:t>We created the typical Scrabble game</a:t>
            </a:r>
          </a:p>
          <a:p>
            <a:pPr indent="-228600" lvl="0" marL="457200" rtl="0">
              <a:lnSpc>
                <a:spcPct val="200000"/>
              </a:lnSpc>
              <a:spcBef>
                <a:spcPts val="0"/>
              </a:spcBef>
            </a:pPr>
            <a:r>
              <a:rPr lang="en"/>
              <a:t>15x15 board with a 100 piece tile bag</a:t>
            </a:r>
          </a:p>
          <a:p>
            <a:pPr indent="-228600" lvl="0" marL="457200" rtl="0">
              <a:lnSpc>
                <a:spcPct val="200000"/>
              </a:lnSpc>
              <a:spcBef>
                <a:spcPts val="0"/>
              </a:spcBef>
            </a:pPr>
            <a:r>
              <a:rPr lang="en"/>
              <a:t>Use a Scrabble Dictionary to check the validity of words</a:t>
            </a:r>
          </a:p>
          <a:p>
            <a:pPr indent="-228600" lvl="0" marL="457200" rtl="0">
              <a:lnSpc>
                <a:spcPct val="200000"/>
              </a:lnSpc>
              <a:spcBef>
                <a:spcPts val="0"/>
              </a:spcBef>
            </a:pPr>
            <a:r>
              <a:rPr lang="en"/>
              <a:t>Have to play the first word over the center star panel</a:t>
            </a:r>
          </a:p>
          <a:p>
            <a:pPr indent="-228600" lvl="0" marL="457200" rtl="0">
              <a:lnSpc>
                <a:spcPct val="200000"/>
              </a:lnSpc>
              <a:spcBef>
                <a:spcPts val="0"/>
              </a:spcBef>
            </a:pPr>
            <a:r>
              <a:rPr lang="en"/>
              <a:t>Shuffle hand and undo, but only during your turn</a:t>
            </a:r>
          </a:p>
          <a:p>
            <a:pPr indent="-228600" lvl="0" marL="457200" rtl="0">
              <a:lnSpc>
                <a:spcPct val="200000"/>
              </a:lnSpc>
              <a:spcBef>
                <a:spcPts val="0"/>
              </a:spcBef>
            </a:pPr>
            <a:r>
              <a:rPr lang="en"/>
              <a:t>You always have 7 tiles in your hand</a:t>
            </a:r>
          </a:p>
          <a:p>
            <a:pPr lvl="0">
              <a:lnSpc>
                <a:spcPct val="100000"/>
              </a:lnSpc>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Rules (continued!)</a:t>
            </a:r>
          </a:p>
        </p:txBody>
      </p:sp>
      <p:sp>
        <p:nvSpPr>
          <p:cNvPr id="69" name="Shape 69"/>
          <p:cNvSpPr txBox="1"/>
          <p:nvPr>
            <p:ph idx="1" type="body"/>
          </p:nvPr>
        </p:nvSpPr>
        <p:spPr>
          <a:xfrm>
            <a:off x="311700" y="1228675"/>
            <a:ext cx="8520599" cy="3340199"/>
          </a:xfrm>
          <a:prstGeom prst="rect">
            <a:avLst/>
          </a:prstGeom>
        </p:spPr>
        <p:txBody>
          <a:bodyPr anchorCtr="0" anchor="t" bIns="91425" lIns="91425" rIns="91425" tIns="91425">
            <a:noAutofit/>
          </a:bodyPr>
          <a:lstStyle/>
          <a:p>
            <a:pPr indent="-228600" lvl="0" marL="457200" rtl="0">
              <a:lnSpc>
                <a:spcPct val="200000"/>
              </a:lnSpc>
              <a:spcBef>
                <a:spcPts val="0"/>
              </a:spcBef>
            </a:pPr>
            <a:r>
              <a:rPr lang="en"/>
              <a:t>Choose the letter of a blank tile</a:t>
            </a:r>
          </a:p>
          <a:p>
            <a:pPr indent="-228600" lvl="0" marL="457200" rtl="0">
              <a:lnSpc>
                <a:spcPct val="200000"/>
              </a:lnSpc>
              <a:spcBef>
                <a:spcPts val="0"/>
              </a:spcBef>
            </a:pPr>
            <a:r>
              <a:rPr lang="en"/>
              <a:t>Each turn the player has the option to</a:t>
            </a:r>
          </a:p>
          <a:p>
            <a:pPr indent="-228600" lvl="1" marL="914400" rtl="0">
              <a:lnSpc>
                <a:spcPct val="200000"/>
              </a:lnSpc>
              <a:spcBef>
                <a:spcPts val="0"/>
              </a:spcBef>
            </a:pPr>
            <a:r>
              <a:rPr lang="en"/>
              <a:t>Play a word</a:t>
            </a:r>
          </a:p>
          <a:p>
            <a:pPr indent="-228600" lvl="1" marL="914400" rtl="0">
              <a:lnSpc>
                <a:spcPct val="200000"/>
              </a:lnSpc>
              <a:spcBef>
                <a:spcPts val="0"/>
              </a:spcBef>
            </a:pPr>
            <a:r>
              <a:rPr lang="en"/>
              <a:t>Swap tiles</a:t>
            </a:r>
          </a:p>
          <a:p>
            <a:pPr indent="-228600" lvl="1" marL="914400" rtl="0">
              <a:lnSpc>
                <a:spcPct val="200000"/>
              </a:lnSpc>
              <a:spcBef>
                <a:spcPts val="0"/>
              </a:spcBef>
            </a:pPr>
            <a:r>
              <a:rPr lang="en"/>
              <a:t>Pass</a:t>
            </a:r>
          </a:p>
          <a:p>
            <a:pPr indent="-228600" lvl="0" marL="457200">
              <a:lnSpc>
                <a:spcPct val="200000"/>
              </a:lnSpc>
              <a:spcBef>
                <a:spcPts val="0"/>
              </a:spcBef>
            </a:pPr>
            <a:r>
              <a:rPr lang="en"/>
              <a:t>Player with highest score wins when tile bag is empty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Scrum</a:t>
            </a:r>
          </a:p>
        </p:txBody>
      </p:sp>
      <p:sp>
        <p:nvSpPr>
          <p:cNvPr id="75" name="Shape 75"/>
          <p:cNvSpPr txBox="1"/>
          <p:nvPr>
            <p:ph idx="1" type="body"/>
          </p:nvPr>
        </p:nvSpPr>
        <p:spPr>
          <a:xfrm>
            <a:off x="311700" y="1228675"/>
            <a:ext cx="8520599" cy="3340199"/>
          </a:xfrm>
          <a:prstGeom prst="rect">
            <a:avLst/>
          </a:prstGeom>
        </p:spPr>
        <p:txBody>
          <a:bodyPr anchorCtr="0" anchor="t" bIns="91425" lIns="91425" rIns="91425" tIns="91425">
            <a:noAutofit/>
          </a:bodyPr>
          <a:lstStyle/>
          <a:p>
            <a:pPr indent="-228600" lvl="0" marL="457200" rtl="0">
              <a:lnSpc>
                <a:spcPct val="200000"/>
              </a:lnSpc>
              <a:spcBef>
                <a:spcPts val="0"/>
              </a:spcBef>
            </a:pPr>
            <a:r>
              <a:rPr lang="en"/>
              <a:t>Yodiz</a:t>
            </a:r>
          </a:p>
          <a:p>
            <a:pPr indent="-228600" lvl="0" marL="457200" rtl="0">
              <a:lnSpc>
                <a:spcPct val="200000"/>
              </a:lnSpc>
              <a:spcBef>
                <a:spcPts val="0"/>
              </a:spcBef>
            </a:pPr>
            <a:r>
              <a:rPr lang="en"/>
              <a:t>Google Sheets</a:t>
            </a:r>
          </a:p>
          <a:p>
            <a:pPr indent="-228600" lvl="0" marL="457200" rtl="0">
              <a:lnSpc>
                <a:spcPct val="200000"/>
              </a:lnSpc>
              <a:spcBef>
                <a:spcPts val="0"/>
              </a:spcBef>
            </a:pPr>
            <a:r>
              <a:rPr lang="en"/>
              <a:t>Working together</a:t>
            </a:r>
          </a:p>
          <a:p>
            <a:pPr indent="-228600" lvl="0" marL="457200" rtl="0">
              <a:lnSpc>
                <a:spcPct val="200000"/>
              </a:lnSpc>
              <a:spcBef>
                <a:spcPts val="0"/>
              </a:spcBef>
            </a:pPr>
            <a:r>
              <a:rPr lang="en"/>
              <a:t>Developing backlogs and taskboards</a:t>
            </a:r>
          </a:p>
          <a:p>
            <a:pPr lvl="0">
              <a:spcBef>
                <a:spcPts val="0"/>
              </a:spcBef>
              <a:buNone/>
            </a:pPr>
            <a:r>
              <a:t/>
            </a:r>
            <a:endParaRPr/>
          </a:p>
        </p:txBody>
      </p:sp>
      <p:pic>
        <p:nvPicPr>
          <p:cNvPr id="76" name="Shape 76"/>
          <p:cNvPicPr preferRelativeResize="0"/>
          <p:nvPr/>
        </p:nvPicPr>
        <p:blipFill>
          <a:blip r:embed="rId3">
            <a:alphaModFix/>
          </a:blip>
          <a:stretch>
            <a:fillRect/>
          </a:stretch>
        </p:blipFill>
        <p:spPr>
          <a:xfrm>
            <a:off x="5568550" y="840825"/>
            <a:ext cx="3433799" cy="31662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Scrum (continued!)</a:t>
            </a:r>
          </a:p>
        </p:txBody>
      </p:sp>
      <p:sp>
        <p:nvSpPr>
          <p:cNvPr id="82" name="Shape 82"/>
          <p:cNvSpPr txBox="1"/>
          <p:nvPr>
            <p:ph idx="1" type="body"/>
          </p:nvPr>
        </p:nvSpPr>
        <p:spPr>
          <a:xfrm>
            <a:off x="311700" y="1228675"/>
            <a:ext cx="8520599" cy="4083599"/>
          </a:xfrm>
          <a:prstGeom prst="rect">
            <a:avLst/>
          </a:prstGeom>
        </p:spPr>
        <p:txBody>
          <a:bodyPr anchorCtr="0" anchor="t" bIns="91425" lIns="91425" rIns="91425" tIns="91425">
            <a:noAutofit/>
          </a:bodyPr>
          <a:lstStyle/>
          <a:p>
            <a:pPr indent="-228600" lvl="0" marL="457200" rtl="0">
              <a:spcBef>
                <a:spcPts val="0"/>
              </a:spcBef>
            </a:pPr>
            <a:r>
              <a:rPr lang="en"/>
              <a:t>User Stories</a:t>
            </a:r>
          </a:p>
          <a:p>
            <a:pPr indent="-228600" lvl="1" marL="914400" rtl="0">
              <a:spcBef>
                <a:spcPts val="0"/>
              </a:spcBef>
            </a:pPr>
            <a:r>
              <a:rPr lang="en"/>
              <a:t>As a player</a:t>
            </a:r>
          </a:p>
          <a:p>
            <a:pPr indent="-228600" lvl="2" marL="1371600" rtl="0">
              <a:spcBef>
                <a:spcPts val="0"/>
              </a:spcBef>
            </a:pPr>
            <a:r>
              <a:rPr lang="en"/>
              <a:t>I need to connect to a network so I have other people to play against.</a:t>
            </a:r>
          </a:p>
          <a:p>
            <a:pPr indent="-228600" lvl="2" marL="1371600" rtl="0">
              <a:spcBef>
                <a:spcPts val="0"/>
              </a:spcBef>
            </a:pPr>
            <a:r>
              <a:rPr lang="en"/>
              <a:t>I need to tiles that hold letter and point values.</a:t>
            </a:r>
          </a:p>
          <a:p>
            <a:pPr indent="-228600" lvl="2" marL="1371600" rtl="0">
              <a:spcBef>
                <a:spcPts val="0"/>
              </a:spcBef>
            </a:pPr>
            <a:r>
              <a:rPr lang="en"/>
              <a:t>I would like to switch a tile in my hand with a random tile in the bag.</a:t>
            </a:r>
          </a:p>
          <a:p>
            <a:pPr indent="-228600" lvl="2" marL="1371600" rtl="0">
              <a:spcBef>
                <a:spcPts val="0"/>
              </a:spcBef>
            </a:pPr>
            <a:r>
              <a:rPr lang="en"/>
              <a:t>I want to be able to shuffle the tiles in my hand.</a:t>
            </a:r>
          </a:p>
          <a:p>
            <a:pPr indent="-228600" lvl="2" marL="1371600" rtl="0">
              <a:spcBef>
                <a:spcPts val="0"/>
              </a:spcBef>
            </a:pPr>
            <a:r>
              <a:rPr lang="en"/>
              <a:t>I want to play a word and receive a score.</a:t>
            </a:r>
          </a:p>
          <a:p>
            <a:pPr indent="-228600" lvl="1" marL="914400" rtl="0">
              <a:spcBef>
                <a:spcPts val="0"/>
              </a:spcBef>
            </a:pPr>
            <a:r>
              <a:rPr lang="en"/>
              <a:t>As a game manager</a:t>
            </a:r>
          </a:p>
          <a:p>
            <a:pPr indent="-228600" lvl="2" marL="1371600" rtl="0">
              <a:spcBef>
                <a:spcPts val="0"/>
              </a:spcBef>
            </a:pPr>
            <a:r>
              <a:rPr lang="en"/>
              <a:t>I need to keep track of the multiple players in the game.</a:t>
            </a:r>
          </a:p>
          <a:p>
            <a:pPr indent="-228600" lvl="2" marL="1371600" rtl="0">
              <a:spcBef>
                <a:spcPts val="0"/>
              </a:spcBef>
            </a:pPr>
            <a:r>
              <a:rPr lang="en"/>
              <a:t>I need to make sure all players can access the same tile bag and Scrabble board.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reflection</a:t>
            </a:r>
          </a:p>
        </p:txBody>
      </p:sp>
      <p:sp>
        <p:nvSpPr>
          <p:cNvPr id="88" name="Shape 88"/>
          <p:cNvSpPr txBox="1"/>
          <p:nvPr>
            <p:ph idx="1" type="body"/>
          </p:nvPr>
        </p:nvSpPr>
        <p:spPr>
          <a:xfrm>
            <a:off x="311700" y="1228675"/>
            <a:ext cx="8520599" cy="3340199"/>
          </a:xfrm>
          <a:prstGeom prst="rect">
            <a:avLst/>
          </a:prstGeom>
        </p:spPr>
        <p:txBody>
          <a:bodyPr anchorCtr="0" anchor="t" bIns="91425" lIns="91425" rIns="91425" tIns="91425">
            <a:noAutofit/>
          </a:bodyPr>
          <a:lstStyle/>
          <a:p>
            <a:pPr indent="-228600" lvl="0" marL="457200" rtl="0">
              <a:lnSpc>
                <a:spcPct val="200000"/>
              </a:lnSpc>
              <a:spcBef>
                <a:spcPts val="0"/>
              </a:spcBef>
            </a:pPr>
            <a:r>
              <a:rPr lang="en"/>
              <a:t>Strengths</a:t>
            </a:r>
          </a:p>
          <a:p>
            <a:pPr indent="-228600" lvl="0" marL="457200" rtl="0">
              <a:lnSpc>
                <a:spcPct val="200000"/>
              </a:lnSpc>
              <a:spcBef>
                <a:spcPts val="0"/>
              </a:spcBef>
            </a:pPr>
            <a:r>
              <a:rPr lang="en"/>
              <a:t>Weaknesses</a:t>
            </a:r>
          </a:p>
          <a:p>
            <a:pPr indent="-228600" lvl="0" marL="457200" rtl="0">
              <a:lnSpc>
                <a:spcPct val="200000"/>
              </a:lnSpc>
              <a:spcBef>
                <a:spcPts val="0"/>
              </a:spcBef>
            </a:pPr>
            <a:r>
              <a:rPr lang="en"/>
              <a:t>What would we change?</a:t>
            </a:r>
          </a:p>
          <a:p>
            <a:pPr>
              <a:spcBef>
                <a:spcPts val="0"/>
              </a:spcBef>
              <a:buNone/>
            </a:pPr>
            <a:r>
              <a:t/>
            </a:r>
            <a:endParaRPr/>
          </a:p>
        </p:txBody>
      </p:sp>
      <p:pic>
        <p:nvPicPr>
          <p:cNvPr id="89" name="Shape 89"/>
          <p:cNvPicPr preferRelativeResize="0"/>
          <p:nvPr/>
        </p:nvPicPr>
        <p:blipFill>
          <a:blip r:embed="rId3">
            <a:alphaModFix/>
          </a:blip>
          <a:stretch>
            <a:fillRect/>
          </a:stretch>
        </p:blipFill>
        <p:spPr>
          <a:xfrm>
            <a:off x="5117225" y="236500"/>
            <a:ext cx="3154574" cy="47278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design</a:t>
            </a:r>
          </a:p>
        </p:txBody>
      </p:sp>
      <p:sp>
        <p:nvSpPr>
          <p:cNvPr id="95" name="Shape 95"/>
          <p:cNvSpPr txBox="1"/>
          <p:nvPr>
            <p:ph idx="1" type="body"/>
          </p:nvPr>
        </p:nvSpPr>
        <p:spPr>
          <a:xfrm>
            <a:off x="311700" y="1228675"/>
            <a:ext cx="8520599" cy="3340199"/>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pic>
        <p:nvPicPr>
          <p:cNvPr id="96" name="Shape 96"/>
          <p:cNvPicPr preferRelativeResize="0"/>
          <p:nvPr/>
        </p:nvPicPr>
        <p:blipFill rotWithShape="1">
          <a:blip r:embed="rId3">
            <a:alphaModFix/>
          </a:blip>
          <a:srcRect b="31114" l="0" r="0" t="9608"/>
          <a:stretch/>
        </p:blipFill>
        <p:spPr>
          <a:xfrm>
            <a:off x="1849250" y="81202"/>
            <a:ext cx="6287450" cy="482339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92850"/>
            <a:ext cx="8520599" cy="800999"/>
          </a:xfrm>
          <a:prstGeom prst="rect">
            <a:avLst/>
          </a:prstGeom>
        </p:spPr>
        <p:txBody>
          <a:bodyPr anchorCtr="0" anchor="t" bIns="91425" lIns="91425" rIns="91425" tIns="91425">
            <a:noAutofit/>
          </a:bodyPr>
          <a:lstStyle/>
          <a:p>
            <a:pPr>
              <a:spcBef>
                <a:spcPts val="0"/>
              </a:spcBef>
              <a:buNone/>
            </a:pPr>
            <a:r>
              <a:rPr lang="en"/>
              <a:t>Demonstration</a:t>
            </a:r>
          </a:p>
        </p:txBody>
      </p:sp>
      <p:sp>
        <p:nvSpPr>
          <p:cNvPr id="102" name="Shape 102"/>
          <p:cNvSpPr txBox="1"/>
          <p:nvPr>
            <p:ph idx="1" type="body"/>
          </p:nvPr>
        </p:nvSpPr>
        <p:spPr>
          <a:xfrm>
            <a:off x="311700" y="1228675"/>
            <a:ext cx="8520599" cy="3340199"/>
          </a:xfrm>
          <a:prstGeom prst="rect">
            <a:avLst/>
          </a:prstGeom>
        </p:spPr>
        <p:txBody>
          <a:bodyPr anchorCtr="0" anchor="t" bIns="91425" lIns="91425" rIns="91425" tIns="91425">
            <a:noAutofit/>
          </a:bodyPr>
          <a:lstStyle/>
          <a:p>
            <a:pPr>
              <a:spcBef>
                <a:spcPts val="0"/>
              </a:spcBef>
              <a:buNone/>
            </a:pPr>
            <a:r>
              <a:t/>
            </a:r>
            <a:endParaRPr/>
          </a:p>
        </p:txBody>
      </p:sp>
      <p:pic>
        <p:nvPicPr>
          <p:cNvPr id="103" name="Shape 103"/>
          <p:cNvPicPr preferRelativeResize="0"/>
          <p:nvPr/>
        </p:nvPicPr>
        <p:blipFill rotWithShape="1">
          <a:blip r:embed="rId3">
            <a:alphaModFix/>
          </a:blip>
          <a:srcRect b="2344" l="0" r="891" t="1575"/>
          <a:stretch/>
        </p:blipFill>
        <p:spPr>
          <a:xfrm>
            <a:off x="1649575" y="1010850"/>
            <a:ext cx="5973425" cy="39542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