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5">
  <p:sldMasterIdLst>
    <p:sldMasterId id="2147483648" r:id="rId4"/>
  </p:sldMasterIdLst>
  <p:notesMasterIdLst>
    <p:notesMasterId r:id="rId16"/>
  </p:notesMasterIdLst>
  <p:sldIdLst>
    <p:sldId id="878" r:id="rId5"/>
    <p:sldId id="879" r:id="rId6"/>
    <p:sldId id="880" r:id="rId7"/>
    <p:sldId id="885" r:id="rId8"/>
    <p:sldId id="882" r:id="rId9"/>
    <p:sldId id="883" r:id="rId10"/>
    <p:sldId id="888" r:id="rId11"/>
    <p:sldId id="889" r:id="rId12"/>
    <p:sldId id="890" r:id="rId13"/>
    <p:sldId id="884" r:id="rId14"/>
    <p:sldId id="886" r:id="rId15"/>
  </p:sldIdLst>
  <p:sldSz cx="12192000" cy="6858000"/>
  <p:notesSz cx="6888163" cy="10018713"/>
  <p:defaultTextStyle>
    <a:defPPr>
      <a:defRPr lang="de-A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521415D9-36F7-43E2-AB2F-B90AF26B5E84}">
      <p14:sectionLst xmlns:p14="http://schemas.microsoft.com/office/powerpoint/2010/main">
        <p14:section name="Standardabschnitt" id="{F8941D28-5757-4FB0-9329-E1F82CAB1D4D}">
          <p14:sldIdLst>
            <p14:sldId id="878"/>
            <p14:sldId id="879"/>
            <p14:sldId id="880"/>
            <p14:sldId id="885"/>
            <p14:sldId id="882"/>
            <p14:sldId id="883"/>
            <p14:sldId id="888"/>
            <p14:sldId id="889"/>
            <p14:sldId id="890"/>
            <p14:sldId id="884"/>
            <p14:sldId id="886"/>
          </p14:sldIdLst>
        </p14:section>
        <p14:section name="Ende" id="{3EFC4DD7-150A-4DC3-B8F4-B3895E85C853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omas Nenning" initials="TN" lastIdx="3" clrIdx="0"/>
  <p:cmAuthor id="2" name="Woess-Gallasch, Susanne" initials="WS" lastIdx="4" clrIdx="1"/>
  <p:cmAuthor id="3" name="Kurt " initials="K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CC99"/>
    <a:srgbClr val="00B050"/>
    <a:srgbClr val="EE7676"/>
    <a:srgbClr val="679D2B"/>
    <a:srgbClr val="E87118"/>
    <a:srgbClr val="0073DE"/>
    <a:srgbClr val="FF6600"/>
    <a:srgbClr val="270C9C"/>
    <a:srgbClr val="8238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76" autoAdjust="0"/>
    <p:restoredTop sz="94196" autoAdjust="0"/>
  </p:normalViewPr>
  <p:slideViewPr>
    <p:cSldViewPr>
      <p:cViewPr varScale="1">
        <p:scale>
          <a:sx n="124" d="100"/>
          <a:sy n="124" d="100"/>
        </p:scale>
        <p:origin x="139" y="10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4195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84870" cy="500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02" tIns="48301" rIns="96602" bIns="4830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1699" y="0"/>
            <a:ext cx="2984870" cy="500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02" tIns="48301" rIns="96602" bIns="4830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363" y="752475"/>
            <a:ext cx="6675437" cy="37560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817" y="4758889"/>
            <a:ext cx="5510530" cy="4508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02" tIns="48301" rIns="96602" bIns="483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noProof="0"/>
              <a:t>Textmasterformate durch Klicken bearbeiten</a:t>
            </a:r>
          </a:p>
          <a:p>
            <a:pPr lvl="1"/>
            <a:r>
              <a:rPr lang="de-AT" noProof="0"/>
              <a:t>Zweite Ebene</a:t>
            </a:r>
          </a:p>
          <a:p>
            <a:pPr lvl="2"/>
            <a:r>
              <a:rPr lang="de-AT" noProof="0"/>
              <a:t>Dritte Ebene</a:t>
            </a:r>
          </a:p>
          <a:p>
            <a:pPr lvl="3"/>
            <a:r>
              <a:rPr lang="de-AT" noProof="0"/>
              <a:t>Vierte Ebene</a:t>
            </a:r>
          </a:p>
          <a:p>
            <a:pPr lvl="4"/>
            <a:r>
              <a:rPr lang="de-AT" noProof="0"/>
              <a:t>Fünfte Ebene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516039"/>
            <a:ext cx="2984870" cy="500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02" tIns="48301" rIns="96602" bIns="4830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1699" y="9516039"/>
            <a:ext cx="2984870" cy="500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02" tIns="48301" rIns="96602" bIns="4830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BE4FB6E1-A9AA-4DB5-A03E-63A50965AAAC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803057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4FB6E1-A9AA-4DB5-A03E-63A50965AAAC}" type="slidenum">
              <a:rPr lang="de-AT" smtClean="0"/>
              <a:pPr>
                <a:defRPr/>
              </a:pPr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44654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4FB6E1-A9AA-4DB5-A03E-63A50965AAAC}" type="slidenum">
              <a:rPr lang="de-AT" smtClean="0"/>
              <a:pPr>
                <a:defRPr/>
              </a:pPr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76439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4FB6E1-A9AA-4DB5-A03E-63A50965AAAC}" type="slidenum">
              <a:rPr lang="de-AT" smtClean="0"/>
              <a:pPr>
                <a:defRPr/>
              </a:pPr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59142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4FB6E1-A9AA-4DB5-A03E-63A50965AAAC}" type="slidenum">
              <a:rPr lang="de-AT" smtClean="0"/>
              <a:pPr>
                <a:defRPr/>
              </a:pPr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19819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4FB6E1-A9AA-4DB5-A03E-63A50965AAAC}" type="slidenum">
              <a:rPr lang="de-AT" smtClean="0"/>
              <a:pPr>
                <a:defRPr/>
              </a:pPr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22845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4FB6E1-A9AA-4DB5-A03E-63A50965AAAC}" type="slidenum">
              <a:rPr lang="de-AT" smtClean="0"/>
              <a:pPr>
                <a:defRPr/>
              </a:pPr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62915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4FB6E1-A9AA-4DB5-A03E-63A50965AAAC}" type="slidenum">
              <a:rPr lang="de-AT" smtClean="0"/>
              <a:pPr>
                <a:defRPr/>
              </a:pPr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49377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E4FB6E1-A9AA-4DB5-A03E-63A50965AAAC}" type="slidenum">
              <a:rPr lang="de-AT" smtClean="0"/>
              <a:pPr>
                <a:defRPr/>
              </a:pPr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48665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239712" y="358885"/>
            <a:ext cx="11952288" cy="549836"/>
          </a:xfrm>
        </p:spPr>
        <p:txBody>
          <a:bodyPr/>
          <a:lstStyle>
            <a:lvl1pPr marL="342900" indent="-342900">
              <a:lnSpc>
                <a:spcPct val="150000"/>
              </a:lnSpc>
              <a:buClr>
                <a:schemeClr val="accent6"/>
              </a:buClr>
              <a:buFont typeface="Calibri" panose="020F0502020204030204" pitchFamily="34" charset="0"/>
              <a:buChar char="⌂"/>
              <a:defRPr sz="1800">
                <a:solidFill>
                  <a:schemeClr val="tx1"/>
                </a:solidFill>
              </a:defRPr>
            </a:lvl1pPr>
            <a:lvl2pPr marL="742950" indent="-285750">
              <a:lnSpc>
                <a:spcPct val="150000"/>
              </a:lnSpc>
              <a:buClr>
                <a:schemeClr val="accent6"/>
              </a:buClr>
              <a:buFontTx/>
              <a:buChar char="►"/>
              <a:defRPr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chemeClr val="accent6"/>
              </a:buClr>
              <a:buSzPct val="120000"/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chemeClr val="accent6"/>
              </a:buClr>
              <a:defRPr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/>
              <a:t>Textmasterformat </a:t>
            </a:r>
            <a:r>
              <a:rPr lang="de-DE" smtClean="0"/>
              <a:t>bearbeiten</a:t>
            </a:r>
            <a:endParaRPr lang="de-DE" dirty="0"/>
          </a:p>
        </p:txBody>
      </p:sp>
      <p:cxnSp>
        <p:nvCxnSpPr>
          <p:cNvPr id="6" name="Gerade Verbindung 5"/>
          <p:cNvCxnSpPr/>
          <p:nvPr userDrawn="1"/>
        </p:nvCxnSpPr>
        <p:spPr>
          <a:xfrm flipH="1">
            <a:off x="242735" y="305351"/>
            <a:ext cx="10484637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0386" y1="19444" x2="69139" y2="6111"/>
                        <a14:foregroundMark x1="26113" y1="18333" x2="92582" y2="23889"/>
                        <a14:foregroundMark x1="31157" y1="30000" x2="82789" y2="30000"/>
                        <a14:foregroundMark x1="12463" y1="48889" x2="71810" y2="50000"/>
                        <a14:foregroundMark x1="20772" y1="77778" x2="66469" y2="77778"/>
                        <a14:foregroundMark x1="7715" y1="74444" x2="31157" y2="78889"/>
                        <a14:foregroundMark x1="13056" y1="90000" x2="54896" y2="69444"/>
                        <a14:foregroundMark x1="39763" y1="82778" x2="78932" y2="82778"/>
                        <a14:foregroundMark x1="59347" y1="92778" x2="74481" y2="90000"/>
                        <a14:foregroundMark x1="43620" y1="87778" x2="55490" y2="86111"/>
                        <a14:foregroundMark x1="33234" y1="86111" x2="45697" y2="86111"/>
                        <a14:foregroundMark x1="15134" y1="28889" x2="24629" y2="20556"/>
                        <a14:foregroundMark x1="1780" y1="19444" x2="10386" y2="11111"/>
                        <a14:foregroundMark x1="14837" y1="14444" x2="15727" y2="4444"/>
                        <a14:foregroundMark x1="75074" y1="42222" x2="92878" y2="41111"/>
                        <a14:foregroundMark x1="87537" y1="76667" x2="95846" y2="75556"/>
                        <a14:foregroundMark x1="77151" y1="74444" x2="83086" y2="61111"/>
                        <a14:foregroundMark x1="75074" y1="13333" x2="84273" y2="6111"/>
                        <a14:backgroundMark x1="81602" y1="83889" x2="84273" y2="82778"/>
                        <a14:backgroundMark x1="71810" y1="88889" x2="66766" y2="82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65"/>
          <a:stretch/>
        </p:blipFill>
        <p:spPr>
          <a:xfrm>
            <a:off x="10704512" y="44624"/>
            <a:ext cx="1379852" cy="746779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 userDrawn="1"/>
        </p:nvPicPr>
        <p:blipFill rotWithShape="1">
          <a:blip r:embed="rId4"/>
          <a:srcRect t="7955"/>
          <a:stretch/>
        </p:blipFill>
        <p:spPr>
          <a:xfrm>
            <a:off x="2855640" y="97274"/>
            <a:ext cx="747846" cy="215952"/>
          </a:xfrm>
          <a:prstGeom prst="rect">
            <a:avLst/>
          </a:prstGeom>
        </p:spPr>
      </p:pic>
      <p:sp>
        <p:nvSpPr>
          <p:cNvPr id="14" name="Textfeld 13"/>
          <p:cNvSpPr txBox="1"/>
          <p:nvPr userDrawn="1"/>
        </p:nvSpPr>
        <p:spPr>
          <a:xfrm>
            <a:off x="2474983" y="44624"/>
            <a:ext cx="452665" cy="2616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100" b="1" smtClean="0">
                <a:latin typeface="Bahnschrift" panose="020B0502040204020203" pitchFamily="34" charset="0"/>
              </a:rPr>
              <a:t>Blatt</a:t>
            </a:r>
            <a:endParaRPr lang="de-AT" sz="1100" b="1" dirty="0">
              <a:solidFill>
                <a:schemeClr val="tx2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6026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9712" y="777402"/>
            <a:ext cx="10464800" cy="622300"/>
          </a:xfrm>
        </p:spPr>
        <p:txBody>
          <a:bodyPr l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39712" y="1628800"/>
            <a:ext cx="11952288" cy="4391003"/>
          </a:xfrm>
        </p:spPr>
        <p:txBody>
          <a:bodyPr/>
          <a:lstStyle>
            <a:lvl1pPr marL="342900" indent="-342900">
              <a:lnSpc>
                <a:spcPct val="150000"/>
              </a:lnSpc>
              <a:buClr>
                <a:schemeClr val="accent6"/>
              </a:buClr>
              <a:buFont typeface="Calibri" panose="020F0502020204030204" pitchFamily="34" charset="0"/>
              <a:buChar char="⌂"/>
              <a:defRPr>
                <a:solidFill>
                  <a:schemeClr val="tx1"/>
                </a:solidFill>
              </a:defRPr>
            </a:lvl1pPr>
            <a:lvl2pPr marL="742950" indent="-285750">
              <a:lnSpc>
                <a:spcPct val="150000"/>
              </a:lnSpc>
              <a:buClr>
                <a:schemeClr val="accent6"/>
              </a:buClr>
              <a:buFontTx/>
              <a:buChar char="►"/>
              <a:defRPr>
                <a:solidFill>
                  <a:schemeClr val="tx1"/>
                </a:solidFill>
              </a:defRPr>
            </a:lvl2pPr>
            <a:lvl3pPr>
              <a:lnSpc>
                <a:spcPct val="150000"/>
              </a:lnSpc>
              <a:buClr>
                <a:schemeClr val="accent6"/>
              </a:buClr>
              <a:buSzPct val="120000"/>
              <a:defRPr>
                <a:solidFill>
                  <a:schemeClr val="tx1"/>
                </a:solidFill>
              </a:defRPr>
            </a:lvl3pPr>
            <a:lvl4pPr>
              <a:lnSpc>
                <a:spcPct val="150000"/>
              </a:lnSpc>
              <a:buClr>
                <a:schemeClr val="accent6"/>
              </a:buClr>
              <a:defRPr>
                <a:solidFill>
                  <a:schemeClr val="tx1"/>
                </a:solidFill>
              </a:defRPr>
            </a:lvl4pPr>
            <a:lvl5pPr>
              <a:lnSpc>
                <a:spcPct val="150000"/>
              </a:lnSpc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cxnSp>
        <p:nvCxnSpPr>
          <p:cNvPr id="6" name="Gerade Verbindung 5"/>
          <p:cNvCxnSpPr/>
          <p:nvPr userDrawn="1"/>
        </p:nvCxnSpPr>
        <p:spPr>
          <a:xfrm flipH="1">
            <a:off x="242735" y="305351"/>
            <a:ext cx="10484637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0386" y1="19444" x2="69139" y2="6111"/>
                        <a14:foregroundMark x1="26113" y1="18333" x2="92582" y2="23889"/>
                        <a14:foregroundMark x1="31157" y1="30000" x2="82789" y2="30000"/>
                        <a14:foregroundMark x1="12463" y1="48889" x2="71810" y2="50000"/>
                        <a14:foregroundMark x1="20772" y1="77778" x2="66469" y2="77778"/>
                        <a14:foregroundMark x1="7715" y1="74444" x2="31157" y2="78889"/>
                        <a14:foregroundMark x1="13056" y1="90000" x2="54896" y2="69444"/>
                        <a14:foregroundMark x1="39763" y1="82778" x2="78932" y2="82778"/>
                        <a14:foregroundMark x1="59347" y1="92778" x2="74481" y2="90000"/>
                        <a14:foregroundMark x1="43620" y1="87778" x2="55490" y2="86111"/>
                        <a14:foregroundMark x1="33234" y1="86111" x2="45697" y2="86111"/>
                        <a14:foregroundMark x1="15134" y1="28889" x2="24629" y2="20556"/>
                        <a14:foregroundMark x1="1780" y1="19444" x2="10386" y2="11111"/>
                        <a14:foregroundMark x1="14837" y1="14444" x2="15727" y2="4444"/>
                        <a14:foregroundMark x1="75074" y1="42222" x2="92878" y2="41111"/>
                        <a14:foregroundMark x1="87537" y1="76667" x2="95846" y2="75556"/>
                        <a14:foregroundMark x1="77151" y1="74444" x2="83086" y2="61111"/>
                        <a14:foregroundMark x1="75074" y1="13333" x2="84273" y2="6111"/>
                        <a14:backgroundMark x1="81602" y1="83889" x2="84273" y2="82778"/>
                        <a14:backgroundMark x1="71810" y1="88889" x2="66766" y2="82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65"/>
          <a:stretch/>
        </p:blipFill>
        <p:spPr>
          <a:xfrm>
            <a:off x="10704512" y="44624"/>
            <a:ext cx="1379852" cy="746779"/>
          </a:xfrm>
          <a:prstGeom prst="rect">
            <a:avLst/>
          </a:prstGeom>
        </p:spPr>
      </p:pic>
      <p:sp>
        <p:nvSpPr>
          <p:cNvPr id="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66088" y="6237288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rgbClr val="626B71"/>
                </a:solidFill>
              </a:defRPr>
            </a:lvl1pPr>
          </a:lstStyle>
          <a:p>
            <a:pPr>
              <a:defRPr/>
            </a:pPr>
            <a:fld id="{5A383EEB-5FB3-41BF-83A0-B5D99D96C4B7}" type="slidenum">
              <a:rPr lang="de-AT" sz="1200" smtClean="0"/>
              <a:pPr>
                <a:defRPr/>
              </a:pPr>
              <a:t>‹Nr.›</a:t>
            </a:fld>
            <a:endParaRPr lang="de-AT" sz="1200" dirty="0"/>
          </a:p>
        </p:txBody>
      </p:sp>
    </p:spTree>
    <p:extLst>
      <p:ext uri="{BB962C8B-B14F-4D97-AF65-F5344CB8AC3E}">
        <p14:creationId xmlns:p14="http://schemas.microsoft.com/office/powerpoint/2010/main" val="1937098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oller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55C7FC-78A4-4EEA-B411-D4B8D2085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91BAEE-20C8-433E-A5B3-07E5BEE374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4358" y="2228851"/>
            <a:ext cx="11239069" cy="3962401"/>
          </a:xfrm>
        </p:spPr>
        <p:txBody>
          <a:bodyPr/>
          <a:lstStyle>
            <a:lvl2pPr indent="-302400">
              <a:defRPr/>
            </a:lvl2pPr>
            <a:lvl3pPr marL="518400" indent="-216000">
              <a:defRPr/>
            </a:lvl3pPr>
            <a:lvl4pPr marL="950400" indent="-216000">
              <a:defRPr/>
            </a:lvl4pPr>
            <a:lvl5pPr marL="1166400">
              <a:defRPr/>
            </a:lvl5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AT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FC5EE4-E8FA-45FF-A84E-7A016BADF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9FAEE-756D-46F9-BB2D-CF472042B11A}" type="datetimeFigureOut">
              <a:rPr lang="de-AT" smtClean="0"/>
              <a:t>19.05.2022</a:t>
            </a:fld>
            <a:endParaRPr lang="de-AT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BFE78F5-2A0E-4319-B89B-F998FD2A8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de-AT" smtClean="0"/>
          </a:p>
          <a:p>
            <a:pPr>
              <a:defRPr/>
            </a:pPr>
            <a:r>
              <a:rPr lang="de-AT" smtClean="0"/>
              <a:t>© FH Technikum Wien</a:t>
            </a:r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1D65CD6-244A-4740-8F53-54A880EB2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de-AT" smtClean="0"/>
          </a:p>
          <a:p>
            <a:pPr>
              <a:defRPr/>
            </a:pPr>
            <a:fld id="{716B0330-54C3-40D9-A6AA-F6B8906A4121}" type="slidenum">
              <a:rPr lang="de-AT" sz="720" smtClean="0">
                <a:solidFill>
                  <a:srgbClr val="626B71"/>
                </a:solidFill>
              </a:rPr>
              <a:pPr>
                <a:defRPr/>
              </a:pPr>
              <a:t>‹Nr.›</a:t>
            </a:fld>
            <a:endParaRPr lang="de-AT" sz="720">
              <a:solidFill>
                <a:srgbClr val="626B71"/>
              </a:solidFill>
            </a:endParaRPr>
          </a:p>
        </p:txBody>
      </p:sp>
      <p:sp>
        <p:nvSpPr>
          <p:cNvPr id="8" name="Textplatzhalter 10">
            <a:extLst>
              <a:ext uri="{FF2B5EF4-FFF2-40B4-BE49-F238E27FC236}">
                <a16:creationId xmlns:a16="http://schemas.microsoft.com/office/drawing/2014/main" id="{F655D4A5-2205-4F85-AF14-45107B4BD99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4357" y="958852"/>
            <a:ext cx="11239071" cy="698315"/>
          </a:xfrm>
        </p:spPr>
        <p:txBody>
          <a:bodyPr/>
          <a:lstStyle>
            <a:lvl1pPr>
              <a:lnSpc>
                <a:spcPct val="109000"/>
              </a:lnSpc>
              <a:defRPr sz="2629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3929071127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9712" y="749027"/>
            <a:ext cx="9084948" cy="622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AT" dirty="0"/>
              <a:t>Titelmasterformat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712" y="1736738"/>
            <a:ext cx="10248776" cy="417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AT" dirty="0"/>
              <a:t>Textmasterformate durch Klicken bearbeiten</a:t>
            </a:r>
          </a:p>
          <a:p>
            <a:pPr lvl="1"/>
            <a:r>
              <a:rPr lang="de-AT" dirty="0"/>
              <a:t>Zweite Ebene</a:t>
            </a:r>
          </a:p>
          <a:p>
            <a:pPr lvl="2"/>
            <a:r>
              <a:rPr lang="de-AT" dirty="0"/>
              <a:t>Dritte Ebene</a:t>
            </a:r>
          </a:p>
          <a:p>
            <a:pPr lvl="3"/>
            <a:r>
              <a:rPr lang="de-AT" dirty="0"/>
              <a:t>Vierte Ebene</a:t>
            </a:r>
          </a:p>
          <a:p>
            <a:pPr lvl="4"/>
            <a:r>
              <a:rPr lang="de-AT" dirty="0"/>
              <a:t>Fünfte Ebene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66088" y="6237288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1100">
                <a:solidFill>
                  <a:srgbClr val="626B71"/>
                </a:solidFill>
              </a:defRPr>
            </a:lvl1pPr>
          </a:lstStyle>
          <a:p>
            <a:pPr>
              <a:defRPr/>
            </a:pPr>
            <a:fld id="{5A383EEB-5FB3-41BF-83A0-B5D99D96C4B7}" type="slidenum">
              <a:rPr lang="de-AT" sz="1200" smtClean="0"/>
              <a:pPr>
                <a:defRPr/>
              </a:pPr>
              <a:t>‹Nr.›</a:t>
            </a:fld>
            <a:endParaRPr lang="de-AT" sz="1200" dirty="0"/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10386" y1="19444" x2="69139" y2="6111"/>
                        <a14:foregroundMark x1="26113" y1="18333" x2="92582" y2="23889"/>
                        <a14:foregroundMark x1="31157" y1="30000" x2="82789" y2="30000"/>
                        <a14:foregroundMark x1="12463" y1="48889" x2="71810" y2="50000"/>
                        <a14:foregroundMark x1="20772" y1="77778" x2="66469" y2="77778"/>
                        <a14:foregroundMark x1="7715" y1="74444" x2="31157" y2="78889"/>
                        <a14:foregroundMark x1="13056" y1="90000" x2="54896" y2="69444"/>
                        <a14:foregroundMark x1="39763" y1="82778" x2="78932" y2="82778"/>
                        <a14:foregroundMark x1="59347" y1="92778" x2="74481" y2="90000"/>
                        <a14:foregroundMark x1="43620" y1="87778" x2="55490" y2="86111"/>
                        <a14:foregroundMark x1="33234" y1="86111" x2="45697" y2="86111"/>
                        <a14:foregroundMark x1="15134" y1="28889" x2="24629" y2="20556"/>
                        <a14:foregroundMark x1="1780" y1="19444" x2="10386" y2="11111"/>
                        <a14:foregroundMark x1="14837" y1="14444" x2="15727" y2="4444"/>
                        <a14:foregroundMark x1="75074" y1="42222" x2="92878" y2="41111"/>
                        <a14:foregroundMark x1="87537" y1="76667" x2="95846" y2="75556"/>
                        <a14:foregroundMark x1="77151" y1="74444" x2="83086" y2="61111"/>
                        <a14:foregroundMark x1="75074" y1="13333" x2="84273" y2="6111"/>
                        <a14:backgroundMark x1="81602" y1="83889" x2="84273" y2="82778"/>
                        <a14:backgroundMark x1="71810" y1="88889" x2="66766" y2="827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65"/>
          <a:stretch/>
        </p:blipFill>
        <p:spPr>
          <a:xfrm>
            <a:off x="10704512" y="44624"/>
            <a:ext cx="1379852" cy="746779"/>
          </a:xfrm>
          <a:prstGeom prst="rect">
            <a:avLst/>
          </a:prstGeom>
        </p:spPr>
      </p:pic>
      <p:sp>
        <p:nvSpPr>
          <p:cNvPr id="7" name="Textfeld 6"/>
          <p:cNvSpPr txBox="1"/>
          <p:nvPr userDrawn="1"/>
        </p:nvSpPr>
        <p:spPr>
          <a:xfrm>
            <a:off x="242734" y="44624"/>
            <a:ext cx="9885713" cy="261610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r>
              <a:rPr lang="en-US" sz="1100" smtClean="0">
                <a:latin typeface="Bahnschrift" panose="020B0502040204020203" pitchFamily="34" charset="0"/>
              </a:rPr>
              <a:t>Plusenergie Excel Dokumentation</a:t>
            </a:r>
            <a:endParaRPr lang="de-AT" sz="1100" b="0" dirty="0">
              <a:solidFill>
                <a:schemeClr val="tx2"/>
              </a:solidFill>
              <a:latin typeface="Bahnschrift" panose="020B0502040204020203" pitchFamily="34" charset="0"/>
            </a:endParaRPr>
          </a:p>
        </p:txBody>
      </p:sp>
      <p:cxnSp>
        <p:nvCxnSpPr>
          <p:cNvPr id="8" name="Gerade Verbindung 5"/>
          <p:cNvCxnSpPr/>
          <p:nvPr userDrawn="1"/>
        </p:nvCxnSpPr>
        <p:spPr>
          <a:xfrm flipH="1">
            <a:off x="148222" y="306234"/>
            <a:ext cx="10484637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699" r:id="rId2"/>
    <p:sldLayoutId id="2147483726"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ahnschrift" panose="020B0502040204020203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8462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8462"/>
        </a:buClr>
        <a:buFont typeface="Arial" charset="0"/>
        <a:buChar char="–"/>
        <a:defRPr sz="20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8462"/>
        </a:buClr>
        <a:buFont typeface="Wingdings" pitchFamily="2" charset="2"/>
        <a:buChar char="§"/>
        <a:defRPr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8462"/>
        </a:buClr>
        <a:buFont typeface="Arial" charset="0"/>
        <a:buChar char="–"/>
        <a:defRPr sz="16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8462"/>
        </a:buClr>
        <a:buFont typeface="Arial" charset="0"/>
        <a:buChar char="»"/>
        <a:defRPr sz="16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8462"/>
        </a:buClr>
        <a:buFont typeface="Arial" charset="0"/>
        <a:buChar char="»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8462"/>
        </a:buClr>
        <a:buFont typeface="Arial" charset="0"/>
        <a:buChar char="»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8462"/>
        </a:buClr>
        <a:buFont typeface="Arial" charset="0"/>
        <a:buChar char="»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8462"/>
        </a:buClr>
        <a:buFont typeface="Arial" charset="0"/>
        <a:buChar char="»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63552" y="358010"/>
            <a:ext cx="8712968" cy="622300"/>
          </a:xfrm>
        </p:spPr>
        <p:txBody>
          <a:bodyPr/>
          <a:lstStyle/>
          <a:p>
            <a:r>
              <a:rPr lang="en-GB" smtClean="0"/>
              <a:t>Blatt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44352" y="1052736"/>
            <a:ext cx="11952288" cy="4967067"/>
          </a:xfrm>
        </p:spPr>
        <p:txBody>
          <a:bodyPr/>
          <a:lstStyle/>
          <a:p>
            <a:r>
              <a:rPr lang="en-GB" smtClean="0"/>
              <a:t>Definition, Simulation und Speicherung beliebig vieler Varianten eines Quartiers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A383EEB-5FB3-41BF-83A0-B5D99D96C4B7}" type="slidenum">
              <a:rPr lang="de-AT" sz="1200" smtClean="0"/>
              <a:pPr>
                <a:defRPr/>
              </a:pPr>
              <a:t>1</a:t>
            </a:fld>
            <a:endParaRPr lang="de-AT" sz="120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36" y="358010"/>
            <a:ext cx="1755386" cy="550710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60" y="1866901"/>
            <a:ext cx="11088816" cy="4608512"/>
          </a:xfrm>
          <a:prstGeom prst="rect">
            <a:avLst/>
          </a:prstGeom>
        </p:spPr>
      </p:pic>
      <p:sp>
        <p:nvSpPr>
          <p:cNvPr id="11" name="Legende mit Linie 2 10"/>
          <p:cNvSpPr/>
          <p:nvPr/>
        </p:nvSpPr>
        <p:spPr>
          <a:xfrm>
            <a:off x="4007768" y="3284984"/>
            <a:ext cx="2304256" cy="4320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82999"/>
              <a:gd name="adj6" fmla="val -63598"/>
            </a:avLst>
          </a:prstGeom>
          <a:solidFill>
            <a:srgbClr val="FFFFFF">
              <a:alpha val="7490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>
                <a:solidFill>
                  <a:schemeClr val="tx1"/>
                </a:solidFill>
              </a:rPr>
              <a:t>Aktuelle Variante, die simuliert wird</a:t>
            </a:r>
            <a:endParaRPr lang="de-AT" sz="1400">
              <a:solidFill>
                <a:schemeClr val="tx1"/>
              </a:solidFill>
            </a:endParaRPr>
          </a:p>
        </p:txBody>
      </p:sp>
      <p:sp>
        <p:nvSpPr>
          <p:cNvPr id="12" name="Legende mit Linie 2 11"/>
          <p:cNvSpPr/>
          <p:nvPr/>
        </p:nvSpPr>
        <p:spPr>
          <a:xfrm>
            <a:off x="3917788" y="3861048"/>
            <a:ext cx="2304256" cy="4320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33763"/>
              <a:gd name="adj6" fmla="val -94683"/>
            </a:avLst>
          </a:prstGeom>
          <a:solidFill>
            <a:srgbClr val="FFFFFF">
              <a:alpha val="7490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Alle definierten Varianten</a:t>
            </a:r>
            <a:endParaRPr lang="de-AT" sz="1400">
              <a:solidFill>
                <a:schemeClr val="tx1"/>
              </a:solidFill>
            </a:endParaRPr>
          </a:p>
        </p:txBody>
      </p:sp>
      <p:sp>
        <p:nvSpPr>
          <p:cNvPr id="13" name="Legende mit Linie 2 12"/>
          <p:cNvSpPr/>
          <p:nvPr/>
        </p:nvSpPr>
        <p:spPr>
          <a:xfrm>
            <a:off x="7104112" y="3861048"/>
            <a:ext cx="1584176" cy="36004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10304"/>
              <a:gd name="adj6" fmla="val -10356"/>
            </a:avLst>
          </a:prstGeom>
          <a:solidFill>
            <a:srgbClr val="FFFFFF">
              <a:alpha val="7490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Input Parameter</a:t>
            </a:r>
            <a:endParaRPr lang="de-AT" sz="1400">
              <a:solidFill>
                <a:schemeClr val="tx1"/>
              </a:solidFill>
            </a:endParaRPr>
          </a:p>
        </p:txBody>
      </p:sp>
      <p:sp>
        <p:nvSpPr>
          <p:cNvPr id="14" name="Legende mit Linie 2 13"/>
          <p:cNvSpPr/>
          <p:nvPr/>
        </p:nvSpPr>
        <p:spPr>
          <a:xfrm>
            <a:off x="9291268" y="4041068"/>
            <a:ext cx="1584176" cy="36004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07161"/>
              <a:gd name="adj6" fmla="val 155110"/>
            </a:avLst>
          </a:prstGeom>
          <a:solidFill>
            <a:srgbClr val="FFFFFF">
              <a:alpha val="7490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Ergebnisse (rechts)</a:t>
            </a:r>
            <a:endParaRPr lang="de-AT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293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39712" y="358885"/>
            <a:ext cx="10896848" cy="1413932"/>
          </a:xfrm>
        </p:spPr>
        <p:txBody>
          <a:bodyPr/>
          <a:lstStyle/>
          <a:p>
            <a:r>
              <a:rPr lang="en-GB" b="1" smtClean="0"/>
              <a:t>Ansicht der Ergebnisse </a:t>
            </a:r>
            <a:r>
              <a:rPr lang="en-GB" smtClean="0"/>
              <a:t>rechts nach Input Bereich zur Kontrolle</a:t>
            </a:r>
          </a:p>
          <a:p>
            <a:r>
              <a:rPr lang="en-GB" smtClean="0"/>
              <a:t>Fenster teilen oder Fenster fixieren zur gleichzeitigen Ansicht von Namen und Werten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9347200" y="6237288"/>
            <a:ext cx="2844800" cy="476250"/>
          </a:xfrm>
        </p:spPr>
        <p:txBody>
          <a:bodyPr/>
          <a:lstStyle/>
          <a:p>
            <a:pPr>
              <a:defRPr/>
            </a:pPr>
            <a:fld id="{5A383EEB-5FB3-41BF-83A0-B5D99D96C4B7}" type="slidenum">
              <a:rPr lang="de-AT" sz="1200" smtClean="0"/>
              <a:pPr>
                <a:defRPr/>
              </a:pPr>
              <a:t>10</a:t>
            </a:fld>
            <a:endParaRPr lang="de-AT" sz="12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68" y="1443418"/>
            <a:ext cx="8448576" cy="5270120"/>
          </a:xfrm>
          <a:prstGeom prst="rect">
            <a:avLst/>
          </a:prstGeom>
        </p:spPr>
      </p:pic>
      <p:sp>
        <p:nvSpPr>
          <p:cNvPr id="10" name="Legende mit Linie 2 9"/>
          <p:cNvSpPr/>
          <p:nvPr/>
        </p:nvSpPr>
        <p:spPr>
          <a:xfrm>
            <a:off x="7248128" y="2132856"/>
            <a:ext cx="4248472" cy="4320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5291"/>
              <a:gd name="adj6" fmla="val -27235"/>
            </a:avLst>
          </a:prstGeom>
          <a:solidFill>
            <a:srgbClr val="FFFFFF">
              <a:alpha val="7490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smtClean="0">
                <a:solidFill>
                  <a:schemeClr val="tx1"/>
                </a:solidFill>
              </a:rPr>
              <a:t>Fenster teilen zur gleichzeitigen Ansicht von Namen und Ergebniszeilen durch scrollen der entspechenden Festerbereiche</a:t>
            </a:r>
            <a:endParaRPr lang="de-AT" sz="1100">
              <a:solidFill>
                <a:schemeClr val="tx1"/>
              </a:solidFill>
            </a:endParaRPr>
          </a:p>
        </p:txBody>
      </p:sp>
      <p:sp>
        <p:nvSpPr>
          <p:cNvPr id="13" name="Legende mit Linie 2 12"/>
          <p:cNvSpPr/>
          <p:nvPr/>
        </p:nvSpPr>
        <p:spPr>
          <a:xfrm>
            <a:off x="7248128" y="2708919"/>
            <a:ext cx="4248472" cy="4320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01695"/>
              <a:gd name="adj6" fmla="val -38176"/>
            </a:avLst>
          </a:prstGeom>
          <a:solidFill>
            <a:srgbClr val="FFFFFF">
              <a:alpha val="7490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smtClean="0">
                <a:solidFill>
                  <a:schemeClr val="tx1"/>
                </a:solidFill>
              </a:rPr>
              <a:t>Alternative: Zelle D3 auswählen und Fenster fixieren</a:t>
            </a:r>
            <a:endParaRPr lang="de-AT" sz="1100">
              <a:solidFill>
                <a:schemeClr val="tx1"/>
              </a:solidFill>
            </a:endParaRPr>
          </a:p>
        </p:txBody>
      </p:sp>
      <p:sp>
        <p:nvSpPr>
          <p:cNvPr id="14" name="Legende mit Linie 2 13"/>
          <p:cNvSpPr/>
          <p:nvPr/>
        </p:nvSpPr>
        <p:spPr>
          <a:xfrm>
            <a:off x="7104112" y="3502549"/>
            <a:ext cx="4248472" cy="4320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99931"/>
              <a:gd name="adj6" fmla="val -55932"/>
            </a:avLst>
          </a:prstGeom>
          <a:solidFill>
            <a:srgbClr val="FFFFFF">
              <a:alpha val="7490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smtClean="0">
                <a:solidFill>
                  <a:schemeClr val="tx1"/>
                </a:solidFill>
              </a:rPr>
              <a:t>Gliederungsebene: Inputs können hier auch eingeklappt werden</a:t>
            </a:r>
            <a:endParaRPr lang="de-AT" sz="1100">
              <a:solidFill>
                <a:schemeClr val="tx1"/>
              </a:solidFill>
            </a:endParaRPr>
          </a:p>
        </p:txBody>
      </p:sp>
      <p:sp>
        <p:nvSpPr>
          <p:cNvPr id="15" name="Legende mit Linie 2 14"/>
          <p:cNvSpPr/>
          <p:nvPr/>
        </p:nvSpPr>
        <p:spPr>
          <a:xfrm>
            <a:off x="7392144" y="4098389"/>
            <a:ext cx="4248472" cy="4320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59366"/>
              <a:gd name="adj6" fmla="val -44991"/>
            </a:avLst>
          </a:prstGeom>
          <a:solidFill>
            <a:srgbClr val="FFFFFF">
              <a:alpha val="7490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smtClean="0">
                <a:solidFill>
                  <a:schemeClr val="tx1"/>
                </a:solidFill>
              </a:rPr>
              <a:t>Namen und  Einheit des Ergebnis (Spalten) als Jahressummen </a:t>
            </a:r>
            <a:endParaRPr lang="de-AT" sz="1100">
              <a:solidFill>
                <a:schemeClr val="tx1"/>
              </a:solidFill>
            </a:endParaRPr>
          </a:p>
        </p:txBody>
      </p:sp>
      <p:sp>
        <p:nvSpPr>
          <p:cNvPr id="16" name="Legende mit Linie 2 15"/>
          <p:cNvSpPr/>
          <p:nvPr/>
        </p:nvSpPr>
        <p:spPr>
          <a:xfrm>
            <a:off x="7608168" y="4676304"/>
            <a:ext cx="4248472" cy="4320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7482"/>
              <a:gd name="adj6" fmla="val -40328"/>
            </a:avLst>
          </a:prstGeom>
          <a:solidFill>
            <a:srgbClr val="FFFFFF">
              <a:alpha val="7490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smtClean="0">
                <a:solidFill>
                  <a:schemeClr val="tx1"/>
                </a:solidFill>
              </a:rPr>
              <a:t>Ergebnisse</a:t>
            </a:r>
            <a:endParaRPr lang="de-AT" sz="1100">
              <a:solidFill>
                <a:schemeClr val="tx1"/>
              </a:solidFill>
            </a:endParaRPr>
          </a:p>
        </p:txBody>
      </p:sp>
      <p:sp>
        <p:nvSpPr>
          <p:cNvPr id="17" name="Legende mit Linie 2 16"/>
          <p:cNvSpPr/>
          <p:nvPr/>
        </p:nvSpPr>
        <p:spPr>
          <a:xfrm>
            <a:off x="7581840" y="5236432"/>
            <a:ext cx="4248472" cy="4320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89349"/>
              <a:gd name="adj6" fmla="val -36920"/>
            </a:avLst>
          </a:prstGeom>
          <a:solidFill>
            <a:srgbClr val="FFFFFF">
              <a:alpha val="7490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smtClean="0">
                <a:solidFill>
                  <a:schemeClr val="tx1"/>
                </a:solidFill>
              </a:rPr>
              <a:t>Wenn keine Werte vorhanden sind, wurde die Variante noch nicht simuliert und gespeichert</a:t>
            </a:r>
            <a:endParaRPr lang="de-AT" sz="1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3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4" y="1265077"/>
            <a:ext cx="11493426" cy="5483854"/>
          </a:xfrm>
          <a:prstGeom prst="rect">
            <a:avLst/>
          </a:prstGeom>
        </p:spPr>
      </p:pic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mtClean="0"/>
              <a:t>Vergleich von Varianten Ergebnissen im Blatt “Vergleich” 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9347200" y="6237288"/>
            <a:ext cx="2844800" cy="476250"/>
          </a:xfrm>
        </p:spPr>
        <p:txBody>
          <a:bodyPr/>
          <a:lstStyle/>
          <a:p>
            <a:pPr>
              <a:defRPr/>
            </a:pPr>
            <a:fld id="{5A383EEB-5FB3-41BF-83A0-B5D99D96C4B7}" type="slidenum">
              <a:rPr lang="de-AT" sz="1200" smtClean="0"/>
              <a:pPr>
                <a:defRPr/>
              </a:pPr>
              <a:t>11</a:t>
            </a:fld>
            <a:endParaRPr lang="de-AT" sz="120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/>
          <a:srcRect t="31495"/>
          <a:stretch/>
        </p:blipFill>
        <p:spPr>
          <a:xfrm>
            <a:off x="1204865" y="895422"/>
            <a:ext cx="8125959" cy="313248"/>
          </a:xfrm>
          <a:prstGeom prst="rect">
            <a:avLst/>
          </a:prstGeom>
        </p:spPr>
      </p:pic>
      <p:sp>
        <p:nvSpPr>
          <p:cNvPr id="8" name="Legende mit Linie 2 7"/>
          <p:cNvSpPr/>
          <p:nvPr/>
        </p:nvSpPr>
        <p:spPr>
          <a:xfrm>
            <a:off x="7206588" y="1529183"/>
            <a:ext cx="4248472" cy="4320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09773"/>
              <a:gd name="adj6" fmla="val -139083"/>
            </a:avLst>
          </a:prstGeom>
          <a:solidFill>
            <a:srgbClr val="FFFFFF">
              <a:alpha val="7490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smtClean="0">
                <a:solidFill>
                  <a:schemeClr val="tx1"/>
                </a:solidFill>
              </a:rPr>
              <a:t>Variantenname auswählen per Dropdown oder direkt aus Spalte B des Variantenblatts kopieren. </a:t>
            </a:r>
            <a:r>
              <a:rPr lang="en-GB" sz="1100" b="1" smtClean="0">
                <a:solidFill>
                  <a:schemeClr val="tx1"/>
                </a:solidFill>
              </a:rPr>
              <a:t>Achtung: Muss eindeutig sein!</a:t>
            </a:r>
            <a:endParaRPr lang="de-AT" sz="1100" b="1">
              <a:solidFill>
                <a:schemeClr val="tx1"/>
              </a:solidFill>
            </a:endParaRPr>
          </a:p>
        </p:txBody>
      </p:sp>
      <p:sp>
        <p:nvSpPr>
          <p:cNvPr id="9" name="Legende mit Linie 2 8"/>
          <p:cNvSpPr/>
          <p:nvPr/>
        </p:nvSpPr>
        <p:spPr>
          <a:xfrm>
            <a:off x="5951984" y="2155324"/>
            <a:ext cx="4248472" cy="4320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98134"/>
              <a:gd name="adj6" fmla="val -33154"/>
            </a:avLst>
          </a:prstGeom>
          <a:solidFill>
            <a:srgbClr val="FFFFFF">
              <a:alpha val="7490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smtClean="0">
                <a:solidFill>
                  <a:schemeClr val="tx1"/>
                </a:solidFill>
              </a:rPr>
              <a:t>Diagramm der ausgewählten Varianten.</a:t>
            </a:r>
          </a:p>
        </p:txBody>
      </p:sp>
      <p:sp>
        <p:nvSpPr>
          <p:cNvPr id="12" name="Legende mit Linie 2 11"/>
          <p:cNvSpPr/>
          <p:nvPr/>
        </p:nvSpPr>
        <p:spPr>
          <a:xfrm>
            <a:off x="2567608" y="3745044"/>
            <a:ext cx="3648248" cy="62005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35673"/>
              <a:gd name="adj6" fmla="val -18655"/>
            </a:avLst>
          </a:prstGeom>
          <a:solidFill>
            <a:srgbClr val="FFFFFF">
              <a:alpha val="7490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smtClean="0">
                <a:solidFill>
                  <a:schemeClr val="tx1"/>
                </a:solidFill>
              </a:rPr>
              <a:t>Anzahl der dargestellten Varianten lässt sich durch Auswahl des Diagramms und anschließende Verschiebung des Diagrammbereichs am angezeigten Punkt verändern</a:t>
            </a:r>
          </a:p>
        </p:txBody>
      </p:sp>
      <p:sp>
        <p:nvSpPr>
          <p:cNvPr id="13" name="Legende mit Linie 2 12"/>
          <p:cNvSpPr/>
          <p:nvPr/>
        </p:nvSpPr>
        <p:spPr>
          <a:xfrm>
            <a:off x="2927648" y="5445224"/>
            <a:ext cx="3648248" cy="62005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62218"/>
              <a:gd name="adj6" fmla="val -47896"/>
            </a:avLst>
          </a:prstGeom>
          <a:solidFill>
            <a:srgbClr val="FFFFFF">
              <a:alpha val="7490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smtClean="0">
                <a:solidFill>
                  <a:schemeClr val="tx1"/>
                </a:solidFill>
              </a:rPr>
              <a:t>Bei der Primärenergiebilanzen für Systemgrenze Alpha (ohne Alltagsmobilität) dürfen nur Varianten ausgewählt werden, die mit E-Cars “AUS” gerechnet wurden</a:t>
            </a:r>
          </a:p>
        </p:txBody>
      </p:sp>
      <p:sp>
        <p:nvSpPr>
          <p:cNvPr id="14" name="Legende mit Linie 2 13"/>
          <p:cNvSpPr/>
          <p:nvPr/>
        </p:nvSpPr>
        <p:spPr>
          <a:xfrm>
            <a:off x="2862018" y="6065283"/>
            <a:ext cx="3648248" cy="62005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27105"/>
              <a:gd name="adj6" fmla="val -46893"/>
            </a:avLst>
          </a:prstGeom>
          <a:solidFill>
            <a:srgbClr val="FFFFFF">
              <a:alpha val="7490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smtClean="0">
                <a:solidFill>
                  <a:schemeClr val="tx1"/>
                </a:solidFill>
              </a:rPr>
              <a:t>Variantennamen werden von Endenergiedarstellung darüber übernommen</a:t>
            </a:r>
          </a:p>
        </p:txBody>
      </p:sp>
    </p:spTree>
    <p:extLst>
      <p:ext uri="{BB962C8B-B14F-4D97-AF65-F5344CB8AC3E}">
        <p14:creationId xmlns:p14="http://schemas.microsoft.com/office/powerpoint/2010/main" val="162668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/>
          <a:srcRect r="16340" b="8292"/>
          <a:stretch/>
        </p:blipFill>
        <p:spPr>
          <a:xfrm>
            <a:off x="2003388" y="1775833"/>
            <a:ext cx="8424936" cy="4895923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39712" y="358885"/>
            <a:ext cx="11952288" cy="1413932"/>
          </a:xfrm>
        </p:spPr>
        <p:txBody>
          <a:bodyPr/>
          <a:lstStyle/>
          <a:p>
            <a:r>
              <a:rPr lang="en-GB" smtClean="0"/>
              <a:t>Zur Verwendung muss der Varianten-Modus aktiviert sein.</a:t>
            </a:r>
          </a:p>
          <a:p>
            <a:r>
              <a:rPr lang="en-GB" b="1" smtClean="0"/>
              <a:t>Eingaben</a:t>
            </a:r>
            <a:r>
              <a:rPr lang="en-GB" smtClean="0"/>
              <a:t> im Input Blatt und	          Blatt werden damit </a:t>
            </a:r>
            <a:r>
              <a:rPr lang="en-GB" b="1" smtClean="0"/>
              <a:t>ignoriert!</a:t>
            </a:r>
            <a:r>
              <a:rPr lang="en-GB" smtClean="0"/>
              <a:t>  </a:t>
            </a:r>
          </a:p>
          <a:p>
            <a:r>
              <a:rPr lang="en-GB" smtClean="0"/>
              <a:t>Diagramme und Ergebnisse werden im Dashboard dann von der aktuellen Variante dargestellt</a:t>
            </a:r>
          </a:p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9347200" y="6237288"/>
            <a:ext cx="2844800" cy="476250"/>
          </a:xfrm>
        </p:spPr>
        <p:txBody>
          <a:bodyPr/>
          <a:lstStyle/>
          <a:p>
            <a:pPr>
              <a:defRPr/>
            </a:pPr>
            <a:fld id="{5A383EEB-5FB3-41BF-83A0-B5D99D96C4B7}" type="slidenum">
              <a:rPr lang="de-AT" sz="1200" smtClean="0"/>
              <a:pPr>
                <a:defRPr/>
              </a:pPr>
              <a:t>2</a:t>
            </a:fld>
            <a:endParaRPr lang="de-AT" sz="1200" dirty="0"/>
          </a:p>
        </p:txBody>
      </p:sp>
      <p:sp>
        <p:nvSpPr>
          <p:cNvPr id="11" name="Legende mit Linie 2 10"/>
          <p:cNvSpPr/>
          <p:nvPr/>
        </p:nvSpPr>
        <p:spPr>
          <a:xfrm>
            <a:off x="5519936" y="4149080"/>
            <a:ext cx="2304256" cy="4320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68012"/>
              <a:gd name="adj6" fmla="val 4723"/>
            </a:avLst>
          </a:prstGeom>
          <a:solidFill>
            <a:srgbClr val="FFFFFF">
              <a:alpha val="7490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Muss aktiviert sein!</a:t>
            </a:r>
            <a:endParaRPr lang="de-AT" sz="1400">
              <a:solidFill>
                <a:schemeClr val="tx1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528" y="910090"/>
            <a:ext cx="590632" cy="323895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9696" y="943431"/>
            <a:ext cx="1076475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267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/>
          <a:srcRect r="16340" b="8292"/>
          <a:stretch/>
        </p:blipFill>
        <p:spPr>
          <a:xfrm>
            <a:off x="1991544" y="1772817"/>
            <a:ext cx="8424936" cy="4895923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39712" y="358885"/>
            <a:ext cx="10896848" cy="1413932"/>
          </a:xfrm>
        </p:spPr>
        <p:txBody>
          <a:bodyPr/>
          <a:lstStyle/>
          <a:p>
            <a:r>
              <a:rPr lang="en-GB" smtClean="0"/>
              <a:t>Zum </a:t>
            </a:r>
            <a:r>
              <a:rPr lang="en-GB" b="1" smtClean="0"/>
              <a:t>Laden und Speichern </a:t>
            </a:r>
            <a:r>
              <a:rPr lang="en-GB" smtClean="0"/>
              <a:t>einer Variante in einer bestimmten Zeile können die Pfeiltasten verwendet werden. Sie kopieren die aktuelle Zeile 3 in die entsprechende Zeile darunter oder umgekehrt </a:t>
            </a:r>
          </a:p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9347200" y="6237288"/>
            <a:ext cx="2844800" cy="476250"/>
          </a:xfrm>
        </p:spPr>
        <p:txBody>
          <a:bodyPr/>
          <a:lstStyle/>
          <a:p>
            <a:pPr>
              <a:defRPr/>
            </a:pPr>
            <a:fld id="{5A383EEB-5FB3-41BF-83A0-B5D99D96C4B7}" type="slidenum">
              <a:rPr lang="de-AT" sz="1200" smtClean="0"/>
              <a:pPr>
                <a:defRPr/>
              </a:pPr>
              <a:t>3</a:t>
            </a:fld>
            <a:endParaRPr lang="de-AT" sz="1200" dirty="0"/>
          </a:p>
        </p:txBody>
      </p:sp>
      <p:sp>
        <p:nvSpPr>
          <p:cNvPr id="11" name="Legende mit Linie 2 10"/>
          <p:cNvSpPr/>
          <p:nvPr/>
        </p:nvSpPr>
        <p:spPr>
          <a:xfrm>
            <a:off x="7176120" y="2528900"/>
            <a:ext cx="2304256" cy="4320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4571"/>
              <a:gd name="adj6" fmla="val -60753"/>
            </a:avLst>
          </a:prstGeom>
          <a:solidFill>
            <a:srgbClr val="FFFFFF">
              <a:alpha val="7490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Kopiert Inputs aus Zeile 127 in die active Zeile 3</a:t>
            </a:r>
            <a:endParaRPr lang="de-AT" sz="1400">
              <a:solidFill>
                <a:schemeClr val="tx1"/>
              </a:solidFill>
            </a:endParaRPr>
          </a:p>
        </p:txBody>
      </p:sp>
      <p:sp>
        <p:nvSpPr>
          <p:cNvPr id="8" name="Legende mit Linie 2 7"/>
          <p:cNvSpPr/>
          <p:nvPr/>
        </p:nvSpPr>
        <p:spPr>
          <a:xfrm>
            <a:off x="7022748" y="4581128"/>
            <a:ext cx="2304256" cy="4320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98167"/>
              <a:gd name="adj6" fmla="val -58438"/>
            </a:avLst>
          </a:prstGeom>
          <a:solidFill>
            <a:srgbClr val="FFFFFF">
              <a:alpha val="7490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Kopiert aktuelle Eingabe </a:t>
            </a:r>
            <a:r>
              <a:rPr lang="en-GB" sz="1400" b="1" smtClean="0">
                <a:solidFill>
                  <a:schemeClr val="tx1"/>
                </a:solidFill>
              </a:rPr>
              <a:t>und Ergebnisse</a:t>
            </a:r>
            <a:r>
              <a:rPr lang="en-GB" sz="1400" smtClean="0">
                <a:solidFill>
                  <a:schemeClr val="tx1"/>
                </a:solidFill>
              </a:rPr>
              <a:t> in die Zeile 127</a:t>
            </a:r>
            <a:endParaRPr lang="de-AT" sz="1400">
              <a:solidFill>
                <a:schemeClr val="tx1"/>
              </a:solidFill>
            </a:endParaRPr>
          </a:p>
        </p:txBody>
      </p:sp>
      <p:sp>
        <p:nvSpPr>
          <p:cNvPr id="10" name="Legende mit Linie 2 9"/>
          <p:cNvSpPr/>
          <p:nvPr/>
        </p:nvSpPr>
        <p:spPr>
          <a:xfrm>
            <a:off x="7176120" y="3194665"/>
            <a:ext cx="2304256" cy="4320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5804"/>
              <a:gd name="adj6" fmla="val -46534"/>
            </a:avLst>
          </a:prstGeom>
          <a:solidFill>
            <a:srgbClr val="FFFFFF">
              <a:alpha val="7490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Eingabe der Zeile, die kopiert werden soll</a:t>
            </a:r>
            <a:endParaRPr lang="de-AT" sz="1400">
              <a:solidFill>
                <a:schemeClr val="tx1"/>
              </a:solidFill>
            </a:endParaRPr>
          </a:p>
        </p:txBody>
      </p:sp>
      <p:sp>
        <p:nvSpPr>
          <p:cNvPr id="12" name="Legende mit Linie 2 11"/>
          <p:cNvSpPr/>
          <p:nvPr/>
        </p:nvSpPr>
        <p:spPr>
          <a:xfrm>
            <a:off x="7045568" y="3795723"/>
            <a:ext cx="2304256" cy="65877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95574"/>
              <a:gd name="adj6" fmla="val 204792"/>
            </a:avLst>
          </a:prstGeom>
          <a:solidFill>
            <a:srgbClr val="FFFFFF">
              <a:alpha val="7490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smtClean="0">
                <a:solidFill>
                  <a:schemeClr val="tx1"/>
                </a:solidFill>
              </a:rPr>
              <a:t>Für Aktualisierung der Ergebnisse der aktuelle Variante einmal “neu berechnen”</a:t>
            </a:r>
            <a:endParaRPr lang="de-AT" sz="1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543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GB" smtClean="0"/>
              <a:t>(Alternative)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mtClean="0"/>
              <a:t>Laden einer Variante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mtClean="0"/>
              <a:t>Im PEQ Ribbon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mtClean="0"/>
              <a:t>-&gt; Nützlich von anderen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mtClean="0"/>
              <a:t>Blättern aus: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mtClean="0"/>
              <a:t>ZB: Ergebnisanalyse im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mtClean="0"/>
              <a:t>Dashboard</a:t>
            </a:r>
          </a:p>
          <a:p>
            <a:pPr marL="0" indent="0">
              <a:lnSpc>
                <a:spcPct val="100000"/>
              </a:lnSpc>
              <a:buNone/>
            </a:pPr>
            <a:endParaRPr lang="en-GB"/>
          </a:p>
          <a:p>
            <a:pPr marL="0" indent="0">
              <a:lnSpc>
                <a:spcPct val="100000"/>
              </a:lnSpc>
              <a:buNone/>
            </a:pPr>
            <a:endParaRPr lang="en-GB" smtClean="0"/>
          </a:p>
          <a:p>
            <a:pPr marL="0" indent="0">
              <a:lnSpc>
                <a:spcPct val="100000"/>
              </a:lnSpc>
              <a:buNone/>
            </a:pP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9347200" y="6237288"/>
            <a:ext cx="2844800" cy="476250"/>
          </a:xfrm>
        </p:spPr>
        <p:txBody>
          <a:bodyPr/>
          <a:lstStyle/>
          <a:p>
            <a:pPr>
              <a:defRPr/>
            </a:pPr>
            <a:fld id="{5A383EEB-5FB3-41BF-83A0-B5D99D96C4B7}" type="slidenum">
              <a:rPr lang="de-AT" sz="1200" smtClean="0"/>
              <a:pPr>
                <a:defRPr/>
              </a:pPr>
              <a:t>4</a:t>
            </a:fld>
            <a:endParaRPr lang="de-AT" sz="12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624" y="307452"/>
            <a:ext cx="8928992" cy="6550548"/>
          </a:xfrm>
          <a:prstGeom prst="rect">
            <a:avLst/>
          </a:prstGeom>
        </p:spPr>
      </p:pic>
      <p:sp>
        <p:nvSpPr>
          <p:cNvPr id="8" name="Legende mit Linie 2 7"/>
          <p:cNvSpPr/>
          <p:nvPr/>
        </p:nvSpPr>
        <p:spPr>
          <a:xfrm>
            <a:off x="5591944" y="2636912"/>
            <a:ext cx="2304256" cy="4320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66248"/>
              <a:gd name="adj6" fmla="val -100768"/>
            </a:avLst>
          </a:prstGeom>
          <a:solidFill>
            <a:srgbClr val="FFFFFF">
              <a:alpha val="7490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400">
              <a:solidFill>
                <a:schemeClr val="tx1"/>
              </a:solidFill>
            </a:endParaRPr>
          </a:p>
        </p:txBody>
      </p:sp>
      <p:sp>
        <p:nvSpPr>
          <p:cNvPr id="9" name="Legende mit Linie 2 8"/>
          <p:cNvSpPr/>
          <p:nvPr/>
        </p:nvSpPr>
        <p:spPr>
          <a:xfrm>
            <a:off x="5601464" y="2644160"/>
            <a:ext cx="2304256" cy="4320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23919"/>
              <a:gd name="adj6" fmla="val 115174"/>
            </a:avLst>
          </a:prstGeom>
          <a:solidFill>
            <a:srgbClr val="FFFFFF">
              <a:alpha val="7490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Zeile und Name (Spalte B)</a:t>
            </a:r>
          </a:p>
          <a:p>
            <a:pPr algn="ctr"/>
            <a:r>
              <a:rPr lang="en-GB" sz="1400" smtClean="0">
                <a:solidFill>
                  <a:schemeClr val="tx1"/>
                </a:solidFill>
              </a:rPr>
              <a:t> der Varianten</a:t>
            </a:r>
            <a:endParaRPr lang="de-AT" sz="1400">
              <a:solidFill>
                <a:schemeClr val="tx1"/>
              </a:solidFill>
            </a:endParaRPr>
          </a:p>
        </p:txBody>
      </p:sp>
      <p:sp>
        <p:nvSpPr>
          <p:cNvPr id="11" name="Legende mit Linie 2 10"/>
          <p:cNvSpPr/>
          <p:nvPr/>
        </p:nvSpPr>
        <p:spPr>
          <a:xfrm>
            <a:off x="4655840" y="4127827"/>
            <a:ext cx="2304256" cy="68382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81592"/>
              <a:gd name="adj6" fmla="val 88388"/>
            </a:avLst>
          </a:prstGeom>
          <a:solidFill>
            <a:srgbClr val="FFFFFF">
              <a:alpha val="7490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Achtung, nach Auswahl</a:t>
            </a:r>
          </a:p>
          <a:p>
            <a:pPr algn="ctr"/>
            <a:r>
              <a:rPr lang="de-DE" sz="1400">
                <a:solidFill>
                  <a:schemeClr val="tx1"/>
                </a:solidFill>
              </a:rPr>
              <a:t>Der Variante muss ggf </a:t>
            </a:r>
          </a:p>
          <a:p>
            <a:pPr algn="ctr"/>
            <a:r>
              <a:rPr lang="de-DE" sz="1400">
                <a:solidFill>
                  <a:schemeClr val="tx1"/>
                </a:solidFill>
              </a:rPr>
              <a:t>Nocheinmal neu berechnet</a:t>
            </a:r>
          </a:p>
        </p:txBody>
      </p:sp>
    </p:spTree>
    <p:extLst>
      <p:ext uri="{BB962C8B-B14F-4D97-AF65-F5344CB8AC3E}">
        <p14:creationId xmlns:p14="http://schemas.microsoft.com/office/powerpoint/2010/main" val="64938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/>
          <a:srcRect r="16340" b="8292"/>
          <a:stretch/>
        </p:blipFill>
        <p:spPr>
          <a:xfrm>
            <a:off x="1919536" y="1772817"/>
            <a:ext cx="8424936" cy="4895923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39712" y="358885"/>
            <a:ext cx="10896848" cy="1413932"/>
          </a:xfrm>
        </p:spPr>
        <p:txBody>
          <a:bodyPr/>
          <a:lstStyle/>
          <a:p>
            <a:r>
              <a:rPr lang="en-GB" b="1" smtClean="0"/>
              <a:t>Mehrere Varianten definieren und simulieren: </a:t>
            </a:r>
          </a:p>
          <a:p>
            <a:r>
              <a:rPr lang="en-GB" smtClean="0"/>
              <a:t>Führt die Schritte aus der vorigen Folie für jede Variante im Bereich von-bis automatisch durch (inputs kopieren- simulieren – ergebnisse speichern)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9347200" y="6237288"/>
            <a:ext cx="2844800" cy="476250"/>
          </a:xfrm>
        </p:spPr>
        <p:txBody>
          <a:bodyPr/>
          <a:lstStyle/>
          <a:p>
            <a:pPr>
              <a:defRPr/>
            </a:pPr>
            <a:fld id="{5A383EEB-5FB3-41BF-83A0-B5D99D96C4B7}" type="slidenum">
              <a:rPr lang="de-AT" sz="1200" smtClean="0"/>
              <a:pPr>
                <a:defRPr/>
              </a:pPr>
              <a:t>5</a:t>
            </a:fld>
            <a:endParaRPr lang="de-AT" sz="1200" dirty="0"/>
          </a:p>
        </p:txBody>
      </p:sp>
      <p:sp>
        <p:nvSpPr>
          <p:cNvPr id="11" name="Legende mit Linie 2 10"/>
          <p:cNvSpPr/>
          <p:nvPr/>
        </p:nvSpPr>
        <p:spPr>
          <a:xfrm>
            <a:off x="7176120" y="2528900"/>
            <a:ext cx="2304256" cy="4320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95136"/>
              <a:gd name="adj6" fmla="val -201959"/>
            </a:avLst>
          </a:prstGeom>
          <a:solidFill>
            <a:srgbClr val="FFFFFF">
              <a:alpha val="7490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Startzeile eingeben (von)</a:t>
            </a:r>
            <a:endParaRPr lang="de-AT" sz="1400">
              <a:solidFill>
                <a:schemeClr val="tx1"/>
              </a:solidFill>
            </a:endParaRPr>
          </a:p>
        </p:txBody>
      </p:sp>
      <p:sp>
        <p:nvSpPr>
          <p:cNvPr id="8" name="Legende mit Linie 2 7"/>
          <p:cNvSpPr/>
          <p:nvPr/>
        </p:nvSpPr>
        <p:spPr>
          <a:xfrm>
            <a:off x="7022748" y="4581128"/>
            <a:ext cx="2304256" cy="4320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29914"/>
              <a:gd name="adj6" fmla="val -198321"/>
            </a:avLst>
          </a:prstGeom>
          <a:solidFill>
            <a:srgbClr val="FFFFFF">
              <a:alpha val="7490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Kopiert aktuelle Eingabe </a:t>
            </a:r>
            <a:r>
              <a:rPr lang="en-GB" sz="1400" b="1" smtClean="0">
                <a:solidFill>
                  <a:schemeClr val="tx1"/>
                </a:solidFill>
              </a:rPr>
              <a:t>und Ergebnisse</a:t>
            </a:r>
            <a:r>
              <a:rPr lang="en-GB" sz="1400" smtClean="0">
                <a:solidFill>
                  <a:schemeClr val="tx1"/>
                </a:solidFill>
              </a:rPr>
              <a:t> in die Zeile 127</a:t>
            </a:r>
            <a:endParaRPr lang="de-AT" sz="1400">
              <a:solidFill>
                <a:schemeClr val="tx1"/>
              </a:solidFill>
            </a:endParaRPr>
          </a:p>
        </p:txBody>
      </p:sp>
      <p:sp>
        <p:nvSpPr>
          <p:cNvPr id="10" name="Legende mit Linie 2 9"/>
          <p:cNvSpPr/>
          <p:nvPr/>
        </p:nvSpPr>
        <p:spPr>
          <a:xfrm>
            <a:off x="7176120" y="3194664"/>
            <a:ext cx="2304256" cy="62096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7660"/>
              <a:gd name="adj6" fmla="val -108373"/>
            </a:avLst>
          </a:prstGeom>
          <a:solidFill>
            <a:srgbClr val="FFFFFF">
              <a:alpha val="7490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Beginnt einmalige Simulation jeder variante</a:t>
            </a:r>
            <a:endParaRPr lang="de-AT" sz="1400">
              <a:solidFill>
                <a:schemeClr val="tx1"/>
              </a:solidFill>
            </a:endParaRPr>
          </a:p>
        </p:txBody>
      </p:sp>
      <p:sp>
        <p:nvSpPr>
          <p:cNvPr id="9" name="Legende mit Linie 2 8"/>
          <p:cNvSpPr/>
          <p:nvPr/>
        </p:nvSpPr>
        <p:spPr>
          <a:xfrm>
            <a:off x="7176120" y="3860430"/>
            <a:ext cx="2304256" cy="57668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60180"/>
              <a:gd name="adj6" fmla="val -79604"/>
            </a:avLst>
          </a:prstGeom>
          <a:solidFill>
            <a:srgbClr val="FFFFFF">
              <a:alpha val="7490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smtClean="0">
                <a:solidFill>
                  <a:schemeClr val="tx1"/>
                </a:solidFill>
              </a:rPr>
              <a:t>Doppelte simulation zur “Einschwingung” der Startzeitpunkte nur wenn Werte im Jänner unrealistisch bzw. Finale Ergebnisse (unterschied meist &lt;0.5% zu einmaliger sim)</a:t>
            </a:r>
            <a:endParaRPr lang="de-AT" sz="900">
              <a:solidFill>
                <a:schemeClr val="tx1"/>
              </a:solidFill>
            </a:endParaRPr>
          </a:p>
        </p:txBody>
      </p:sp>
      <p:sp>
        <p:nvSpPr>
          <p:cNvPr id="13" name="Legende mit Linie 2 12"/>
          <p:cNvSpPr/>
          <p:nvPr/>
        </p:nvSpPr>
        <p:spPr>
          <a:xfrm>
            <a:off x="9728404" y="4581128"/>
            <a:ext cx="2304256" cy="4320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00958"/>
              <a:gd name="adj6" fmla="val -113003"/>
            </a:avLst>
          </a:prstGeom>
          <a:solidFill>
            <a:srgbClr val="FFFFFF">
              <a:alpha val="7490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smtClean="0">
                <a:solidFill>
                  <a:schemeClr val="tx1"/>
                </a:solidFill>
              </a:rPr>
              <a:t>Datum der letzten automatischen Simulation wird gespeichert</a:t>
            </a:r>
            <a:endParaRPr lang="de-AT" sz="1100">
              <a:solidFill>
                <a:schemeClr val="tx1"/>
              </a:solidFill>
            </a:endParaRPr>
          </a:p>
        </p:txBody>
      </p:sp>
      <p:sp>
        <p:nvSpPr>
          <p:cNvPr id="14" name="Legende mit Linie 2 13"/>
          <p:cNvSpPr/>
          <p:nvPr/>
        </p:nvSpPr>
        <p:spPr>
          <a:xfrm>
            <a:off x="9922356" y="5409208"/>
            <a:ext cx="2304256" cy="612080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88082"/>
              <a:gd name="adj6" fmla="val -70013"/>
            </a:avLst>
          </a:prstGeom>
          <a:solidFill>
            <a:srgbClr val="FFFFFF">
              <a:alpha val="7490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smtClean="0">
                <a:solidFill>
                  <a:schemeClr val="tx1"/>
                </a:solidFill>
              </a:rPr>
              <a:t>Serielle Simulationsdauer (je nach Maschine 5-15 Sekunden pro Variante)</a:t>
            </a:r>
            <a:endParaRPr lang="de-AT" sz="11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20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1866901"/>
            <a:ext cx="11088816" cy="4608512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39712" y="358885"/>
            <a:ext cx="10896848" cy="1413932"/>
          </a:xfrm>
        </p:spPr>
        <p:txBody>
          <a:bodyPr/>
          <a:lstStyle/>
          <a:p>
            <a:r>
              <a:rPr lang="en-GB" b="1" smtClean="0"/>
              <a:t>Varianten Definition durch die		formatierten Felder</a:t>
            </a:r>
          </a:p>
          <a:p>
            <a:r>
              <a:rPr lang="en-GB" smtClean="0"/>
              <a:t>Jede Spalte entspricht einem Input-Wert</a:t>
            </a:r>
          </a:p>
          <a:p>
            <a:r>
              <a:rPr lang="en-GB" smtClean="0"/>
              <a:t>Neue Variante durch Kopieren einer bestehenden, dann Ändern einzeler felder	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9347200" y="6237288"/>
            <a:ext cx="2844800" cy="476250"/>
          </a:xfrm>
        </p:spPr>
        <p:txBody>
          <a:bodyPr/>
          <a:lstStyle/>
          <a:p>
            <a:pPr>
              <a:defRPr/>
            </a:pPr>
            <a:fld id="{5A383EEB-5FB3-41BF-83A0-B5D99D96C4B7}" type="slidenum">
              <a:rPr lang="de-AT" sz="1200" smtClean="0"/>
              <a:pPr>
                <a:defRPr/>
              </a:pPr>
              <a:t>6</a:t>
            </a:fld>
            <a:endParaRPr lang="de-AT" sz="1200" dirty="0"/>
          </a:p>
        </p:txBody>
      </p:sp>
      <p:sp>
        <p:nvSpPr>
          <p:cNvPr id="11" name="Legende mit Linie 2 10"/>
          <p:cNvSpPr/>
          <p:nvPr/>
        </p:nvSpPr>
        <p:spPr>
          <a:xfrm>
            <a:off x="7176120" y="2528294"/>
            <a:ext cx="2304256" cy="4320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6490"/>
              <a:gd name="adj6" fmla="val -39589"/>
            </a:avLst>
          </a:prstGeom>
          <a:solidFill>
            <a:srgbClr val="FFFFFF">
              <a:alpha val="7490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Parameter Name</a:t>
            </a:r>
            <a:endParaRPr lang="de-AT" sz="1400">
              <a:solidFill>
                <a:schemeClr val="tx1"/>
              </a:solidFill>
            </a:endParaRPr>
          </a:p>
        </p:txBody>
      </p:sp>
      <p:sp>
        <p:nvSpPr>
          <p:cNvPr id="8" name="Legende mit Linie 2 7"/>
          <p:cNvSpPr/>
          <p:nvPr/>
        </p:nvSpPr>
        <p:spPr>
          <a:xfrm>
            <a:off x="7022748" y="4581128"/>
            <a:ext cx="2304256" cy="4320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29384"/>
              <a:gd name="adj6" fmla="val -5858"/>
            </a:avLst>
          </a:prstGeom>
          <a:solidFill>
            <a:srgbClr val="FFFFFF">
              <a:alpha val="7490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Parameter Definition (bis auf Ausgewählte meist gleich)</a:t>
            </a:r>
            <a:endParaRPr lang="de-AT" sz="1400">
              <a:solidFill>
                <a:schemeClr val="tx1"/>
              </a:solidFill>
            </a:endParaRPr>
          </a:p>
        </p:txBody>
      </p:sp>
      <p:sp>
        <p:nvSpPr>
          <p:cNvPr id="9" name="Legende mit Linie 2 8"/>
          <p:cNvSpPr/>
          <p:nvPr/>
        </p:nvSpPr>
        <p:spPr>
          <a:xfrm>
            <a:off x="8616280" y="3694940"/>
            <a:ext cx="2304256" cy="576682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63668"/>
              <a:gd name="adj6" fmla="val 145267"/>
            </a:avLst>
          </a:prstGeom>
          <a:solidFill>
            <a:srgbClr val="FFFFFF">
              <a:alpha val="7490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smtClean="0">
                <a:solidFill>
                  <a:schemeClr val="tx1"/>
                </a:solidFill>
              </a:rPr>
              <a:t>Sehr lange tabelle, muss moistens scrollen, um zum entsprechenden Paramter zu kommen</a:t>
            </a:r>
            <a:endParaRPr lang="de-AT" sz="900">
              <a:solidFill>
                <a:schemeClr val="tx1"/>
              </a:solidFill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5720" y="404664"/>
            <a:ext cx="1257475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639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fik 25">
            <a:extLst>
              <a:ext uri="{FF2B5EF4-FFF2-40B4-BE49-F238E27FC236}">
                <a16:creationId xmlns:a16="http://schemas.microsoft.com/office/drawing/2014/main" id="{00000000-0008-0000-0100-00003600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68" y="4107392"/>
            <a:ext cx="5025781" cy="2671618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00764"/>
            <a:ext cx="9768408" cy="2586041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39712" y="358885"/>
            <a:ext cx="12048976" cy="1413932"/>
          </a:xfrm>
        </p:spPr>
        <p:txBody>
          <a:bodyPr/>
          <a:lstStyle/>
          <a:p>
            <a:r>
              <a:rPr lang="en-GB" b="1" smtClean="0"/>
              <a:t>Beispiel Mobilitätsparameter</a:t>
            </a:r>
          </a:p>
          <a:p>
            <a:r>
              <a:rPr lang="en-GB" smtClean="0"/>
              <a:t>Mobilität allgemein: Detaileingabe, wenn von Default  Mobilitätsregionen abweichend (siehe Blatt			 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9347200" y="6237288"/>
            <a:ext cx="2844800" cy="476250"/>
          </a:xfrm>
        </p:spPr>
        <p:txBody>
          <a:bodyPr/>
          <a:lstStyle/>
          <a:p>
            <a:pPr>
              <a:defRPr/>
            </a:pPr>
            <a:fld id="{5A383EEB-5FB3-41BF-83A0-B5D99D96C4B7}" type="slidenum">
              <a:rPr lang="de-AT" sz="1200" smtClean="0"/>
              <a:pPr>
                <a:defRPr/>
              </a:pPr>
              <a:t>7</a:t>
            </a:fld>
            <a:endParaRPr lang="de-AT" sz="1200" dirty="0"/>
          </a:p>
        </p:txBody>
      </p:sp>
      <p:sp>
        <p:nvSpPr>
          <p:cNvPr id="8" name="Legende mit Linie 2 7"/>
          <p:cNvSpPr/>
          <p:nvPr/>
        </p:nvSpPr>
        <p:spPr>
          <a:xfrm>
            <a:off x="6888088" y="3966351"/>
            <a:ext cx="2304256" cy="43204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06986"/>
              <a:gd name="adj6" fmla="val -51714"/>
            </a:avLst>
          </a:prstGeom>
          <a:solidFill>
            <a:srgbClr val="FFFFFF">
              <a:alpha val="7490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smtClean="0">
                <a:solidFill>
                  <a:schemeClr val="tx1"/>
                </a:solidFill>
              </a:rPr>
              <a:t>Parameter Definition (bis auf Ausgewählte meist gleich)</a:t>
            </a:r>
            <a:endParaRPr lang="de-AT" sz="1400">
              <a:solidFill>
                <a:schemeClr val="tx1"/>
              </a:solidFill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9976" y="3187009"/>
            <a:ext cx="5723922" cy="3694608"/>
          </a:xfrm>
          <a:prstGeom prst="rect">
            <a:avLst/>
          </a:prstGeom>
        </p:spPr>
      </p:pic>
      <p:sp>
        <p:nvSpPr>
          <p:cNvPr id="7" name="Abgerundetes Rechteck 6"/>
          <p:cNvSpPr/>
          <p:nvPr/>
        </p:nvSpPr>
        <p:spPr>
          <a:xfrm>
            <a:off x="4068728" y="1497101"/>
            <a:ext cx="418174" cy="178624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Abgerundetes Rechteck 12"/>
          <p:cNvSpPr/>
          <p:nvPr/>
        </p:nvSpPr>
        <p:spPr>
          <a:xfrm flipH="1" flipV="1">
            <a:off x="7968208" y="4083142"/>
            <a:ext cx="3635690" cy="25657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cxnSp>
        <p:nvCxnSpPr>
          <p:cNvPr id="15" name="Gewinkelter Verbinder 14"/>
          <p:cNvCxnSpPr>
            <a:stCxn id="7" idx="2"/>
          </p:cNvCxnSpPr>
          <p:nvPr/>
        </p:nvCxnSpPr>
        <p:spPr>
          <a:xfrm rot="16200000" flipH="1">
            <a:off x="4754042" y="2807119"/>
            <a:ext cx="865733" cy="1818186"/>
          </a:xfrm>
          <a:prstGeom prst="bentConnector2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/>
          <p:cNvSpPr/>
          <p:nvPr/>
        </p:nvSpPr>
        <p:spPr>
          <a:xfrm>
            <a:off x="4007768" y="3698611"/>
            <a:ext cx="1338828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GB" smtClean="0"/>
              <a:t>Regionstyp</a:t>
            </a:r>
            <a:endParaRPr lang="de-AT"/>
          </a:p>
        </p:txBody>
      </p:sp>
      <p:sp>
        <p:nvSpPr>
          <p:cNvPr id="17" name="Legende mit Linie 2 16"/>
          <p:cNvSpPr/>
          <p:nvPr/>
        </p:nvSpPr>
        <p:spPr>
          <a:xfrm>
            <a:off x="9185424" y="2356127"/>
            <a:ext cx="3168352" cy="57606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753542"/>
              <a:gd name="adj6" fmla="val 53155"/>
            </a:avLst>
          </a:prstGeom>
          <a:solidFill>
            <a:srgbClr val="FFFFFF">
              <a:alpha val="7490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smtClean="0">
                <a:solidFill>
                  <a:schemeClr val="tx1"/>
                </a:solidFill>
              </a:rPr>
              <a:t>Defaults: Blatt Mobilitätsregionen</a:t>
            </a:r>
            <a:endParaRPr lang="de-AT" sz="900">
              <a:solidFill>
                <a:schemeClr val="tx1"/>
              </a:solidFill>
            </a:endParaRPr>
          </a:p>
        </p:txBody>
      </p:sp>
      <p:sp>
        <p:nvSpPr>
          <p:cNvPr id="9" name="Legende mit Linie 2 8"/>
          <p:cNvSpPr/>
          <p:nvPr/>
        </p:nvSpPr>
        <p:spPr>
          <a:xfrm>
            <a:off x="9192344" y="2349292"/>
            <a:ext cx="3168352" cy="57606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90042"/>
              <a:gd name="adj6" fmla="val -50743"/>
            </a:avLst>
          </a:prstGeom>
          <a:solidFill>
            <a:srgbClr val="FFFFFF">
              <a:alpha val="7490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smtClean="0">
                <a:solidFill>
                  <a:schemeClr val="tx1"/>
                </a:solidFill>
              </a:rPr>
              <a:t>Defaults: Blatt Mobilitätsregionen</a:t>
            </a:r>
            <a:endParaRPr lang="de-AT" sz="900">
              <a:solidFill>
                <a:schemeClr val="tx1"/>
              </a:solidFill>
            </a:endParaRPr>
          </a:p>
        </p:txBody>
      </p:sp>
      <p:cxnSp>
        <p:nvCxnSpPr>
          <p:cNvPr id="18" name="Gewinkelter Verbinder 17"/>
          <p:cNvCxnSpPr/>
          <p:nvPr/>
        </p:nvCxnSpPr>
        <p:spPr>
          <a:xfrm>
            <a:off x="5573942" y="2459299"/>
            <a:ext cx="2394266" cy="1939100"/>
          </a:xfrm>
          <a:prstGeom prst="bentConnector3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bgerundetes Rechteck 23"/>
          <p:cNvSpPr/>
          <p:nvPr/>
        </p:nvSpPr>
        <p:spPr>
          <a:xfrm>
            <a:off x="5936533" y="4026346"/>
            <a:ext cx="706189" cy="268719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7" name="Legende mit Linie 2 26"/>
          <p:cNvSpPr/>
          <p:nvPr/>
        </p:nvSpPr>
        <p:spPr>
          <a:xfrm>
            <a:off x="10136843" y="3423358"/>
            <a:ext cx="2055157" cy="130178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9647"/>
              <a:gd name="adj6" fmla="val -21772"/>
            </a:avLst>
          </a:prstGeom>
          <a:solidFill>
            <a:srgbClr val="FFFFFF">
              <a:alpha val="74902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smtClean="0">
                <a:solidFill>
                  <a:schemeClr val="tx1"/>
                </a:solidFill>
              </a:rPr>
              <a:t>Verkehrsleistungen je MOT (mode of Transport) Spalte und Regionstyp Zeile (siehe Karte rechts)</a:t>
            </a:r>
          </a:p>
          <a:p>
            <a:pPr algn="ctr"/>
            <a:r>
              <a:rPr lang="en-GB" sz="900" smtClean="0">
                <a:solidFill>
                  <a:schemeClr val="tx1"/>
                </a:solidFill>
              </a:rPr>
              <a:t>Nur rote Spalten individuellen motorisierten Alltagsmobilität werden PE- und THG-bilanziell berücksichtigt.</a:t>
            </a:r>
          </a:p>
          <a:p>
            <a:pPr algn="ctr"/>
            <a:r>
              <a:rPr lang="en-GB" sz="900" smtClean="0">
                <a:solidFill>
                  <a:schemeClr val="tx1"/>
                </a:solidFill>
              </a:rPr>
              <a:t>Berechnung im Blatt “Mobilität”</a:t>
            </a:r>
            <a:endParaRPr lang="de-AT" sz="900">
              <a:solidFill>
                <a:schemeClr val="tx1"/>
              </a:solidFill>
            </a:endParaRPr>
          </a:p>
        </p:txBody>
      </p:sp>
      <p:pic>
        <p:nvPicPr>
          <p:cNvPr id="28" name="Grafik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18744" y="976903"/>
            <a:ext cx="1457528" cy="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0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EQBEt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4372932"/>
            <a:ext cx="4176464" cy="2350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" name="Gerade Verbindung mit Pfeil 17"/>
          <p:cNvCxnSpPr/>
          <p:nvPr/>
        </p:nvCxnSpPr>
        <p:spPr>
          <a:xfrm>
            <a:off x="1528860" y="3911072"/>
            <a:ext cx="2766940" cy="1303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1624" y="844189"/>
            <a:ext cx="9073010" cy="2000084"/>
          </a:xfrm>
          <a:prstGeom prst="rect">
            <a:avLst/>
          </a:prstGeom>
        </p:spPr>
      </p:pic>
      <p:sp>
        <p:nvSpPr>
          <p:cNvPr id="17" name="Legende mit Linie 3 16"/>
          <p:cNvSpPr/>
          <p:nvPr/>
        </p:nvSpPr>
        <p:spPr>
          <a:xfrm flipH="1">
            <a:off x="190640" y="3038312"/>
            <a:ext cx="1152832" cy="872760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-125857"/>
              <a:gd name="adj8" fmla="val -657162"/>
            </a:avLst>
          </a:prstGeom>
          <a:solidFill>
            <a:srgbClr val="FFFFFF">
              <a:alpha val="74902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smtClean="0">
                <a:solidFill>
                  <a:schemeClr val="tx1"/>
                </a:solidFill>
              </a:rPr>
              <a:t>50% - Minimaler Ladezustand (siehe unten in der Bedarfsdeckungskaskade)</a:t>
            </a:r>
            <a:endParaRPr lang="de-AT" sz="900">
              <a:solidFill>
                <a:schemeClr val="tx1"/>
              </a:solidFill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6040" y="3015359"/>
            <a:ext cx="4069464" cy="3532086"/>
          </a:xfrm>
          <a:prstGeom prst="rect">
            <a:avLst/>
          </a:prstGeom>
        </p:spPr>
      </p:pic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39712" y="358885"/>
            <a:ext cx="10896848" cy="1413932"/>
          </a:xfrm>
        </p:spPr>
        <p:txBody>
          <a:bodyPr/>
          <a:lstStyle/>
          <a:p>
            <a:r>
              <a:rPr lang="en-GB" b="1" smtClean="0"/>
              <a:t>Beispiel Mobilitätsparameter</a:t>
            </a:r>
          </a:p>
          <a:p>
            <a:r>
              <a:rPr lang="en-GB" smtClean="0"/>
              <a:t>E-Mobilität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294967295"/>
          </p:nvPr>
        </p:nvSpPr>
        <p:spPr>
          <a:xfrm>
            <a:off x="9347200" y="6237288"/>
            <a:ext cx="2844800" cy="476250"/>
          </a:xfrm>
        </p:spPr>
        <p:txBody>
          <a:bodyPr/>
          <a:lstStyle/>
          <a:p>
            <a:pPr>
              <a:defRPr/>
            </a:pPr>
            <a:fld id="{5A383EEB-5FB3-41BF-83A0-B5D99D96C4B7}" type="slidenum">
              <a:rPr lang="de-AT" sz="1200" smtClean="0"/>
              <a:pPr>
                <a:defRPr/>
              </a:pPr>
              <a:t>8</a:t>
            </a:fld>
            <a:endParaRPr lang="de-AT" sz="1200" dirty="0"/>
          </a:p>
        </p:txBody>
      </p:sp>
      <p:sp>
        <p:nvSpPr>
          <p:cNvPr id="6" name="Legende mit Linie 3 5"/>
          <p:cNvSpPr/>
          <p:nvPr/>
        </p:nvSpPr>
        <p:spPr>
          <a:xfrm flipH="1">
            <a:off x="191344" y="1340768"/>
            <a:ext cx="2520280" cy="432049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82994"/>
              <a:gd name="adj8" fmla="val -122645"/>
            </a:avLst>
          </a:prstGeom>
          <a:solidFill>
            <a:srgbClr val="FFFFFF">
              <a:alpha val="74902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smtClean="0">
                <a:solidFill>
                  <a:schemeClr val="tx1"/>
                </a:solidFill>
              </a:rPr>
              <a:t>Absolute Anzahl E-Cars  wird nur für die Berechnung der verfügbaren Speichergröße verwendet</a:t>
            </a:r>
            <a:endParaRPr lang="de-AT" sz="900">
              <a:solidFill>
                <a:schemeClr val="tx1"/>
              </a:solidFill>
            </a:endParaRPr>
          </a:p>
        </p:txBody>
      </p:sp>
      <p:sp>
        <p:nvSpPr>
          <p:cNvPr id="10" name="Legende mit Linie 3 9"/>
          <p:cNvSpPr/>
          <p:nvPr/>
        </p:nvSpPr>
        <p:spPr>
          <a:xfrm flipH="1">
            <a:off x="268720" y="1822664"/>
            <a:ext cx="2520280" cy="432049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11036"/>
              <a:gd name="adj8" fmla="val -132804"/>
            </a:avLst>
          </a:prstGeom>
          <a:solidFill>
            <a:srgbClr val="FFFFFF">
              <a:alpha val="74902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smtClean="0">
                <a:solidFill>
                  <a:schemeClr val="tx1"/>
                </a:solidFill>
              </a:rPr>
              <a:t>41 kWh: Speichergröße je Fahrzeug: Typischer Tesla </a:t>
            </a:r>
            <a:endParaRPr lang="de-AT" sz="1050">
              <a:solidFill>
                <a:schemeClr val="tx1"/>
              </a:solidFill>
            </a:endParaRPr>
          </a:p>
        </p:txBody>
      </p:sp>
      <p:sp>
        <p:nvSpPr>
          <p:cNvPr id="12" name="Legende mit Linie 3 11"/>
          <p:cNvSpPr/>
          <p:nvPr/>
        </p:nvSpPr>
        <p:spPr>
          <a:xfrm flipH="1">
            <a:off x="190640" y="2333468"/>
            <a:ext cx="2520280" cy="432049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-63744"/>
              <a:gd name="adj8" fmla="val -189161"/>
            </a:avLst>
          </a:prstGeom>
          <a:solidFill>
            <a:srgbClr val="FFFFFF">
              <a:alpha val="74902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smtClean="0">
                <a:solidFill>
                  <a:schemeClr val="tx1"/>
                </a:solidFill>
              </a:rPr>
              <a:t>Keine Eingabe, wird direkt aus Eingaben davor berechnet</a:t>
            </a:r>
            <a:endParaRPr lang="de-AT" sz="1050">
              <a:solidFill>
                <a:schemeClr val="tx1"/>
              </a:solidFill>
            </a:endParaRPr>
          </a:p>
        </p:txBody>
      </p:sp>
      <p:sp>
        <p:nvSpPr>
          <p:cNvPr id="13" name="Legende mit Linie 3 12"/>
          <p:cNvSpPr/>
          <p:nvPr/>
        </p:nvSpPr>
        <p:spPr>
          <a:xfrm>
            <a:off x="10463808" y="3254496"/>
            <a:ext cx="1728192" cy="1182616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-106601"/>
              <a:gd name="adj8" fmla="val -142680"/>
            </a:avLst>
          </a:prstGeom>
          <a:solidFill>
            <a:srgbClr val="FFFFFF">
              <a:alpha val="74902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smtClean="0">
                <a:solidFill>
                  <a:schemeClr val="tx1"/>
                </a:solidFill>
              </a:rPr>
              <a:t>Prozentsatz der E-cars, die nur zu Zeiten laden, an denen sie vor ort sind. Hier links. Siehe Blatt E-Mobilität und Whitepaper für details</a:t>
            </a:r>
            <a:endParaRPr lang="de-AT" sz="1050">
              <a:solidFill>
                <a:schemeClr val="tx1"/>
              </a:solidFill>
            </a:endParaRPr>
          </a:p>
        </p:txBody>
      </p:sp>
      <p:sp>
        <p:nvSpPr>
          <p:cNvPr id="14" name="Legende mit Linie 3 13"/>
          <p:cNvSpPr/>
          <p:nvPr/>
        </p:nvSpPr>
        <p:spPr>
          <a:xfrm flipH="1">
            <a:off x="1775520" y="3015359"/>
            <a:ext cx="2520280" cy="872760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79471"/>
              <a:gd name="adj6" fmla="val -16422"/>
              <a:gd name="adj7" fmla="val -111698"/>
              <a:gd name="adj8" fmla="val -214862"/>
            </a:avLst>
          </a:prstGeom>
          <a:solidFill>
            <a:srgbClr val="FFFFFF">
              <a:alpha val="74902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smtClean="0">
                <a:solidFill>
                  <a:schemeClr val="tx1"/>
                </a:solidFill>
              </a:rPr>
              <a:t>Anteil der Verkehrsleistung des MIV, der mit E-Cars gedeckt wird, die mit erneuerbaren im Quartier geladen werden</a:t>
            </a:r>
            <a:endParaRPr lang="de-AT" sz="1050">
              <a:solidFill>
                <a:schemeClr val="tx1"/>
              </a:solidFill>
            </a:endParaRPr>
          </a:p>
        </p:txBody>
      </p:sp>
      <p:sp>
        <p:nvSpPr>
          <p:cNvPr id="15" name="Legende mit Linie 3 14"/>
          <p:cNvSpPr/>
          <p:nvPr/>
        </p:nvSpPr>
        <p:spPr>
          <a:xfrm>
            <a:off x="10248824" y="877956"/>
            <a:ext cx="1872208" cy="462812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194862"/>
              <a:gd name="adj8" fmla="val 15669"/>
            </a:avLst>
          </a:prstGeom>
          <a:solidFill>
            <a:srgbClr val="FFFFFF">
              <a:alpha val="74902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smtClean="0">
                <a:solidFill>
                  <a:schemeClr val="tx1"/>
                </a:solidFill>
              </a:rPr>
              <a:t>Die Verkehrsleistung kann nutzungsspezifisch skaliert werden</a:t>
            </a:r>
            <a:endParaRPr lang="de-AT" sz="1050">
              <a:solidFill>
                <a:schemeClr val="tx1"/>
              </a:solidFill>
            </a:endParaRPr>
          </a:p>
        </p:txBody>
      </p:sp>
      <p:cxnSp>
        <p:nvCxnSpPr>
          <p:cNvPr id="20" name="Gerade Verbindung mit Pfeil 19"/>
          <p:cNvCxnSpPr/>
          <p:nvPr/>
        </p:nvCxnSpPr>
        <p:spPr>
          <a:xfrm flipH="1">
            <a:off x="8490772" y="4437112"/>
            <a:ext cx="1709684" cy="125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egende mit Linie 3 22"/>
          <p:cNvSpPr/>
          <p:nvPr/>
        </p:nvSpPr>
        <p:spPr>
          <a:xfrm flipH="1">
            <a:off x="8181496" y="612783"/>
            <a:ext cx="1164118" cy="462812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218891"/>
              <a:gd name="adj8" fmla="val -58634"/>
            </a:avLst>
          </a:prstGeom>
          <a:solidFill>
            <a:srgbClr val="FFFFFF">
              <a:alpha val="74902"/>
            </a:srgb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smtClean="0">
                <a:solidFill>
                  <a:schemeClr val="tx1"/>
                </a:solidFill>
              </a:rPr>
              <a:t>200 kWh/100km Stromverbrauch</a:t>
            </a:r>
            <a:endParaRPr lang="de-AT" sz="10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87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1800" smtClean="0"/>
              <a:t>Primärenergiebedarf MIV</a:t>
            </a:r>
            <a:endParaRPr lang="de-AT" sz="180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39712" y="1628800"/>
            <a:ext cx="4488136" cy="4391003"/>
          </a:xfrm>
        </p:spPr>
        <p:txBody>
          <a:bodyPr/>
          <a:lstStyle/>
          <a:p>
            <a:r>
              <a:rPr lang="de-AT" sz="1400"/>
              <a:t>Vergleich zwischen Energiebedarf bei 100% fossiler (grau) und 100% elektrischer (blau) Alltagsmobilität je ÖV-Regionstyp (links Ausgangsdaten 2014 und rechts optimiert). Die Mobilitätsgutschrift ist als Rote Linie dargestellt und ist anteilsmäßig für alle Nutzungen gleich.</a:t>
            </a:r>
            <a:endParaRPr lang="de-AT" sz="140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A383EEB-5FB3-41BF-83A0-B5D99D96C4B7}" type="slidenum">
              <a:rPr lang="de-AT" sz="900" smtClean="0"/>
              <a:pPr>
                <a:defRPr/>
              </a:pPr>
              <a:t>9</a:t>
            </a:fld>
            <a:endParaRPr lang="de-AT" sz="900" dirty="0"/>
          </a:p>
        </p:txBody>
      </p:sp>
      <p:pic>
        <p:nvPicPr>
          <p:cNvPr id="5" name="Grafik 4" descr="C:\Users\Simon Schneider\PycharmProjects\peexcel\Analysis\Mobbedarf.png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4" t="9374" r="5695" b="4309"/>
          <a:stretch/>
        </p:blipFill>
        <p:spPr bwMode="auto">
          <a:xfrm>
            <a:off x="5572813" y="2276872"/>
            <a:ext cx="6619187" cy="407207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0000000-0008-0000-0100-000036000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454" y="3751132"/>
            <a:ext cx="5025781" cy="267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80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orlage_FHTW-3">
  <a:themeElements>
    <a:clrScheme name="Grüngelb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pt_Vorlage_FHT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_FHTW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_FHTW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_FHTW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_FHTW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Vorlage_FHTW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Vorlage_FHTW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Vorlage_FHTW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Vorlage_FHTW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Vorlage_FHTW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Vorlage_FHTW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Vorlage_FHTW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089E76A6EE48D438C2CC6B762AB48C6" ma:contentTypeVersion="13" ma:contentTypeDescription="Ein neues Dokument erstellen." ma:contentTypeScope="" ma:versionID="ab564dc57ff6bee80742c8d4a07703a4">
  <xsd:schema xmlns:xsd="http://www.w3.org/2001/XMLSchema" xmlns:xs="http://www.w3.org/2001/XMLSchema" xmlns:p="http://schemas.microsoft.com/office/2006/metadata/properties" xmlns:ns3="7e7ec625-28bf-4b32-9417-9cffb4aa4c1a" xmlns:ns4="e2a5febc-da64-468e-bff0-558bc7dc44b9" targetNamespace="http://schemas.microsoft.com/office/2006/metadata/properties" ma:root="true" ma:fieldsID="6f8f0463747221de4225c5a552651017" ns3:_="" ns4:_="">
    <xsd:import namespace="7e7ec625-28bf-4b32-9417-9cffb4aa4c1a"/>
    <xsd:import namespace="e2a5febc-da64-468e-bff0-558bc7dc44b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DateTaken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7ec625-28bf-4b32-9417-9cffb4aa4c1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a5febc-da64-468e-bff0-558bc7dc44b9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B57518A-51DF-46AB-9016-81BE7F5BE12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54A3716-E549-4CD3-9E98-9574FF78CB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e7ec625-28bf-4b32-9417-9cffb4aa4c1a"/>
    <ds:schemaRef ds:uri="e2a5febc-da64-468e-bff0-558bc7dc44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E5D0CD2-6F18-42FA-A083-7F67E16DB473}">
  <ds:schemaRefs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e2a5febc-da64-468e-bff0-558bc7dc44b9"/>
    <ds:schemaRef ds:uri="http://purl.org/dc/terms/"/>
    <ds:schemaRef ds:uri="7e7ec625-28bf-4b32-9417-9cffb4aa4c1a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666</Words>
  <Application>Microsoft Office PowerPoint</Application>
  <PresentationFormat>Breitbild</PresentationFormat>
  <Paragraphs>96</Paragraphs>
  <Slides>11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Bahnschrift</vt:lpstr>
      <vt:lpstr>Calibri</vt:lpstr>
      <vt:lpstr>Wingdings</vt:lpstr>
      <vt:lpstr>Vorlage_FHTW-3</vt:lpstr>
      <vt:lpstr>Blatt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Primärenergiebedarf MIV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Kurt Leonhartsberger</dc:creator>
  <cp:lastModifiedBy>Simon Schneider</cp:lastModifiedBy>
  <cp:revision>856</cp:revision>
  <cp:lastPrinted>2019-08-22T19:02:34Z</cp:lastPrinted>
  <dcterms:created xsi:type="dcterms:W3CDTF">2013-06-26T15:20:23Z</dcterms:created>
  <dcterms:modified xsi:type="dcterms:W3CDTF">2022-05-19T11:12:41Z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0x010100B089E76A6EE48D438C2CC6B762AB48C6</vt:lpwstr>
  </property>
</Properties>
</file>