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38"/>
  </p:handoutMasterIdLst>
  <p:sldIdLst>
    <p:sldId id="256" r:id="rId2"/>
    <p:sldId id="258" r:id="rId3"/>
    <p:sldId id="260" r:id="rId4"/>
    <p:sldId id="261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64" r:id="rId17"/>
    <p:sldId id="285" r:id="rId18"/>
    <p:sldId id="266" r:id="rId19"/>
    <p:sldId id="267" r:id="rId20"/>
    <p:sldId id="268" r:id="rId21"/>
    <p:sldId id="269" r:id="rId22"/>
    <p:sldId id="286" r:id="rId23"/>
    <p:sldId id="287" r:id="rId24"/>
    <p:sldId id="270" r:id="rId25"/>
    <p:sldId id="271" r:id="rId26"/>
    <p:sldId id="272" r:id="rId27"/>
    <p:sldId id="273" r:id="rId28"/>
    <p:sldId id="274" r:id="rId29"/>
    <p:sldId id="275" r:id="rId30"/>
    <p:sldId id="281" r:id="rId31"/>
    <p:sldId id="283" r:id="rId32"/>
    <p:sldId id="284" r:id="rId33"/>
    <p:sldId id="282" r:id="rId34"/>
    <p:sldId id="276" r:id="rId35"/>
    <p:sldId id="277" r:id="rId36"/>
    <p:sldId id="27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932F-A19E-490F-AB6B-69088AF3CA97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92FDE-D564-4206-BF35-3C84CC6F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88841"/>
            <a:ext cx="8136904" cy="2088232"/>
          </a:xfrm>
        </p:spPr>
        <p:txBody>
          <a:bodyPr>
            <a:noAutofit/>
          </a:bodyPr>
          <a:lstStyle/>
          <a:p>
            <a:r>
              <a:rPr lang="en-US" sz="4000" cap="none" dirty="0" smtClean="0">
                <a:solidFill>
                  <a:schemeClr val="tx2">
                    <a:lumMod val="75000"/>
                  </a:schemeClr>
                </a:solidFill>
              </a:rPr>
              <a:t>A Distributed Algorithm for 3D Radar Imaging</a:t>
            </a:r>
            <a:endParaRPr lang="en-US" sz="4000" cap="non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0766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Patrick Li</a:t>
            </a:r>
          </a:p>
          <a:p>
            <a:r>
              <a:rPr lang="en-US" dirty="0" smtClean="0"/>
              <a:t>Simon Scott</a:t>
            </a:r>
          </a:p>
          <a:p>
            <a:r>
              <a:rPr lang="en-US" dirty="0" smtClean="0"/>
              <a:t>CS 252</a:t>
            </a:r>
          </a:p>
          <a:p>
            <a:r>
              <a:rPr lang="en-US" dirty="0" smtClean="0"/>
              <a:t>May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051200"/>
            <a:ext cx="8757036" cy="5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051200"/>
            <a:ext cx="8757036" cy="5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051200"/>
            <a:ext cx="8757036" cy="5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051200"/>
            <a:ext cx="8757036" cy="5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051200"/>
            <a:ext cx="8757036" cy="5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051200"/>
            <a:ext cx="8757036" cy="5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The Row-wise Transpose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35140"/>
            <a:ext cx="8492467" cy="1841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42652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Before Transpose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427919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After Transpose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7931224" cy="122413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Each processor sends its local data to all other processors in the row.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Each node extracts data and forwards after each hop.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Requires N hops to perform full transpose.</a:t>
            </a:r>
          </a:p>
        </p:txBody>
      </p:sp>
    </p:spTree>
    <p:extLst>
      <p:ext uri="{BB962C8B-B14F-4D97-AF65-F5344CB8AC3E}">
        <p14:creationId xmlns:p14="http://schemas.microsoft.com/office/powerpoint/2010/main" val="25677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The Column-wise Transpose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380" y="425297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Before Transpose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75020" y="42669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After Transpose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0" y="2223107"/>
            <a:ext cx="8496944" cy="182101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7931224" cy="122413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Each processor sends its local data to all other processors in the column.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Each node extracts data and forwards after each hop.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Requires N hops to perform full transpose.</a:t>
            </a:r>
          </a:p>
        </p:txBody>
      </p:sp>
    </p:spTree>
    <p:extLst>
      <p:ext uri="{BB962C8B-B14F-4D97-AF65-F5344CB8AC3E}">
        <p14:creationId xmlns:p14="http://schemas.microsoft.com/office/powerpoint/2010/main" val="32094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147608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The 3D Imaging Algorithm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3970784" cy="453650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algorithm that runs on each processor.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Key:</a:t>
            </a:r>
          </a:p>
          <a:p>
            <a:pPr marL="800100" lvl="1" indent="-342900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Communication in grey</a:t>
            </a:r>
          </a:p>
          <a:p>
            <a:pPr marL="800100" lvl="1" indent="-342900"/>
            <a:r>
              <a:rPr lang="en-US" b="1" dirty="0" smtClean="0">
                <a:solidFill>
                  <a:srgbClr val="CCCC00"/>
                </a:solidFill>
              </a:rPr>
              <a:t>Computation in yellow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60" y="324930"/>
            <a:ext cx="2562372" cy="6230390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 flipH="1">
            <a:off x="5466012" y="324930"/>
            <a:ext cx="288032" cy="2239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flipH="1">
            <a:off x="5466012" y="2630209"/>
            <a:ext cx="288032" cy="12308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flipH="1">
            <a:off x="5474396" y="3933056"/>
            <a:ext cx="288032" cy="2664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4538292" y="1268760"/>
            <a:ext cx="9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2D FFT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4097860" y="2814027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Downwards continuation and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Stolt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4529908" y="5092804"/>
            <a:ext cx="9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 IFFT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The Functional Simulator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3898776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44824"/>
            <a:ext cx="4219798" cy="47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00018"/>
          </a:xfrm>
        </p:spPr>
        <p:txBody>
          <a:bodyPr/>
          <a:lstStyle/>
          <a:p>
            <a:r>
              <a:rPr lang="en-US" cap="none" dirty="0" err="1" smtClean="0">
                <a:solidFill>
                  <a:srgbClr val="002060"/>
                </a:solidFill>
              </a:rPr>
              <a:t>eWallpaper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</a:t>
            </a:r>
            <a:r>
              <a:rPr lang="en-US" dirty="0" smtClean="0"/>
              <a:t>housands </a:t>
            </a:r>
            <a:r>
              <a:rPr lang="en-US" dirty="0"/>
              <a:t>of </a:t>
            </a:r>
            <a:r>
              <a:rPr lang="en-US" dirty="0" smtClean="0"/>
              <a:t>embedded, low-power, RISC-V processors.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Connected in 2D mesh network within wallpaper.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One radio and antenna per </a:t>
            </a:r>
            <a:r>
              <a:rPr lang="en-US" dirty="0"/>
              <a:t>processor.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348880"/>
            <a:ext cx="4627363" cy="4233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506012">
            <a:off x="6960291" y="2546279"/>
            <a:ext cx="4775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128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282886" y="4188870"/>
            <a:ext cx="4775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91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Platform for Testing Applications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Imaging Results: 3 Points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2" t="18758" r="12716" b="14329"/>
          <a:stretch/>
        </p:blipFill>
        <p:spPr>
          <a:xfrm>
            <a:off x="683568" y="2120636"/>
            <a:ext cx="3528392" cy="3794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" t="7094" r="6131" b="8135"/>
          <a:stretch/>
        </p:blipFill>
        <p:spPr>
          <a:xfrm>
            <a:off x="4716016" y="2132856"/>
            <a:ext cx="3787585" cy="37875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0382" y="6021288"/>
            <a:ext cx="255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Original Scene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3130" y="6021288"/>
            <a:ext cx="267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Recovered Scene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Imaging Results: Sphere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" t="16709" r="8556" b="9774"/>
          <a:stretch/>
        </p:blipFill>
        <p:spPr>
          <a:xfrm>
            <a:off x="467545" y="2154169"/>
            <a:ext cx="3672408" cy="3792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t="7493" r="6336" b="8592"/>
          <a:stretch/>
        </p:blipFill>
        <p:spPr>
          <a:xfrm>
            <a:off x="4644008" y="2171407"/>
            <a:ext cx="3816424" cy="3777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6367" y="6021288"/>
            <a:ext cx="255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Original Scene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5542" y="6028954"/>
            <a:ext cx="267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Recovered Scene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Imaging Results: Human Skull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7138" r="6081" b="8214"/>
          <a:stretch/>
        </p:blipFill>
        <p:spPr>
          <a:xfrm>
            <a:off x="4716016" y="2060848"/>
            <a:ext cx="3849513" cy="3816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t="7158" r="6162" b="8072"/>
          <a:stretch/>
        </p:blipFill>
        <p:spPr>
          <a:xfrm>
            <a:off x="467544" y="2050317"/>
            <a:ext cx="3816424" cy="38164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8374" y="5975503"/>
            <a:ext cx="255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Recovered </a:t>
            </a:r>
            <a:r>
              <a:rPr lang="en-US" sz="1600" b="1" dirty="0" smtClean="0">
                <a:solidFill>
                  <a:srgbClr val="002060"/>
                </a:solidFill>
              </a:rPr>
              <a:t>Scene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4094" y="5975503"/>
            <a:ext cx="267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Recovered Scene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Timing and Memory 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Network Simulator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Communication Patterns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507095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Communication Patterns: Speed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Communication Patterns: Memory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Results: x </a:t>
            </a:r>
            <a:r>
              <a:rPr lang="en-US" cap="none" dirty="0" err="1" smtClean="0">
                <a:solidFill>
                  <a:srgbClr val="002060"/>
                </a:solidFill>
              </a:rPr>
              <a:t>vs</a:t>
            </a:r>
            <a:r>
              <a:rPr lang="en-US" cap="none" dirty="0" smtClean="0">
                <a:solidFill>
                  <a:srgbClr val="002060"/>
                </a:solidFill>
              </a:rPr>
              <a:t> Resolution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Applications and Challenges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620000" cy="46413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Application: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</a:t>
            </a:r>
            <a:r>
              <a:rPr lang="en-US" b="0" dirty="0" smtClean="0"/>
              <a:t>se </a:t>
            </a:r>
            <a:r>
              <a:rPr lang="en-US" b="0" dirty="0"/>
              <a:t>the radio transceivers to image the </a:t>
            </a:r>
            <a:r>
              <a:rPr lang="en-US" b="0" dirty="0" smtClean="0"/>
              <a:t>room</a:t>
            </a:r>
            <a:endParaRPr lang="en-US" b="0" dirty="0"/>
          </a:p>
          <a:p>
            <a:endParaRPr lang="en-US" dirty="0"/>
          </a:p>
          <a:p>
            <a:r>
              <a:rPr lang="en-US" dirty="0" smtClean="0">
                <a:solidFill>
                  <a:srgbClr val="002060"/>
                </a:solidFill>
              </a:rPr>
              <a:t>Algorithm: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E</a:t>
            </a:r>
            <a:r>
              <a:rPr lang="en-US" b="0" dirty="0" smtClean="0"/>
              <a:t>ach </a:t>
            </a:r>
            <a:r>
              <a:rPr lang="en-US" b="0" dirty="0"/>
              <a:t>radio transmits </a:t>
            </a:r>
            <a:r>
              <a:rPr lang="en-US" b="0" dirty="0" smtClean="0"/>
              <a:t>pulses and records echoes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echoes are </a:t>
            </a:r>
            <a:r>
              <a:rPr lang="en-US" b="0" dirty="0"/>
              <a:t>combined using SAR techniques to form an </a:t>
            </a:r>
            <a:r>
              <a:rPr lang="en-US" b="0" dirty="0" smtClean="0"/>
              <a:t>image</a:t>
            </a:r>
            <a:endParaRPr lang="en-US" b="0" dirty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Challenges: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/>
              <a:t>Response distributed amongst </a:t>
            </a:r>
            <a:r>
              <a:rPr lang="en-US" b="0" dirty="0" smtClean="0"/>
              <a:t>the 16 </a:t>
            </a:r>
            <a:r>
              <a:rPr lang="en-US" b="0" dirty="0"/>
              <a:t>000 processors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/>
              <a:t>Restrictive </a:t>
            </a:r>
            <a:r>
              <a:rPr lang="en-US" b="0" dirty="0" smtClean="0"/>
              <a:t>2D mesh </a:t>
            </a:r>
            <a:r>
              <a:rPr lang="en-US" b="0" dirty="0"/>
              <a:t>topology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/>
              <a:t>Limited local memory per </a:t>
            </a:r>
            <a:r>
              <a:rPr lang="en-US" b="0" dirty="0" smtClean="0"/>
              <a:t>processor (100KB)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740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Results: x </a:t>
            </a:r>
            <a:r>
              <a:rPr lang="en-US" cap="none" dirty="0" err="1" smtClean="0">
                <a:solidFill>
                  <a:srgbClr val="002060"/>
                </a:solidFill>
              </a:rPr>
              <a:t>vs</a:t>
            </a:r>
            <a:r>
              <a:rPr lang="en-US" cap="none" dirty="0" smtClean="0">
                <a:solidFill>
                  <a:srgbClr val="002060"/>
                </a:solidFill>
              </a:rPr>
              <a:t> Resolution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Results: x </a:t>
            </a:r>
            <a:r>
              <a:rPr lang="en-US" cap="none" dirty="0" err="1" smtClean="0">
                <a:solidFill>
                  <a:srgbClr val="002060"/>
                </a:solidFill>
              </a:rPr>
              <a:t>vs</a:t>
            </a:r>
            <a:r>
              <a:rPr lang="en-US" cap="none" dirty="0" smtClean="0">
                <a:solidFill>
                  <a:srgbClr val="002060"/>
                </a:solidFill>
              </a:rPr>
              <a:t> Resolution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Results: x </a:t>
            </a:r>
            <a:r>
              <a:rPr lang="en-US" cap="none" dirty="0" err="1" smtClean="0">
                <a:solidFill>
                  <a:srgbClr val="002060"/>
                </a:solidFill>
              </a:rPr>
              <a:t>vs</a:t>
            </a:r>
            <a:r>
              <a:rPr lang="en-US" cap="none" dirty="0" smtClean="0">
                <a:solidFill>
                  <a:srgbClr val="002060"/>
                </a:solidFill>
              </a:rPr>
              <a:t> Bandwidth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Results: x </a:t>
            </a:r>
            <a:r>
              <a:rPr lang="en-US" cap="none" dirty="0" err="1" smtClean="0">
                <a:solidFill>
                  <a:srgbClr val="002060"/>
                </a:solidFill>
              </a:rPr>
              <a:t>vs</a:t>
            </a:r>
            <a:r>
              <a:rPr lang="en-US" cap="none" dirty="0" smtClean="0">
                <a:solidFill>
                  <a:srgbClr val="002060"/>
                </a:solidFill>
              </a:rPr>
              <a:t> Bandwidth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Effect of </a:t>
            </a:r>
            <a:r>
              <a:rPr lang="en-US" cap="none" dirty="0" err="1" smtClean="0">
                <a:solidFill>
                  <a:srgbClr val="002060"/>
                </a:solidFill>
              </a:rPr>
              <a:t>Precomputation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Conclusions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Future Work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051200"/>
            <a:ext cx="8757036" cy="5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052736"/>
            <a:ext cx="8757036" cy="5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051200"/>
            <a:ext cx="8757036" cy="5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051200"/>
            <a:ext cx="8757036" cy="5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051200"/>
            <a:ext cx="8757036" cy="5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051200"/>
            <a:ext cx="8757036" cy="5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310</TotalTime>
  <Words>372</Words>
  <Application>Microsoft Office PowerPoint</Application>
  <PresentationFormat>On-screen Show (4:3)</PresentationFormat>
  <Paragraphs>99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Essential</vt:lpstr>
      <vt:lpstr>A Distributed Algorithm for 3D Radar Imaging</vt:lpstr>
      <vt:lpstr>eWallpaper</vt:lpstr>
      <vt:lpstr>Applications and Challenges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The Row-wise Transpose</vt:lpstr>
      <vt:lpstr>The Column-wise Transpose</vt:lpstr>
      <vt:lpstr>The 3D Imaging Algorithm</vt:lpstr>
      <vt:lpstr>The Functional Simulator</vt:lpstr>
      <vt:lpstr>Platform for Testing Applications</vt:lpstr>
      <vt:lpstr>Imaging Results: 3 Points</vt:lpstr>
      <vt:lpstr>Imaging Results: Sphere</vt:lpstr>
      <vt:lpstr>Imaging Results: Human Skull</vt:lpstr>
      <vt:lpstr>Timing and Memory Model</vt:lpstr>
      <vt:lpstr>Network Simulator</vt:lpstr>
      <vt:lpstr>Communication Patterns</vt:lpstr>
      <vt:lpstr>Communication Patterns: Speed</vt:lpstr>
      <vt:lpstr>Communication Patterns: Memory</vt:lpstr>
      <vt:lpstr>Results: x vs Resolution</vt:lpstr>
      <vt:lpstr>Results: x vs Resolution</vt:lpstr>
      <vt:lpstr>Results: x vs Resolution</vt:lpstr>
      <vt:lpstr>Results: x vs Bandwidth</vt:lpstr>
      <vt:lpstr>Results: x vs Bandwidth</vt:lpstr>
      <vt:lpstr>Effect of Precomputation</vt:lpstr>
      <vt:lpstr>Conclusions</vt:lpstr>
      <vt:lpstr>Future Work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Scott</dc:creator>
  <cp:lastModifiedBy>Simon Scott</cp:lastModifiedBy>
  <cp:revision>33</cp:revision>
  <dcterms:created xsi:type="dcterms:W3CDTF">2012-05-03T19:56:04Z</dcterms:created>
  <dcterms:modified xsi:type="dcterms:W3CDTF">2012-05-04T01:06:30Z</dcterms:modified>
</cp:coreProperties>
</file>