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73" r:id="rId4"/>
    <p:sldId id="274" r:id="rId5"/>
    <p:sldId id="280" r:id="rId6"/>
    <p:sldId id="281" r:id="rId7"/>
    <p:sldId id="279" r:id="rId8"/>
    <p:sldId id="278" r:id="rId9"/>
    <p:sldId id="258" r:id="rId10"/>
    <p:sldId id="260" r:id="rId11"/>
    <p:sldId id="261" r:id="rId12"/>
    <p:sldId id="277" r:id="rId13"/>
    <p:sldId id="262" r:id="rId14"/>
    <p:sldId id="259" r:id="rId15"/>
    <p:sldId id="263" r:id="rId16"/>
    <p:sldId id="264" r:id="rId17"/>
    <p:sldId id="265" r:id="rId18"/>
    <p:sldId id="266" r:id="rId19"/>
    <p:sldId id="268" r:id="rId20"/>
    <p:sldId id="267" r:id="rId21"/>
    <p:sldId id="271" r:id="rId22"/>
    <p:sldId id="275" r:id="rId23"/>
    <p:sldId id="276" r:id="rId24"/>
    <p:sldId id="27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86" autoAdjust="0"/>
    <p:restoredTop sz="94660"/>
  </p:normalViewPr>
  <p:slideViewPr>
    <p:cSldViewPr snapToGrid="0">
      <p:cViewPr varScale="1">
        <p:scale>
          <a:sx n="111" d="100"/>
          <a:sy n="111" d="100"/>
        </p:scale>
        <p:origin x="9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8F76F2D-92A6-4884-A78C-00DE1F62A77B}"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1494563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76F2D-92A6-4884-A78C-00DE1F62A77B}"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398312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76F2D-92A6-4884-A78C-00DE1F62A77B}"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50540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F76F2D-92A6-4884-A78C-00DE1F62A77B}"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249224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8F76F2D-92A6-4884-A78C-00DE1F62A77B}" type="datetimeFigureOut">
              <a:rPr lang="en-GB" smtClean="0"/>
              <a:t>11/02/2019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4185068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8F76F2D-92A6-4884-A78C-00DE1F62A77B}" type="datetimeFigureOut">
              <a:rPr lang="en-GB" smtClean="0"/>
              <a:t>11/02/2019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229308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8F76F2D-92A6-4884-A78C-00DE1F62A77B}" type="datetimeFigureOut">
              <a:rPr lang="en-GB" smtClean="0"/>
              <a:t>11/02/2019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5275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8F76F2D-92A6-4884-A78C-00DE1F62A77B}" type="datetimeFigureOut">
              <a:rPr lang="en-GB" smtClean="0"/>
              <a:t>11/02/2019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163526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76F2D-92A6-4884-A78C-00DE1F62A77B}" type="datetimeFigureOut">
              <a:rPr lang="en-GB" smtClean="0"/>
              <a:t>11/02/2019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203664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F76F2D-92A6-4884-A78C-00DE1F62A77B}" type="datetimeFigureOut">
              <a:rPr lang="en-GB" smtClean="0"/>
              <a:t>11/02/2019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104902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8F76F2D-92A6-4884-A78C-00DE1F62A77B}" type="datetimeFigureOut">
              <a:rPr lang="en-GB" smtClean="0"/>
              <a:t>11/02/2019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7B33B2-90B7-44C0-B0FA-AC550FD6F8E4}" type="slidenum">
              <a:rPr lang="en-GB" smtClean="0"/>
              <a:t>‹#›</a:t>
            </a:fld>
            <a:endParaRPr lang="en-GB"/>
          </a:p>
        </p:txBody>
      </p:sp>
    </p:spTree>
    <p:extLst>
      <p:ext uri="{BB962C8B-B14F-4D97-AF65-F5344CB8AC3E}">
        <p14:creationId xmlns:p14="http://schemas.microsoft.com/office/powerpoint/2010/main" val="417042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76F2D-92A6-4884-A78C-00DE1F62A77B}" type="datetimeFigureOut">
              <a:rPr lang="en-GB" smtClean="0"/>
              <a:t>11/02/2019</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B33B2-90B7-44C0-B0FA-AC550FD6F8E4}" type="slidenum">
              <a:rPr lang="en-GB" smtClean="0"/>
              <a:t>‹#›</a:t>
            </a:fld>
            <a:endParaRPr lang="en-GB"/>
          </a:p>
        </p:txBody>
      </p:sp>
    </p:spTree>
    <p:extLst>
      <p:ext uri="{BB962C8B-B14F-4D97-AF65-F5344CB8AC3E}">
        <p14:creationId xmlns:p14="http://schemas.microsoft.com/office/powerpoint/2010/main" val="13632987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9455" y="258641"/>
            <a:ext cx="6616461" cy="1077218"/>
          </a:xfrm>
          <a:prstGeom prst="rect">
            <a:avLst/>
          </a:prstGeom>
        </p:spPr>
        <p:txBody>
          <a:bodyPr wrap="square">
            <a:spAutoFit/>
          </a:bodyPr>
          <a:lstStyle/>
          <a:p>
            <a:pPr algn="ctr"/>
            <a:r>
              <a:rPr lang="en-US" sz="3200" b="1" dirty="0" smtClean="0"/>
              <a:t>An Introduction to Aquatic Invertebrates</a:t>
            </a:r>
            <a:endParaRPr lang="en-GB" sz="3200" b="1" dirty="0"/>
          </a:p>
        </p:txBody>
      </p:sp>
      <p:sp>
        <p:nvSpPr>
          <p:cNvPr id="5" name="TextBox 4"/>
          <p:cNvSpPr txBox="1"/>
          <p:nvPr/>
        </p:nvSpPr>
        <p:spPr>
          <a:xfrm>
            <a:off x="2521528" y="6211669"/>
            <a:ext cx="4100944" cy="646331"/>
          </a:xfrm>
          <a:prstGeom prst="rect">
            <a:avLst/>
          </a:prstGeom>
          <a:noFill/>
        </p:spPr>
        <p:txBody>
          <a:bodyPr wrap="square" rtlCol="0">
            <a:spAutoFit/>
          </a:bodyPr>
          <a:lstStyle/>
          <a:p>
            <a:pPr algn="ctr"/>
            <a:r>
              <a:rPr lang="en-GB" dirty="0"/>
              <a:t>Simon Segar</a:t>
            </a:r>
          </a:p>
          <a:p>
            <a:pPr algn="ctr"/>
            <a:r>
              <a:rPr lang="en-GB" dirty="0"/>
              <a:t>ssegar@harper-adams.ac.uk</a:t>
            </a:r>
          </a:p>
        </p:txBody>
      </p:sp>
      <p:pic>
        <p:nvPicPr>
          <p:cNvPr id="7" name="Picture 6">
            <a:extLst>
              <a:ext uri="{FF2B5EF4-FFF2-40B4-BE49-F238E27FC236}">
                <a16:creationId xmlns:a16="http://schemas.microsoft.com/office/drawing/2014/main" id="{DA855F60-E08C-4EA9-9A06-E0F98422D8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9455" y="1485790"/>
            <a:ext cx="6427196" cy="4725879"/>
          </a:xfrm>
          <a:prstGeom prst="rect">
            <a:avLst/>
          </a:prstGeom>
        </p:spPr>
      </p:pic>
    </p:spTree>
    <p:extLst>
      <p:ext uri="{BB962C8B-B14F-4D97-AF65-F5344CB8AC3E}">
        <p14:creationId xmlns:p14="http://schemas.microsoft.com/office/powerpoint/2010/main" val="1842668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32649" y="175731"/>
            <a:ext cx="5259068" cy="523220"/>
          </a:xfrm>
          <a:prstGeom prst="rect">
            <a:avLst/>
          </a:prstGeom>
        </p:spPr>
        <p:txBody>
          <a:bodyPr wrap="none">
            <a:spAutoFit/>
          </a:bodyPr>
          <a:lstStyle/>
          <a:p>
            <a:r>
              <a:rPr lang="en-GB" sz="2800" b="1" dirty="0" err="1" smtClean="0"/>
              <a:t>Plecoptera</a:t>
            </a:r>
            <a:r>
              <a:rPr lang="en-GB" sz="2800" b="1" dirty="0" smtClean="0"/>
              <a:t> </a:t>
            </a:r>
            <a:r>
              <a:rPr lang="en-GB" sz="2800" b="1" dirty="0"/>
              <a:t>(Stoneflies</a:t>
            </a:r>
            <a:r>
              <a:rPr lang="en-GB" sz="2800" b="1" dirty="0" smtClean="0"/>
              <a:t>): 34 species</a:t>
            </a:r>
            <a:endParaRPr lang="en-GB" sz="2800" b="1" dirty="0"/>
          </a:p>
        </p:txBody>
      </p:sp>
      <p:sp>
        <p:nvSpPr>
          <p:cNvPr id="2" name="Rectangle 1"/>
          <p:cNvSpPr/>
          <p:nvPr/>
        </p:nvSpPr>
        <p:spPr>
          <a:xfrm>
            <a:off x="146649" y="2420902"/>
            <a:ext cx="4572000" cy="4524315"/>
          </a:xfrm>
          <a:prstGeom prst="rect">
            <a:avLst/>
          </a:prstGeom>
        </p:spPr>
        <p:txBody>
          <a:bodyPr>
            <a:spAutoFit/>
          </a:bodyPr>
          <a:lstStyle/>
          <a:p>
            <a:r>
              <a:rPr lang="en-US" dirty="0"/>
              <a:t>Long thin antenna project in front of the head; wing pads usually present on the thorax but may only be visible in older larvae; three pairs of segmented legs attach to the thorax; two claws are located at the end of the segmented legs; gills occur on the thorax region, usually on the legs or bottom of the thorax, or there may be no visible gills (usually there are none or very few gills on the abdomen</a:t>
            </a:r>
            <a:r>
              <a:rPr lang="en-US" dirty="0" smtClean="0"/>
              <a:t>).</a:t>
            </a:r>
          </a:p>
          <a:p>
            <a:endParaRPr lang="en-US" dirty="0"/>
          </a:p>
          <a:p>
            <a:r>
              <a:rPr lang="en-US" dirty="0"/>
              <a:t>G</a:t>
            </a:r>
            <a:r>
              <a:rPr lang="en-US" dirty="0" smtClean="0"/>
              <a:t>ills </a:t>
            </a:r>
            <a:r>
              <a:rPr lang="en-US" dirty="0"/>
              <a:t>are either single or branched filaments; two long thin tails project from the rear of the abdomen.  All stoneflies have low-very low (L) tolerance to many </a:t>
            </a:r>
            <a:r>
              <a:rPr lang="en-US" dirty="0" smtClean="0"/>
              <a:t>pollutants; </a:t>
            </a:r>
            <a:r>
              <a:rPr lang="en-US" dirty="0"/>
              <a:t>however, several families are tolerant of slightly acidic conditions.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35" y="789137"/>
            <a:ext cx="2781300" cy="1466850"/>
          </a:xfrm>
          <a:prstGeom prst="rect">
            <a:avLst/>
          </a:prstGeom>
        </p:spPr>
      </p:pic>
      <p:sp>
        <p:nvSpPr>
          <p:cNvPr id="6" name="Rectangle 5"/>
          <p:cNvSpPr/>
          <p:nvPr/>
        </p:nvSpPr>
        <p:spPr>
          <a:xfrm>
            <a:off x="5059322" y="1473264"/>
            <a:ext cx="3073149" cy="1754326"/>
          </a:xfrm>
          <a:prstGeom prst="rect">
            <a:avLst/>
          </a:prstGeom>
        </p:spPr>
        <p:txBody>
          <a:bodyPr wrap="none">
            <a:spAutoFit/>
          </a:bodyPr>
          <a:lstStyle/>
          <a:p>
            <a:r>
              <a:rPr lang="en-GB" dirty="0"/>
              <a:t>Winter </a:t>
            </a:r>
            <a:r>
              <a:rPr lang="en-GB" dirty="0" smtClean="0"/>
              <a:t>stoneflies: 3 families</a:t>
            </a:r>
          </a:p>
          <a:p>
            <a:endParaRPr lang="en-GB" dirty="0"/>
          </a:p>
          <a:p>
            <a:r>
              <a:rPr lang="en-GB" dirty="0"/>
              <a:t>Patterned </a:t>
            </a:r>
            <a:r>
              <a:rPr lang="en-GB" dirty="0" smtClean="0"/>
              <a:t>stoneflies: </a:t>
            </a:r>
            <a:r>
              <a:rPr lang="en-GB" dirty="0"/>
              <a:t>3 families</a:t>
            </a:r>
          </a:p>
          <a:p>
            <a:endParaRPr lang="en-GB" dirty="0"/>
          </a:p>
          <a:p>
            <a:r>
              <a:rPr lang="en-GB" dirty="0"/>
              <a:t>Other </a:t>
            </a:r>
            <a:r>
              <a:rPr lang="en-GB" dirty="0" smtClean="0"/>
              <a:t>stoneflies: </a:t>
            </a:r>
            <a:r>
              <a:rPr lang="en-GB" dirty="0"/>
              <a:t>3 families</a:t>
            </a:r>
          </a:p>
          <a:p>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2848" y="4776216"/>
            <a:ext cx="3121152" cy="2081784"/>
          </a:xfrm>
          <a:prstGeom prst="rect">
            <a:avLst/>
          </a:prstGeom>
        </p:spPr>
      </p:pic>
    </p:spTree>
    <p:extLst>
      <p:ext uri="{BB962C8B-B14F-4D97-AF65-F5344CB8AC3E}">
        <p14:creationId xmlns:p14="http://schemas.microsoft.com/office/powerpoint/2010/main" val="144889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2049" y="181957"/>
            <a:ext cx="5780878" cy="523220"/>
          </a:xfrm>
          <a:prstGeom prst="rect">
            <a:avLst/>
          </a:prstGeom>
        </p:spPr>
        <p:txBody>
          <a:bodyPr wrap="none">
            <a:spAutoFit/>
          </a:bodyPr>
          <a:lstStyle/>
          <a:p>
            <a:r>
              <a:rPr lang="en-GB" sz="2800" b="1" dirty="0"/>
              <a:t>Trichoptera (Caddisflies</a:t>
            </a:r>
            <a:r>
              <a:rPr lang="en-GB" sz="2800" b="1" dirty="0" smtClean="0"/>
              <a:t>): 200 species</a:t>
            </a:r>
            <a:endParaRPr lang="en-GB" sz="2800" b="1" dirty="0"/>
          </a:p>
        </p:txBody>
      </p:sp>
      <p:sp>
        <p:nvSpPr>
          <p:cNvPr id="2" name="Rectangle 1"/>
          <p:cNvSpPr/>
          <p:nvPr/>
        </p:nvSpPr>
        <p:spPr>
          <a:xfrm>
            <a:off x="120769" y="2375495"/>
            <a:ext cx="4572000" cy="4524315"/>
          </a:xfrm>
          <a:prstGeom prst="rect">
            <a:avLst/>
          </a:prstGeom>
        </p:spPr>
        <p:txBody>
          <a:bodyPr>
            <a:spAutoFit/>
          </a:bodyPr>
          <a:lstStyle/>
          <a:p>
            <a:r>
              <a:rPr lang="en-US" dirty="0"/>
              <a:t>Head has a thick hardened skin; antennae are very short, usually not visible; no wing pads occur on the thorax; top of the first thorax always has a hardened plate and in several families the second and third section of the thorax have a hardened plate; three pairs of segmented legs attach to the thorax; abdomen has a thin soft </a:t>
            </a:r>
            <a:r>
              <a:rPr lang="en-US" dirty="0" smtClean="0"/>
              <a:t>skin</a:t>
            </a:r>
            <a:r>
              <a:rPr lang="en-US" dirty="0"/>
              <a:t>.</a:t>
            </a:r>
            <a:endParaRPr lang="en-US" dirty="0" smtClean="0"/>
          </a:p>
          <a:p>
            <a:endParaRPr lang="en-US" dirty="0"/>
          </a:p>
          <a:p>
            <a:r>
              <a:rPr lang="en-US" dirty="0"/>
              <a:t>S</a:t>
            </a:r>
            <a:r>
              <a:rPr lang="en-US" dirty="0" smtClean="0"/>
              <a:t>ingle </a:t>
            </a:r>
            <a:r>
              <a:rPr lang="en-US" dirty="0"/>
              <a:t>or branched gills on the abdomen in many families, but some have no visible gills; pair of </a:t>
            </a:r>
            <a:r>
              <a:rPr lang="en-US" dirty="0" err="1"/>
              <a:t>prolegs</a:t>
            </a:r>
            <a:r>
              <a:rPr lang="en-US" dirty="0"/>
              <a:t> with one claw on each, is situated at the end of the  abdomen; most families construct various kinds of retreats consisting of a wide variety of materials collected from the streambed. </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674" y="892636"/>
            <a:ext cx="2238375" cy="1295400"/>
          </a:xfrm>
          <a:prstGeom prst="rect">
            <a:avLst/>
          </a:prstGeom>
        </p:spPr>
      </p:pic>
      <p:sp>
        <p:nvSpPr>
          <p:cNvPr id="6" name="Rectangle 5"/>
          <p:cNvSpPr/>
          <p:nvPr/>
        </p:nvSpPr>
        <p:spPr>
          <a:xfrm>
            <a:off x="4901304" y="1388033"/>
            <a:ext cx="4078793" cy="2585323"/>
          </a:xfrm>
          <a:prstGeom prst="rect">
            <a:avLst/>
          </a:prstGeom>
        </p:spPr>
        <p:txBody>
          <a:bodyPr wrap="square">
            <a:spAutoFit/>
          </a:bodyPr>
          <a:lstStyle/>
          <a:p>
            <a:r>
              <a:rPr lang="en-GB" dirty="0"/>
              <a:t>Net-spinning </a:t>
            </a:r>
            <a:r>
              <a:rPr lang="en-GB" dirty="0" smtClean="0"/>
              <a:t>caddisflies: 4 </a:t>
            </a:r>
            <a:r>
              <a:rPr lang="en-GB" dirty="0"/>
              <a:t>families</a:t>
            </a:r>
          </a:p>
          <a:p>
            <a:endParaRPr lang="en-GB" dirty="0"/>
          </a:p>
          <a:p>
            <a:r>
              <a:rPr lang="en-GB" dirty="0"/>
              <a:t>Free-living </a:t>
            </a:r>
            <a:r>
              <a:rPr lang="en-GB" dirty="0" smtClean="0"/>
              <a:t>caddisfly: 1 family</a:t>
            </a:r>
            <a:endParaRPr lang="en-GB" dirty="0"/>
          </a:p>
          <a:p>
            <a:endParaRPr lang="en-GB" dirty="0" smtClean="0"/>
          </a:p>
          <a:p>
            <a:r>
              <a:rPr lang="en-GB" dirty="0" smtClean="0"/>
              <a:t>Case-building caddisflies: 11 families</a:t>
            </a:r>
          </a:p>
          <a:p>
            <a:endParaRPr lang="en-GB" dirty="0"/>
          </a:p>
          <a:p>
            <a:endParaRPr lang="en-GB" dirty="0" smtClean="0"/>
          </a:p>
          <a:p>
            <a:endParaRPr lang="en-GB" dirty="0"/>
          </a:p>
          <a:p>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9773" y="5125438"/>
            <a:ext cx="4164227" cy="1732562"/>
          </a:xfrm>
          <a:prstGeom prst="rect">
            <a:avLst/>
          </a:prstGeom>
        </p:spPr>
      </p:pic>
    </p:spTree>
    <p:extLst>
      <p:ext uri="{BB962C8B-B14F-4D97-AF65-F5344CB8AC3E}">
        <p14:creationId xmlns:p14="http://schemas.microsoft.com/office/powerpoint/2010/main" val="2213324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2049" y="181957"/>
            <a:ext cx="3518912" cy="523220"/>
          </a:xfrm>
          <a:prstGeom prst="rect">
            <a:avLst/>
          </a:prstGeom>
        </p:spPr>
        <p:txBody>
          <a:bodyPr wrap="none">
            <a:spAutoFit/>
          </a:bodyPr>
          <a:lstStyle/>
          <a:p>
            <a:r>
              <a:rPr lang="en-GB" sz="2800" b="1" dirty="0" err="1"/>
              <a:t>Hemiptera</a:t>
            </a:r>
            <a:r>
              <a:rPr lang="en-GB" sz="2800" b="1" dirty="0"/>
              <a:t> (True Bugs)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885" y="1053770"/>
            <a:ext cx="1600200" cy="1800225"/>
          </a:xfrm>
          <a:prstGeom prst="rect">
            <a:avLst/>
          </a:prstGeom>
        </p:spPr>
      </p:pic>
      <p:sp>
        <p:nvSpPr>
          <p:cNvPr id="5" name="Rectangle 4"/>
          <p:cNvSpPr/>
          <p:nvPr/>
        </p:nvSpPr>
        <p:spPr>
          <a:xfrm>
            <a:off x="77637" y="2936211"/>
            <a:ext cx="5391510" cy="3970318"/>
          </a:xfrm>
          <a:prstGeom prst="rect">
            <a:avLst/>
          </a:prstGeom>
        </p:spPr>
        <p:txBody>
          <a:bodyPr wrap="square">
            <a:spAutoFit/>
          </a:bodyPr>
          <a:lstStyle/>
          <a:p>
            <a:r>
              <a:rPr lang="en-US" dirty="0"/>
              <a:t>The most distinguishing characteristic of the order is the mouthparts that are modified into an elongated, sucking beak.  Most adults have hemelytra, which are modified leathery forewings.  Some adults and all larvae lack wings; both most mature larvae posses wing pads.  Both adults and larvae have three-pairs of segmented legs with two tarsal claws at the end of each leg. </a:t>
            </a:r>
            <a:endParaRPr lang="en-US" dirty="0" smtClean="0"/>
          </a:p>
          <a:p>
            <a:endParaRPr lang="en-US" dirty="0"/>
          </a:p>
          <a:p>
            <a:r>
              <a:rPr lang="en-US" dirty="0" smtClean="0"/>
              <a:t>Many </a:t>
            </a:r>
            <a:r>
              <a:rPr lang="en-US" dirty="0"/>
              <a:t>families are able to also utilize atmospheric oxygen.  This order is generally not used for the biological assessment of flowing waters, due to their ability to use atmospheric oxygen.  Several families are described. </a:t>
            </a:r>
            <a:endParaRPr lang="en-GB" dirty="0"/>
          </a:p>
        </p:txBody>
      </p:sp>
      <p:sp>
        <p:nvSpPr>
          <p:cNvPr id="6" name="Rectangle 5"/>
          <p:cNvSpPr/>
          <p:nvPr/>
        </p:nvSpPr>
        <p:spPr>
          <a:xfrm>
            <a:off x="5830258" y="1311952"/>
            <a:ext cx="2296463" cy="923330"/>
          </a:xfrm>
          <a:prstGeom prst="rect">
            <a:avLst/>
          </a:prstGeom>
        </p:spPr>
        <p:txBody>
          <a:bodyPr wrap="none">
            <a:spAutoFit/>
          </a:bodyPr>
          <a:lstStyle/>
          <a:p>
            <a:r>
              <a:rPr lang="en-GB" dirty="0" smtClean="0"/>
              <a:t>Surface: 4 families</a:t>
            </a:r>
          </a:p>
          <a:p>
            <a:endParaRPr lang="en-GB" dirty="0"/>
          </a:p>
          <a:p>
            <a:r>
              <a:rPr lang="en-GB" dirty="0" smtClean="0"/>
              <a:t>Sub-surface: 3 families</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0961" y="4835847"/>
            <a:ext cx="3045125" cy="2022153"/>
          </a:xfrm>
          <a:prstGeom prst="rect">
            <a:avLst/>
          </a:prstGeom>
        </p:spPr>
      </p:pic>
    </p:spTree>
    <p:extLst>
      <p:ext uri="{BB962C8B-B14F-4D97-AF65-F5344CB8AC3E}">
        <p14:creationId xmlns:p14="http://schemas.microsoft.com/office/powerpoint/2010/main" val="2556540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0064" y="357533"/>
            <a:ext cx="7626447" cy="523220"/>
          </a:xfrm>
          <a:prstGeom prst="rect">
            <a:avLst/>
          </a:prstGeom>
        </p:spPr>
        <p:txBody>
          <a:bodyPr wrap="none">
            <a:spAutoFit/>
          </a:bodyPr>
          <a:lstStyle/>
          <a:p>
            <a:r>
              <a:rPr lang="en-GB" sz="2800" b="1" dirty="0" err="1"/>
              <a:t>Odonata</a:t>
            </a:r>
            <a:r>
              <a:rPr lang="en-GB" sz="2800" b="1" dirty="0"/>
              <a:t> (Damselflies and Dragonflies</a:t>
            </a:r>
            <a:r>
              <a:rPr lang="en-GB" sz="2800" b="1" dirty="0" smtClean="0"/>
              <a:t>): 57 species</a:t>
            </a:r>
            <a:endParaRPr lang="en-GB" sz="2800" b="1" dirty="0"/>
          </a:p>
        </p:txBody>
      </p:sp>
      <p:sp>
        <p:nvSpPr>
          <p:cNvPr id="4" name="Rectangle 3"/>
          <p:cNvSpPr/>
          <p:nvPr/>
        </p:nvSpPr>
        <p:spPr>
          <a:xfrm>
            <a:off x="37938" y="2739295"/>
            <a:ext cx="4572000" cy="3970318"/>
          </a:xfrm>
          <a:prstGeom prst="rect">
            <a:avLst/>
          </a:prstGeom>
        </p:spPr>
        <p:txBody>
          <a:bodyPr>
            <a:spAutoFit/>
          </a:bodyPr>
          <a:lstStyle/>
          <a:p>
            <a:r>
              <a:rPr lang="en-US" dirty="0"/>
              <a:t>Dragonflies: Lower lip (labium) is long and elbowed to fold back against the head when not feeding, thus concealing other mouthparts; wing pads are present on the thorax; three pairs of segmented legs attach to the thorax; no gills on the sides of the abdomen; three pointed structures may occur at the end of the abdomen forming a pyramid shaped opening; bodies are long and stout or some- what oval.  </a:t>
            </a:r>
            <a:endParaRPr lang="en-US" dirty="0" smtClean="0"/>
          </a:p>
          <a:p>
            <a:endParaRPr lang="en-US" dirty="0"/>
          </a:p>
          <a:p>
            <a:r>
              <a:rPr lang="en-US" dirty="0" smtClean="0"/>
              <a:t>Damselflies</a:t>
            </a:r>
            <a:r>
              <a:rPr lang="en-US" dirty="0"/>
              <a:t>: Three flat gills at the end of the abdomen forming a tail-like structure and their bodies are long and slender.</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82" y="1024665"/>
            <a:ext cx="2105025" cy="1438275"/>
          </a:xfrm>
          <a:prstGeom prst="rect">
            <a:avLst/>
          </a:prstGeom>
        </p:spPr>
      </p:pic>
      <p:sp>
        <p:nvSpPr>
          <p:cNvPr id="2" name="Rectangle 1"/>
          <p:cNvSpPr/>
          <p:nvPr/>
        </p:nvSpPr>
        <p:spPr>
          <a:xfrm>
            <a:off x="4609938" y="1372866"/>
            <a:ext cx="4453912" cy="923330"/>
          </a:xfrm>
          <a:prstGeom prst="rect">
            <a:avLst/>
          </a:prstGeom>
        </p:spPr>
        <p:txBody>
          <a:bodyPr wrap="none">
            <a:spAutoFit/>
          </a:bodyPr>
          <a:lstStyle/>
          <a:p>
            <a:r>
              <a:rPr lang="en-GB" dirty="0"/>
              <a:t>Dragonflies (Sub-order </a:t>
            </a:r>
            <a:r>
              <a:rPr lang="en-GB" dirty="0" err="1"/>
              <a:t>Anisoptera</a:t>
            </a:r>
            <a:r>
              <a:rPr lang="en-GB" dirty="0" smtClean="0"/>
              <a:t>): 4 families</a:t>
            </a:r>
          </a:p>
          <a:p>
            <a:endParaRPr lang="en-GB" dirty="0"/>
          </a:p>
          <a:p>
            <a:r>
              <a:rPr lang="en-GB" dirty="0"/>
              <a:t>Damselflies (Sub-order </a:t>
            </a:r>
            <a:r>
              <a:rPr lang="en-GB" dirty="0" err="1"/>
              <a:t>Zygoptera</a:t>
            </a:r>
            <a:r>
              <a:rPr lang="en-GB" dirty="0" smtClean="0"/>
              <a:t>): 3 families</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2949" y="4115490"/>
            <a:ext cx="3841051" cy="2742510"/>
          </a:xfrm>
          <a:prstGeom prst="rect">
            <a:avLst/>
          </a:prstGeom>
        </p:spPr>
      </p:pic>
    </p:spTree>
    <p:extLst>
      <p:ext uri="{BB962C8B-B14F-4D97-AF65-F5344CB8AC3E}">
        <p14:creationId xmlns:p14="http://schemas.microsoft.com/office/powerpoint/2010/main" val="1645589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2642" y="2254248"/>
            <a:ext cx="7815532" cy="2862322"/>
          </a:xfrm>
          <a:prstGeom prst="rect">
            <a:avLst/>
          </a:prstGeom>
        </p:spPr>
        <p:txBody>
          <a:bodyPr wrap="square">
            <a:spAutoFit/>
          </a:bodyPr>
          <a:lstStyle/>
          <a:p>
            <a:r>
              <a:rPr lang="en-US" dirty="0">
                <a:solidFill>
                  <a:srgbClr val="000000"/>
                </a:solidFill>
                <a:latin typeface="Calibri" panose="020F0502020204030204" pitchFamily="34" charset="0"/>
              </a:rPr>
              <a:t>Head has thick hardened skin; thorax and abdomen of most adult families have moderately hardened skin, several larvae have a soft-skinned abdomen; no wing pads on the thorax in most larvae, but wing pads are usually visible on adults; three pairs of segmented legs attach to the thorax; no structures or projections extent from the sides of the abdomen in most adult families, but some larval stages have flat plates or filaments; no </a:t>
            </a:r>
            <a:r>
              <a:rPr lang="en-US" dirty="0" err="1">
                <a:solidFill>
                  <a:srgbClr val="000000"/>
                </a:solidFill>
                <a:latin typeface="Calibri" panose="020F0502020204030204" pitchFamily="34" charset="0"/>
              </a:rPr>
              <a:t>prolegs</a:t>
            </a:r>
            <a:r>
              <a:rPr lang="en-US" dirty="0">
                <a:solidFill>
                  <a:srgbClr val="000000"/>
                </a:solidFill>
                <a:latin typeface="Calibri" panose="020F0502020204030204" pitchFamily="34" charset="0"/>
              </a:rPr>
              <a:t> or long tapering</a:t>
            </a:r>
            <a:r>
              <a:rPr lang="en-US" b="1" dirty="0">
                <a:solidFill>
                  <a:srgbClr val="008000"/>
                </a:solidFill>
                <a:latin typeface="Calibri" panose="020F0502020204030204" pitchFamily="34" charset="0"/>
              </a:rPr>
              <a:t> </a:t>
            </a:r>
            <a:r>
              <a:rPr lang="en-US" dirty="0">
                <a:solidFill>
                  <a:srgbClr val="000000"/>
                </a:solidFill>
                <a:latin typeface="Calibri" panose="020F0502020204030204" pitchFamily="34" charset="0"/>
              </a:rPr>
              <a:t>filaments at the end of the abdomen.  </a:t>
            </a:r>
            <a:endParaRPr lang="en-US" dirty="0" smtClean="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a:p>
            <a:r>
              <a:rPr lang="en-US" dirty="0" smtClean="0">
                <a:solidFill>
                  <a:srgbClr val="000000"/>
                </a:solidFill>
                <a:latin typeface="Calibri" panose="020F0502020204030204" pitchFamily="34" charset="0"/>
              </a:rPr>
              <a:t>Beetles </a:t>
            </a:r>
            <a:r>
              <a:rPr lang="en-US" dirty="0">
                <a:solidFill>
                  <a:srgbClr val="000000"/>
                </a:solidFill>
                <a:latin typeface="Calibri" panose="020F0502020204030204" pitchFamily="34" charset="0"/>
              </a:rPr>
              <a:t>are one of the most diverse the insect groups, but are not as common in aquatic environments.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378" y="883848"/>
            <a:ext cx="2571750" cy="1104900"/>
          </a:xfrm>
          <a:prstGeom prst="rect">
            <a:avLst/>
          </a:prstGeom>
        </p:spPr>
      </p:pic>
      <p:sp>
        <p:nvSpPr>
          <p:cNvPr id="4" name="Rectangle 3"/>
          <p:cNvSpPr/>
          <p:nvPr/>
        </p:nvSpPr>
        <p:spPr>
          <a:xfrm>
            <a:off x="2762819" y="360628"/>
            <a:ext cx="3307252" cy="523220"/>
          </a:xfrm>
          <a:prstGeom prst="rect">
            <a:avLst/>
          </a:prstGeom>
        </p:spPr>
        <p:txBody>
          <a:bodyPr wrap="none">
            <a:spAutoFit/>
          </a:bodyPr>
          <a:lstStyle/>
          <a:p>
            <a:r>
              <a:rPr lang="en-GB" sz="2800" b="1" dirty="0"/>
              <a:t> </a:t>
            </a:r>
            <a:r>
              <a:rPr lang="en-GB" sz="2800" b="1" dirty="0" err="1"/>
              <a:t>Coleoptera</a:t>
            </a:r>
            <a:r>
              <a:rPr lang="en-GB" sz="2800" b="1" dirty="0"/>
              <a:t> (Beetles)</a:t>
            </a:r>
          </a:p>
        </p:txBody>
      </p:sp>
      <p:sp>
        <p:nvSpPr>
          <p:cNvPr id="5" name="Rectangle 4"/>
          <p:cNvSpPr/>
          <p:nvPr/>
        </p:nvSpPr>
        <p:spPr>
          <a:xfrm>
            <a:off x="5601976" y="1251632"/>
            <a:ext cx="2226956" cy="369332"/>
          </a:xfrm>
          <a:prstGeom prst="rect">
            <a:avLst/>
          </a:prstGeom>
        </p:spPr>
        <p:txBody>
          <a:bodyPr wrap="none">
            <a:spAutoFit/>
          </a:bodyPr>
          <a:lstStyle/>
          <a:p>
            <a:r>
              <a:rPr lang="en-GB" dirty="0" err="1" smtClean="0"/>
              <a:t>Coleoptera</a:t>
            </a:r>
            <a:r>
              <a:rPr lang="en-GB" dirty="0" smtClean="0"/>
              <a:t>: 9 families</a:t>
            </a:r>
            <a:endParaRPr lang="en-GB" dirty="0"/>
          </a:p>
        </p:txBody>
      </p:sp>
    </p:spTree>
    <p:extLst>
      <p:ext uri="{BB962C8B-B14F-4D97-AF65-F5344CB8AC3E}">
        <p14:creationId xmlns:p14="http://schemas.microsoft.com/office/powerpoint/2010/main" val="4250631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941" y="211103"/>
            <a:ext cx="9069791" cy="523220"/>
          </a:xfrm>
          <a:prstGeom prst="rect">
            <a:avLst/>
          </a:prstGeom>
        </p:spPr>
        <p:txBody>
          <a:bodyPr wrap="none">
            <a:spAutoFit/>
          </a:bodyPr>
          <a:lstStyle/>
          <a:p>
            <a:r>
              <a:rPr lang="en-GB" sz="2800" b="1" dirty="0"/>
              <a:t> </a:t>
            </a:r>
            <a:r>
              <a:rPr lang="en-GB" sz="2800" b="1" dirty="0" err="1"/>
              <a:t>Megaloptera</a:t>
            </a:r>
            <a:r>
              <a:rPr lang="en-GB" sz="2800" b="1" dirty="0"/>
              <a:t> (Hellgrammite, </a:t>
            </a:r>
            <a:r>
              <a:rPr lang="en-GB" sz="2800" b="1" dirty="0" err="1"/>
              <a:t>Fishfly</a:t>
            </a:r>
            <a:r>
              <a:rPr lang="en-GB" sz="2800" b="1" dirty="0"/>
              <a:t> and Alderfly</a:t>
            </a:r>
            <a:r>
              <a:rPr lang="en-GB" sz="2800" b="1" dirty="0" smtClean="0"/>
              <a:t>): 6 species</a:t>
            </a:r>
            <a:endParaRPr lang="en-GB" sz="2800" b="1" dirty="0"/>
          </a:p>
        </p:txBody>
      </p:sp>
      <p:sp>
        <p:nvSpPr>
          <p:cNvPr id="5" name="Rectangle 4"/>
          <p:cNvSpPr/>
          <p:nvPr/>
        </p:nvSpPr>
        <p:spPr>
          <a:xfrm>
            <a:off x="3281703" y="1231042"/>
            <a:ext cx="5776033" cy="2308324"/>
          </a:xfrm>
          <a:prstGeom prst="rect">
            <a:avLst/>
          </a:prstGeom>
        </p:spPr>
        <p:txBody>
          <a:bodyPr wrap="square">
            <a:spAutoFit/>
          </a:bodyPr>
          <a:lstStyle/>
          <a:p>
            <a:r>
              <a:rPr lang="en-US" dirty="0"/>
              <a:t>Head and thorax has thick hardened skin, while the abdomen has thin soft skin; prominent chewing mouthparts project in front of the head; no wing pads on the thorax; three pairs of segmented legs attach to the thorax; seven or eight pairs of stout tapering filaments extend from the abdomen; end of the abdomen has either a pair of </a:t>
            </a:r>
            <a:r>
              <a:rPr lang="en-US" dirty="0" err="1"/>
              <a:t>prolegs</a:t>
            </a:r>
            <a:r>
              <a:rPr lang="en-US" dirty="0"/>
              <a:t> with two claws on each </a:t>
            </a:r>
            <a:r>
              <a:rPr lang="en-US" dirty="0" err="1"/>
              <a:t>proleg</a:t>
            </a:r>
            <a:r>
              <a:rPr lang="en-US" dirty="0"/>
              <a:t>, or a single long tapering filament with no </a:t>
            </a:r>
            <a:r>
              <a:rPr lang="en-US" dirty="0" err="1"/>
              <a:t>prolegs</a:t>
            </a:r>
            <a:r>
              <a:rPr lang="en-US" dirty="0"/>
              <a:t>. </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32" y="1670829"/>
            <a:ext cx="2181225" cy="1428750"/>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786997"/>
            <a:ext cx="4610339" cy="259331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3320" y="3786997"/>
            <a:ext cx="3838755" cy="2560083"/>
          </a:xfrm>
          <a:prstGeom prst="rect">
            <a:avLst/>
          </a:prstGeom>
        </p:spPr>
      </p:pic>
    </p:spTree>
    <p:extLst>
      <p:ext uri="{BB962C8B-B14F-4D97-AF65-F5344CB8AC3E}">
        <p14:creationId xmlns:p14="http://schemas.microsoft.com/office/powerpoint/2010/main" val="4048662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62819" y="369254"/>
            <a:ext cx="3004349" cy="523220"/>
          </a:xfrm>
          <a:prstGeom prst="rect">
            <a:avLst/>
          </a:prstGeom>
        </p:spPr>
        <p:txBody>
          <a:bodyPr wrap="none">
            <a:spAutoFit/>
          </a:bodyPr>
          <a:lstStyle/>
          <a:p>
            <a:r>
              <a:rPr lang="en-GB" sz="2800" b="1" dirty="0" err="1"/>
              <a:t>Diptera</a:t>
            </a:r>
            <a:r>
              <a:rPr lang="en-GB" sz="2800" b="1" dirty="0"/>
              <a:t> (True Flies)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15" y="1238699"/>
            <a:ext cx="2028825" cy="1171575"/>
          </a:xfrm>
          <a:prstGeom prst="rect">
            <a:avLst/>
          </a:prstGeom>
        </p:spPr>
      </p:pic>
      <p:sp>
        <p:nvSpPr>
          <p:cNvPr id="3" name="Rectangle 2"/>
          <p:cNvSpPr/>
          <p:nvPr/>
        </p:nvSpPr>
        <p:spPr>
          <a:xfrm>
            <a:off x="529715" y="2729655"/>
            <a:ext cx="4572000" cy="3970318"/>
          </a:xfrm>
          <a:prstGeom prst="rect">
            <a:avLst/>
          </a:prstGeom>
        </p:spPr>
        <p:txBody>
          <a:bodyPr>
            <a:spAutoFit/>
          </a:bodyPr>
          <a:lstStyle/>
          <a:p>
            <a:r>
              <a:rPr lang="en-US" dirty="0"/>
              <a:t>Head may be a capsule-like structure with thick hard skin; head may be partially reduced so that it appears to be part of the thorax, or it may be greatly reduced with only the mouthparts visible; no wing pads occur on the thorax; false-legs (pseudo-legs) may extend from various sections of the thorax and abdomen in some families; no segmented legs in the larval forms; thorax and abdomen composed of entirely soft skin, but some families have hardened plates scattered on various body features.  </a:t>
            </a:r>
            <a:endParaRPr lang="en-US" dirty="0" smtClean="0"/>
          </a:p>
          <a:p>
            <a:endParaRPr lang="en-US" dirty="0"/>
          </a:p>
          <a:p>
            <a:r>
              <a:rPr lang="en-US" dirty="0" smtClean="0"/>
              <a:t>Note</a:t>
            </a:r>
            <a:r>
              <a:rPr lang="en-US" dirty="0"/>
              <a:t>: the larval stages do not legs. </a:t>
            </a:r>
            <a:endParaRPr lang="en-GB" dirty="0"/>
          </a:p>
        </p:txBody>
      </p:sp>
      <p:sp>
        <p:nvSpPr>
          <p:cNvPr id="5" name="Rectangle 4"/>
          <p:cNvSpPr/>
          <p:nvPr/>
        </p:nvSpPr>
        <p:spPr>
          <a:xfrm>
            <a:off x="5417529" y="2729655"/>
            <a:ext cx="3063018" cy="1200329"/>
          </a:xfrm>
          <a:prstGeom prst="rect">
            <a:avLst/>
          </a:prstGeom>
        </p:spPr>
        <p:txBody>
          <a:bodyPr wrap="none">
            <a:spAutoFit/>
          </a:bodyPr>
          <a:lstStyle/>
          <a:p>
            <a:r>
              <a:rPr lang="en-GB" dirty="0" smtClean="0"/>
              <a:t>Midges/mosquitoes: 6 families</a:t>
            </a:r>
          </a:p>
          <a:p>
            <a:endParaRPr lang="en-GB" dirty="0"/>
          </a:p>
          <a:p>
            <a:r>
              <a:rPr lang="en-GB" dirty="0" smtClean="0"/>
              <a:t>Flies: 9 </a:t>
            </a:r>
            <a:r>
              <a:rPr lang="en-GB" dirty="0"/>
              <a:t>families</a:t>
            </a:r>
          </a:p>
          <a:p>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92617" y="4240596"/>
            <a:ext cx="3651383" cy="2617404"/>
          </a:xfrm>
          <a:prstGeom prst="rect">
            <a:avLst/>
          </a:prstGeom>
        </p:spPr>
      </p:pic>
    </p:spTree>
    <p:extLst>
      <p:ext uri="{BB962C8B-B14F-4D97-AF65-F5344CB8AC3E}">
        <p14:creationId xmlns:p14="http://schemas.microsoft.com/office/powerpoint/2010/main" val="2163208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2759" y="0"/>
            <a:ext cx="6292877" cy="954107"/>
          </a:xfrm>
          <a:prstGeom prst="rect">
            <a:avLst/>
          </a:prstGeom>
        </p:spPr>
        <p:txBody>
          <a:bodyPr wrap="none">
            <a:spAutoFit/>
          </a:bodyPr>
          <a:lstStyle/>
          <a:p>
            <a:r>
              <a:rPr lang="en-GB" sz="2800" b="1" dirty="0"/>
              <a:t>	</a:t>
            </a:r>
          </a:p>
          <a:p>
            <a:r>
              <a:rPr lang="en-GB" sz="2800" b="1" dirty="0" err="1"/>
              <a:t>Crustacea</a:t>
            </a:r>
            <a:r>
              <a:rPr lang="en-GB" sz="2800" b="1" dirty="0"/>
              <a:t> (Crayfish, Scuds, </a:t>
            </a:r>
            <a:r>
              <a:rPr lang="en-GB" sz="2800" b="1" dirty="0" err="1"/>
              <a:t>Sowbugs</a:t>
            </a:r>
            <a:r>
              <a:rPr lang="en-GB" sz="2800" b="1" dirty="0"/>
              <a:t> etc.)</a:t>
            </a:r>
          </a:p>
        </p:txBody>
      </p:sp>
      <p:sp>
        <p:nvSpPr>
          <p:cNvPr id="5" name="Rectangle 4"/>
          <p:cNvSpPr/>
          <p:nvPr/>
        </p:nvSpPr>
        <p:spPr>
          <a:xfrm>
            <a:off x="329304" y="3085245"/>
            <a:ext cx="4572000" cy="3139321"/>
          </a:xfrm>
          <a:prstGeom prst="rect">
            <a:avLst/>
          </a:prstGeom>
        </p:spPr>
        <p:txBody>
          <a:bodyPr>
            <a:spAutoFit/>
          </a:bodyPr>
          <a:lstStyle/>
          <a:p>
            <a:r>
              <a:rPr lang="en-US" dirty="0"/>
              <a:t>More than three pairs of legs (&gt; 6) attached to the thorax; the first several pairs of legs may have a hinged claw, which is often enlarged as in the order </a:t>
            </a:r>
            <a:r>
              <a:rPr lang="en-US" dirty="0" err="1"/>
              <a:t>Decapoda</a:t>
            </a:r>
            <a:r>
              <a:rPr lang="en-US" dirty="0"/>
              <a:t>; bodies strongly flattened from top to bottom or from side to </a:t>
            </a:r>
            <a:r>
              <a:rPr lang="en-US" dirty="0" smtClean="0"/>
              <a:t>side.</a:t>
            </a:r>
          </a:p>
          <a:p>
            <a:endParaRPr lang="en-US" dirty="0" smtClean="0"/>
          </a:p>
          <a:p>
            <a:r>
              <a:rPr lang="en-US" dirty="0"/>
              <a:t>A</a:t>
            </a:r>
            <a:r>
              <a:rPr lang="en-US" dirty="0" smtClean="0"/>
              <a:t>bdomen </a:t>
            </a:r>
            <a:r>
              <a:rPr lang="en-US" dirty="0"/>
              <a:t>consists of individual segments or the segments may be fused to form a thoracic shield; some kinds have a broad flipper on the end of the abdomen. </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502" y="1221716"/>
            <a:ext cx="2438400" cy="1257300"/>
          </a:xfrm>
          <a:prstGeom prst="rect">
            <a:avLst/>
          </a:prstGeom>
        </p:spPr>
      </p:pic>
      <p:sp>
        <p:nvSpPr>
          <p:cNvPr id="7" name="Rectangle 6"/>
          <p:cNvSpPr/>
          <p:nvPr/>
        </p:nvSpPr>
        <p:spPr>
          <a:xfrm>
            <a:off x="4901304" y="1388033"/>
            <a:ext cx="4078793" cy="369332"/>
          </a:xfrm>
          <a:prstGeom prst="rect">
            <a:avLst/>
          </a:prstGeom>
        </p:spPr>
        <p:txBody>
          <a:bodyPr wrap="square">
            <a:spAutoFit/>
          </a:bodyPr>
          <a:lstStyle/>
          <a:p>
            <a:r>
              <a:rPr lang="en-GB" dirty="0" err="1" smtClean="0"/>
              <a:t>Amphipoda</a:t>
            </a:r>
            <a:r>
              <a:rPr lang="en-GB" dirty="0"/>
              <a:t>, </a:t>
            </a:r>
            <a:r>
              <a:rPr lang="en-GB" dirty="0" err="1" smtClean="0"/>
              <a:t>Decapoda</a:t>
            </a:r>
            <a:r>
              <a:rPr lang="en-GB" dirty="0"/>
              <a:t> and </a:t>
            </a:r>
            <a:r>
              <a:rPr lang="en-GB" dirty="0" smtClean="0"/>
              <a:t>Isopoda</a:t>
            </a:r>
            <a:endParaRPr lang="en-GB"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5064" y="3881886"/>
            <a:ext cx="3962990" cy="2976113"/>
          </a:xfrm>
          <a:prstGeom prst="rect">
            <a:avLst/>
          </a:prstGeom>
        </p:spPr>
      </p:pic>
    </p:spTree>
    <p:extLst>
      <p:ext uri="{BB962C8B-B14F-4D97-AF65-F5344CB8AC3E}">
        <p14:creationId xmlns:p14="http://schemas.microsoft.com/office/powerpoint/2010/main" val="18807517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5453" y="-612476"/>
            <a:ext cx="4795287" cy="1384995"/>
          </a:xfrm>
          <a:prstGeom prst="rect">
            <a:avLst/>
          </a:prstGeom>
        </p:spPr>
        <p:txBody>
          <a:bodyPr wrap="none">
            <a:spAutoFit/>
          </a:bodyPr>
          <a:lstStyle/>
          <a:p>
            <a:r>
              <a:rPr lang="en-GB" sz="2800" b="1" dirty="0"/>
              <a:t>	</a:t>
            </a:r>
          </a:p>
          <a:p>
            <a:r>
              <a:rPr lang="en-GB" sz="2800" b="1" dirty="0"/>
              <a:t>	</a:t>
            </a:r>
          </a:p>
          <a:p>
            <a:r>
              <a:rPr lang="en-GB" sz="2800" b="1" dirty="0"/>
              <a:t>Annelida (Leeches and Worms)</a:t>
            </a:r>
          </a:p>
        </p:txBody>
      </p:sp>
      <p:sp>
        <p:nvSpPr>
          <p:cNvPr id="2" name="Rectangle 1"/>
          <p:cNvSpPr/>
          <p:nvPr/>
        </p:nvSpPr>
        <p:spPr>
          <a:xfrm>
            <a:off x="388188" y="3542445"/>
            <a:ext cx="4572000" cy="2862322"/>
          </a:xfrm>
          <a:prstGeom prst="rect">
            <a:avLst/>
          </a:prstGeom>
        </p:spPr>
        <p:txBody>
          <a:bodyPr>
            <a:spAutoFit/>
          </a:bodyPr>
          <a:lstStyle/>
          <a:p>
            <a:r>
              <a:rPr lang="en-US" dirty="0"/>
              <a:t>Body is soft, muscular and cylindrical in shape; body consists of many similar, round ring-like segments arranged in rows; numerous segments along the entire length, number often depends upon the order or family.  </a:t>
            </a:r>
            <a:endParaRPr lang="en-US" dirty="0" smtClean="0"/>
          </a:p>
          <a:p>
            <a:endParaRPr lang="en-US" dirty="0"/>
          </a:p>
          <a:p>
            <a:r>
              <a:rPr lang="en-US" dirty="0" smtClean="0"/>
              <a:t>Leeches </a:t>
            </a:r>
            <a:r>
              <a:rPr lang="en-US" dirty="0"/>
              <a:t>have distinct suckers situated on the bottom of the body, one at the front and one at the rear.  All invertebrates </a:t>
            </a:r>
            <a:r>
              <a:rPr lang="en-US" dirty="0" smtClean="0"/>
              <a:t>within </a:t>
            </a:r>
            <a:r>
              <a:rPr lang="en-US" dirty="0"/>
              <a:t>this category have a high tolerance </a:t>
            </a:r>
            <a:r>
              <a:rPr lang="en-US" dirty="0" smtClean="0"/>
              <a:t>to pollution.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428" y="1813434"/>
            <a:ext cx="1924050" cy="1057275"/>
          </a:xfrm>
          <a:prstGeom prst="rect">
            <a:avLst/>
          </a:prstGeom>
        </p:spPr>
      </p:pic>
      <p:sp>
        <p:nvSpPr>
          <p:cNvPr id="5" name="TextBox 4"/>
          <p:cNvSpPr txBox="1"/>
          <p:nvPr/>
        </p:nvSpPr>
        <p:spPr>
          <a:xfrm>
            <a:off x="5572665" y="1233578"/>
            <a:ext cx="2734573" cy="923330"/>
          </a:xfrm>
          <a:prstGeom prst="rect">
            <a:avLst/>
          </a:prstGeom>
          <a:noFill/>
        </p:spPr>
        <p:txBody>
          <a:bodyPr wrap="square" rtlCol="0">
            <a:spAutoFit/>
          </a:bodyPr>
          <a:lstStyle/>
          <a:p>
            <a:r>
              <a:rPr lang="en-GB" dirty="0" smtClean="0"/>
              <a:t>Leeches: 1 family</a:t>
            </a:r>
          </a:p>
          <a:p>
            <a:endParaRPr lang="en-GB" dirty="0"/>
          </a:p>
          <a:p>
            <a:r>
              <a:rPr lang="en-GB" dirty="0" smtClean="0"/>
              <a:t>Worms: 3 families</a:t>
            </a:r>
            <a:endParaRPr lang="en-GB" dirty="0"/>
          </a:p>
        </p:txBody>
      </p:sp>
    </p:spTree>
    <p:extLst>
      <p:ext uri="{BB962C8B-B14F-4D97-AF65-F5344CB8AC3E}">
        <p14:creationId xmlns:p14="http://schemas.microsoft.com/office/powerpoint/2010/main" val="502248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74962" y="-526212"/>
            <a:ext cx="3092129" cy="1384995"/>
          </a:xfrm>
          <a:prstGeom prst="rect">
            <a:avLst/>
          </a:prstGeom>
        </p:spPr>
        <p:txBody>
          <a:bodyPr wrap="none">
            <a:spAutoFit/>
          </a:bodyPr>
          <a:lstStyle/>
          <a:p>
            <a:r>
              <a:rPr lang="en-GB" sz="2800" b="1" dirty="0"/>
              <a:t>	</a:t>
            </a:r>
          </a:p>
          <a:p>
            <a:r>
              <a:rPr lang="en-GB" sz="2800" b="1" dirty="0"/>
              <a:t>	</a:t>
            </a:r>
          </a:p>
          <a:p>
            <a:r>
              <a:rPr lang="en-GB" sz="2800" b="1" dirty="0" err="1"/>
              <a:t>Gastropoda</a:t>
            </a:r>
            <a:r>
              <a:rPr lang="en-GB" sz="2800" b="1" dirty="0"/>
              <a:t> (Snails)</a:t>
            </a:r>
          </a:p>
        </p:txBody>
      </p:sp>
      <p:sp>
        <p:nvSpPr>
          <p:cNvPr id="5" name="Rectangle 4"/>
          <p:cNvSpPr/>
          <p:nvPr/>
        </p:nvSpPr>
        <p:spPr>
          <a:xfrm>
            <a:off x="655607" y="2876303"/>
            <a:ext cx="4572000" cy="3693319"/>
          </a:xfrm>
          <a:prstGeom prst="rect">
            <a:avLst/>
          </a:prstGeom>
        </p:spPr>
        <p:txBody>
          <a:bodyPr>
            <a:spAutoFit/>
          </a:bodyPr>
          <a:lstStyle/>
          <a:p>
            <a:r>
              <a:rPr lang="en-US" dirty="0" err="1"/>
              <a:t>Operculate</a:t>
            </a:r>
            <a:r>
              <a:rPr lang="en-US" dirty="0"/>
              <a:t> snails: Flat lid-like structure called an operculum that can seal the body of the snail inside the shell; the whorls of the shell bulge out distinctively to the sides (inflated); most have their opening on the right when the narrow end is held up; shells often extended into a spiral shape.  Non-</a:t>
            </a:r>
            <a:r>
              <a:rPr lang="en-US" dirty="0" err="1"/>
              <a:t>operculate</a:t>
            </a:r>
            <a:r>
              <a:rPr lang="en-US" dirty="0"/>
              <a:t> snails: No operculum; the whorls of the shell do not distinctly bulge out to the sides; often the shells of most kinds are shaped like a low flat cone or coiled flat instead of being extended in a spiral shape.  Typical size range for most snails is VS-L, which includes the shell. </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509" y="1200793"/>
            <a:ext cx="942975" cy="1333500"/>
          </a:xfrm>
          <a:prstGeom prst="rect">
            <a:avLst/>
          </a:prstGeom>
        </p:spPr>
      </p:pic>
      <p:sp>
        <p:nvSpPr>
          <p:cNvPr id="2" name="Rectangle 1"/>
          <p:cNvSpPr/>
          <p:nvPr/>
        </p:nvSpPr>
        <p:spPr>
          <a:xfrm>
            <a:off x="3788386" y="1429200"/>
            <a:ext cx="5357749" cy="923330"/>
          </a:xfrm>
          <a:prstGeom prst="rect">
            <a:avLst/>
          </a:prstGeom>
        </p:spPr>
        <p:txBody>
          <a:bodyPr wrap="none">
            <a:spAutoFit/>
          </a:bodyPr>
          <a:lstStyle/>
          <a:p>
            <a:r>
              <a:rPr lang="en-GB" dirty="0" err="1"/>
              <a:t>Operculate</a:t>
            </a:r>
            <a:r>
              <a:rPr lang="en-GB" dirty="0"/>
              <a:t> snails (Sub-class </a:t>
            </a:r>
            <a:r>
              <a:rPr lang="en-GB" dirty="0" err="1"/>
              <a:t>Prosobranchia</a:t>
            </a:r>
            <a:r>
              <a:rPr lang="en-GB" dirty="0" smtClean="0"/>
              <a:t>): 4 families</a:t>
            </a:r>
          </a:p>
          <a:p>
            <a:endParaRPr lang="en-GB" dirty="0"/>
          </a:p>
          <a:p>
            <a:r>
              <a:rPr lang="en-GB" dirty="0"/>
              <a:t>Non-</a:t>
            </a:r>
            <a:r>
              <a:rPr lang="en-GB" dirty="0" err="1"/>
              <a:t>operculate</a:t>
            </a:r>
            <a:r>
              <a:rPr lang="en-GB" dirty="0"/>
              <a:t> snails (Sub-class </a:t>
            </a:r>
            <a:r>
              <a:rPr lang="en-GB" dirty="0" err="1"/>
              <a:t>Pulmonata</a:t>
            </a:r>
            <a:r>
              <a:rPr lang="en-GB" dirty="0" smtClean="0"/>
              <a:t>): 3 families</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959" y="4183811"/>
            <a:ext cx="3793176" cy="2674189"/>
          </a:xfrm>
          <a:prstGeom prst="rect">
            <a:avLst/>
          </a:prstGeom>
        </p:spPr>
      </p:pic>
    </p:spTree>
    <p:extLst>
      <p:ext uri="{BB962C8B-B14F-4D97-AF65-F5344CB8AC3E}">
        <p14:creationId xmlns:p14="http://schemas.microsoft.com/office/powerpoint/2010/main" val="1101099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022" y="1632668"/>
            <a:ext cx="5736566" cy="4247317"/>
          </a:xfrm>
          <a:prstGeom prst="rect">
            <a:avLst/>
          </a:prstGeom>
        </p:spPr>
        <p:txBody>
          <a:bodyPr wrap="square">
            <a:spAutoFit/>
          </a:bodyPr>
          <a:lstStyle/>
          <a:p>
            <a:r>
              <a:rPr lang="en-US" dirty="0"/>
              <a:t>Aquatic invertebrates are excellent indicators of watershed health because they: </a:t>
            </a:r>
            <a:endParaRPr lang="en-US" dirty="0" smtClean="0"/>
          </a:p>
          <a:p>
            <a:endParaRPr lang="en-US" dirty="0"/>
          </a:p>
          <a:p>
            <a:r>
              <a:rPr lang="en-US" dirty="0" smtClean="0"/>
              <a:t>Live </a:t>
            </a:r>
            <a:r>
              <a:rPr lang="en-US" dirty="0"/>
              <a:t>in the water for all or most of their </a:t>
            </a:r>
            <a:r>
              <a:rPr lang="en-US" dirty="0" smtClean="0"/>
              <a:t>life </a:t>
            </a:r>
          </a:p>
          <a:p>
            <a:endParaRPr lang="en-US" dirty="0" smtClean="0"/>
          </a:p>
          <a:p>
            <a:r>
              <a:rPr lang="en-US" dirty="0"/>
              <a:t>S</a:t>
            </a:r>
            <a:r>
              <a:rPr lang="en-US" dirty="0" smtClean="0"/>
              <a:t>tay </a:t>
            </a:r>
            <a:r>
              <a:rPr lang="en-US" dirty="0"/>
              <a:t>in areas suitable for their </a:t>
            </a:r>
            <a:r>
              <a:rPr lang="en-US" dirty="0" smtClean="0"/>
              <a:t>survival</a:t>
            </a:r>
          </a:p>
          <a:p>
            <a:endParaRPr lang="en-US" dirty="0" smtClean="0"/>
          </a:p>
          <a:p>
            <a:r>
              <a:rPr lang="en-US" dirty="0"/>
              <a:t>A</a:t>
            </a:r>
            <a:r>
              <a:rPr lang="en-US" dirty="0" smtClean="0"/>
              <a:t>re </a:t>
            </a:r>
            <a:r>
              <a:rPr lang="en-US" dirty="0"/>
              <a:t>easy to </a:t>
            </a:r>
            <a:r>
              <a:rPr lang="en-US" dirty="0" smtClean="0"/>
              <a:t>collect</a:t>
            </a:r>
          </a:p>
          <a:p>
            <a:endParaRPr lang="en-US" dirty="0" smtClean="0"/>
          </a:p>
          <a:p>
            <a:r>
              <a:rPr lang="en-US" dirty="0"/>
              <a:t>D</a:t>
            </a:r>
            <a:r>
              <a:rPr lang="en-US" dirty="0" smtClean="0"/>
              <a:t>iffer </a:t>
            </a:r>
            <a:r>
              <a:rPr lang="en-US" dirty="0"/>
              <a:t>in their tolerance to amount and types of pollution; are easy to identify in a laboratory and in the </a:t>
            </a:r>
            <a:r>
              <a:rPr lang="en-US" dirty="0" smtClean="0"/>
              <a:t>field</a:t>
            </a:r>
          </a:p>
          <a:p>
            <a:endParaRPr lang="en-US" dirty="0"/>
          </a:p>
          <a:p>
            <a:r>
              <a:rPr lang="en-US" dirty="0"/>
              <a:t>O</a:t>
            </a:r>
            <a:r>
              <a:rPr lang="en-US" dirty="0" smtClean="0"/>
              <a:t>ften </a:t>
            </a:r>
            <a:r>
              <a:rPr lang="en-US" dirty="0"/>
              <a:t>live for more than one year; and are important components of a streams nutrient and energy system.</a:t>
            </a:r>
          </a:p>
          <a:p>
            <a:endParaRPr lang="en-US" dirty="0"/>
          </a:p>
        </p:txBody>
      </p:sp>
      <p:sp>
        <p:nvSpPr>
          <p:cNvPr id="6" name="Rectangle 5"/>
          <p:cNvSpPr/>
          <p:nvPr/>
        </p:nvSpPr>
        <p:spPr>
          <a:xfrm>
            <a:off x="1259455" y="258641"/>
            <a:ext cx="6616461" cy="1077218"/>
          </a:xfrm>
          <a:prstGeom prst="rect">
            <a:avLst/>
          </a:prstGeom>
        </p:spPr>
        <p:txBody>
          <a:bodyPr wrap="square">
            <a:spAutoFit/>
          </a:bodyPr>
          <a:lstStyle/>
          <a:p>
            <a:pPr algn="ctr"/>
            <a:r>
              <a:rPr lang="en-US" sz="3200" b="1" dirty="0" smtClean="0"/>
              <a:t>Aquatic invertebrates as indicator species</a:t>
            </a:r>
            <a:endParaRPr lang="en-GB" sz="3200" b="1" dirty="0"/>
          </a:p>
        </p:txBody>
      </p:sp>
    </p:spTree>
    <p:extLst>
      <p:ext uri="{BB962C8B-B14F-4D97-AF65-F5344CB8AC3E}">
        <p14:creationId xmlns:p14="http://schemas.microsoft.com/office/powerpoint/2010/main" val="40930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95400" y="242342"/>
            <a:ext cx="4469044" cy="523220"/>
          </a:xfrm>
          <a:prstGeom prst="rect">
            <a:avLst/>
          </a:prstGeom>
        </p:spPr>
        <p:txBody>
          <a:bodyPr wrap="none">
            <a:spAutoFit/>
          </a:bodyPr>
          <a:lstStyle/>
          <a:p>
            <a:r>
              <a:rPr lang="en-GB" sz="2800" b="1" dirty="0" err="1" smtClean="0"/>
              <a:t>Bivalvia</a:t>
            </a:r>
            <a:r>
              <a:rPr lang="en-GB" sz="2800" b="1" dirty="0" smtClean="0"/>
              <a:t> (Clams and Mussels)</a:t>
            </a:r>
            <a:endParaRPr lang="en-GB" sz="2800" b="1" dirty="0"/>
          </a:p>
        </p:txBody>
      </p:sp>
      <p:sp>
        <p:nvSpPr>
          <p:cNvPr id="8" name="Rectangle 7"/>
          <p:cNvSpPr/>
          <p:nvPr/>
        </p:nvSpPr>
        <p:spPr>
          <a:xfrm>
            <a:off x="209400" y="3749001"/>
            <a:ext cx="4572000" cy="2862322"/>
          </a:xfrm>
          <a:prstGeom prst="rect">
            <a:avLst/>
          </a:prstGeom>
        </p:spPr>
        <p:txBody>
          <a:bodyPr>
            <a:spAutoFit/>
          </a:bodyPr>
          <a:lstStyle/>
          <a:p>
            <a:r>
              <a:rPr lang="en-US" dirty="0"/>
              <a:t>Two shells opposite of each other and strongly connected by a hinged ligament; the shell is thick and strong or thin and fragile in some kinds; growth rings on the shell are either far apart and are distinctly raised, or very close together and hardly raised at all; the foot usually consists of two tubular structures that can often be seen protruding from the shell; the body is soft tissue, often pinkish or gray in color. </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94" y="1548981"/>
            <a:ext cx="1971675" cy="1085850"/>
          </a:xfrm>
          <a:prstGeom prst="rect">
            <a:avLst/>
          </a:prstGeom>
        </p:spPr>
      </p:pic>
      <p:sp>
        <p:nvSpPr>
          <p:cNvPr id="2" name="TextBox 1"/>
          <p:cNvSpPr txBox="1"/>
          <p:nvPr/>
        </p:nvSpPr>
        <p:spPr>
          <a:xfrm>
            <a:off x="5184475" y="1268084"/>
            <a:ext cx="3260785" cy="923330"/>
          </a:xfrm>
          <a:prstGeom prst="rect">
            <a:avLst/>
          </a:prstGeom>
          <a:noFill/>
        </p:spPr>
        <p:txBody>
          <a:bodyPr wrap="square" rtlCol="0">
            <a:spAutoFit/>
          </a:bodyPr>
          <a:lstStyle/>
          <a:p>
            <a:r>
              <a:rPr lang="en-GB" dirty="0" smtClean="0"/>
              <a:t>Clams: 2 families</a:t>
            </a:r>
          </a:p>
          <a:p>
            <a:endParaRPr lang="en-GB" dirty="0"/>
          </a:p>
          <a:p>
            <a:r>
              <a:rPr lang="en-GB" dirty="0" smtClean="0"/>
              <a:t>Mussels: 2 families</a:t>
            </a:r>
            <a:endParaRPr lang="en-GB" dirty="0"/>
          </a:p>
        </p:txBody>
      </p:sp>
    </p:spTree>
    <p:extLst>
      <p:ext uri="{BB962C8B-B14F-4D97-AF65-F5344CB8AC3E}">
        <p14:creationId xmlns:p14="http://schemas.microsoft.com/office/powerpoint/2010/main" val="927362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057736" cy="2308324"/>
          </a:xfrm>
          <a:prstGeom prst="rect">
            <a:avLst/>
          </a:prstGeom>
        </p:spPr>
        <p:txBody>
          <a:bodyPr wrap="square">
            <a:spAutoFit/>
          </a:bodyPr>
          <a:lstStyle/>
          <a:p>
            <a:endParaRPr lang="en-US" dirty="0"/>
          </a:p>
          <a:p>
            <a:endParaRPr lang="en-US" dirty="0"/>
          </a:p>
          <a:p>
            <a:r>
              <a:rPr lang="en-US" dirty="0"/>
              <a:t>The method is based on the principle that different aquatic invertebrates have different tolerances to pollutants. In the case of BMWP, this is based on the sensitivity/tolerance to organic pollution (i.e. nutrient enrichment that can affect the availability of dissolved oxygen). It is important to </a:t>
            </a:r>
            <a:r>
              <a:rPr lang="en-US" dirty="0" err="1"/>
              <a:t>recognise</a:t>
            </a:r>
            <a:r>
              <a:rPr lang="en-US" dirty="0"/>
              <a:t> that the ranking of sensitivity/tolerance will vary for different kinds of pollution. In the case of BMWP/Organic pollution rankings, the presence of mayflies or stoneflies for instance indicate the cleanest waterways and are given a tolerance score of 10</a:t>
            </a:r>
            <a:endParaRPr lang="en-GB" dirty="0"/>
          </a:p>
        </p:txBody>
      </p:sp>
      <p:sp>
        <p:nvSpPr>
          <p:cNvPr id="5" name="Rectangle 4"/>
          <p:cNvSpPr/>
          <p:nvPr/>
        </p:nvSpPr>
        <p:spPr>
          <a:xfrm>
            <a:off x="3510696" y="0"/>
            <a:ext cx="2970493" cy="523220"/>
          </a:xfrm>
          <a:prstGeom prst="rect">
            <a:avLst/>
          </a:prstGeom>
        </p:spPr>
        <p:txBody>
          <a:bodyPr wrap="none">
            <a:spAutoFit/>
          </a:bodyPr>
          <a:lstStyle/>
          <a:p>
            <a:r>
              <a:rPr lang="en-US" sz="2800" b="1" dirty="0"/>
              <a:t>Biological Integrity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07" y="2868562"/>
            <a:ext cx="7220958" cy="3353268"/>
          </a:xfrm>
          <a:prstGeom prst="rect">
            <a:avLst/>
          </a:prstGeom>
        </p:spPr>
      </p:pic>
    </p:spTree>
    <p:extLst>
      <p:ext uri="{BB962C8B-B14F-4D97-AF65-F5344CB8AC3E}">
        <p14:creationId xmlns:p14="http://schemas.microsoft.com/office/powerpoint/2010/main" val="4029372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601" y="60385"/>
            <a:ext cx="5185545" cy="6858000"/>
          </a:xfrm>
          <a:prstGeom prst="rect">
            <a:avLst/>
          </a:prstGeom>
        </p:spPr>
      </p:pic>
    </p:spTree>
    <p:extLst>
      <p:ext uri="{BB962C8B-B14F-4D97-AF65-F5344CB8AC3E}">
        <p14:creationId xmlns:p14="http://schemas.microsoft.com/office/powerpoint/2010/main" val="738278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4728" y="1847151"/>
            <a:ext cx="6249272" cy="5010849"/>
          </a:xfrm>
          <a:prstGeom prst="rect">
            <a:avLst/>
          </a:prstGeom>
        </p:spPr>
      </p:pic>
      <p:sp>
        <p:nvSpPr>
          <p:cNvPr id="3" name="Rectangle 2"/>
          <p:cNvSpPr/>
          <p:nvPr/>
        </p:nvSpPr>
        <p:spPr>
          <a:xfrm>
            <a:off x="69011" y="129396"/>
            <a:ext cx="3856009" cy="1754326"/>
          </a:xfrm>
          <a:prstGeom prst="rect">
            <a:avLst/>
          </a:prstGeom>
        </p:spPr>
        <p:txBody>
          <a:bodyPr wrap="square">
            <a:spAutoFit/>
          </a:bodyPr>
          <a:lstStyle/>
          <a:p>
            <a:r>
              <a:rPr lang="en-US" dirty="0"/>
              <a:t>Alternatively, also the Average Score Per Taxon (ASPT) score is calculated. The ASPT equals the average of the tolerance scores of all macroinvertebrate families found, and ranges from 0 to 10.</a:t>
            </a:r>
            <a:endParaRPr lang="en-GB" dirty="0"/>
          </a:p>
        </p:txBody>
      </p:sp>
      <p:sp>
        <p:nvSpPr>
          <p:cNvPr id="5" name="Rectangle 4"/>
          <p:cNvSpPr/>
          <p:nvPr/>
        </p:nvSpPr>
        <p:spPr>
          <a:xfrm>
            <a:off x="146648" y="2324464"/>
            <a:ext cx="1975450" cy="2031325"/>
          </a:xfrm>
          <a:prstGeom prst="rect">
            <a:avLst/>
          </a:prstGeom>
        </p:spPr>
        <p:txBody>
          <a:bodyPr wrap="square">
            <a:spAutoFit/>
          </a:bodyPr>
          <a:lstStyle/>
          <a:p>
            <a:r>
              <a:rPr lang="en-US" dirty="0"/>
              <a:t>The main difference between both indices is that ASPT does not depend on the family richness. </a:t>
            </a:r>
            <a:endParaRPr lang="en-GB" dirty="0"/>
          </a:p>
        </p:txBody>
      </p:sp>
    </p:spTree>
    <p:extLst>
      <p:ext uri="{BB962C8B-B14F-4D97-AF65-F5344CB8AC3E}">
        <p14:creationId xmlns:p14="http://schemas.microsoft.com/office/powerpoint/2010/main" val="3611012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68746" y="3803621"/>
            <a:ext cx="4572000" cy="1200329"/>
          </a:xfrm>
          <a:prstGeom prst="rect">
            <a:avLst/>
          </a:prstGeom>
        </p:spPr>
        <p:txBody>
          <a:bodyPr>
            <a:spAutoFit/>
          </a:bodyPr>
          <a:lstStyle/>
          <a:p>
            <a:r>
              <a:rPr lang="en-US" dirty="0"/>
              <a:t>The BMWP score equals the sum of the tolerance scores of all macroinvertebrate families in the sample. A higher BMWP score is considered to reflect a better water quality.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502" y="792721"/>
            <a:ext cx="3216615" cy="2605458"/>
          </a:xfrm>
          <a:prstGeom prst="rect">
            <a:avLst/>
          </a:prstGeom>
        </p:spPr>
      </p:pic>
    </p:spTree>
    <p:extLst>
      <p:ext uri="{BB962C8B-B14F-4D97-AF65-F5344CB8AC3E}">
        <p14:creationId xmlns:p14="http://schemas.microsoft.com/office/powerpoint/2010/main" val="3797081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021" y="2930149"/>
            <a:ext cx="3810000" cy="3705225"/>
          </a:xfrm>
          <a:prstGeom prst="rect">
            <a:avLst/>
          </a:prstGeom>
        </p:spPr>
      </p:pic>
      <p:sp>
        <p:nvSpPr>
          <p:cNvPr id="3" name="Rectangle 2"/>
          <p:cNvSpPr/>
          <p:nvPr/>
        </p:nvSpPr>
        <p:spPr>
          <a:xfrm>
            <a:off x="267417" y="585427"/>
            <a:ext cx="4201065" cy="5909310"/>
          </a:xfrm>
          <a:prstGeom prst="rect">
            <a:avLst/>
          </a:prstGeom>
        </p:spPr>
        <p:txBody>
          <a:bodyPr wrap="square">
            <a:spAutoFit/>
          </a:bodyPr>
          <a:lstStyle/>
          <a:p>
            <a:r>
              <a:rPr lang="en-US" dirty="0"/>
              <a:t>Functional feeding groups are a classification approach that is based on behavioral mechanisms of food acquisition rather than taxonomic group. </a:t>
            </a:r>
            <a:endParaRPr lang="en-US" dirty="0" smtClean="0"/>
          </a:p>
          <a:p>
            <a:endParaRPr lang="en-US" dirty="0"/>
          </a:p>
          <a:p>
            <a:r>
              <a:rPr lang="en-US" dirty="0" smtClean="0"/>
              <a:t>The </a:t>
            </a:r>
            <a:r>
              <a:rPr lang="en-US" dirty="0"/>
              <a:t>same general behavioral mechanisms in different species can result in the ingestion of a wide range of food items. </a:t>
            </a:r>
            <a:endParaRPr lang="en-US" dirty="0" smtClean="0"/>
          </a:p>
          <a:p>
            <a:endParaRPr lang="en-US" dirty="0"/>
          </a:p>
          <a:p>
            <a:r>
              <a:rPr lang="en-US" dirty="0" smtClean="0"/>
              <a:t>The </a:t>
            </a:r>
            <a:r>
              <a:rPr lang="en-US" dirty="0"/>
              <a:t>benefit of this method is that instead of hundreds of different taxa to be studied, a small number of groups of organisms can be studied collectively based on the way they function and process energy in the stream ecosystem. </a:t>
            </a:r>
            <a:endParaRPr lang="en-US" dirty="0" smtClean="0"/>
          </a:p>
          <a:p>
            <a:endParaRPr lang="en-US" dirty="0"/>
          </a:p>
          <a:p>
            <a:r>
              <a:rPr lang="en-US" dirty="0" smtClean="0"/>
              <a:t>Individuals </a:t>
            </a:r>
            <a:r>
              <a:rPr lang="en-US" dirty="0"/>
              <a:t>are categorized based on their mechanisms for obtaining food and the particle size of the food, and not specifically on what they are eating. </a:t>
            </a:r>
          </a:p>
          <a:p>
            <a:endParaRPr lang="en-US" dirty="0"/>
          </a:p>
        </p:txBody>
      </p:sp>
      <p:sp>
        <p:nvSpPr>
          <p:cNvPr id="4" name="Rectangle 3"/>
          <p:cNvSpPr/>
          <p:nvPr/>
        </p:nvSpPr>
        <p:spPr>
          <a:xfrm>
            <a:off x="2858860" y="62207"/>
            <a:ext cx="4037131" cy="523220"/>
          </a:xfrm>
          <a:prstGeom prst="rect">
            <a:avLst/>
          </a:prstGeom>
        </p:spPr>
        <p:txBody>
          <a:bodyPr wrap="none">
            <a:spAutoFit/>
          </a:bodyPr>
          <a:lstStyle/>
          <a:p>
            <a:r>
              <a:rPr lang="en-GB" sz="2800" b="1" dirty="0"/>
              <a:t>Functional feeding groups</a:t>
            </a:r>
          </a:p>
        </p:txBody>
      </p:sp>
    </p:spTree>
    <p:extLst>
      <p:ext uri="{BB962C8B-B14F-4D97-AF65-F5344CB8AC3E}">
        <p14:creationId xmlns:p14="http://schemas.microsoft.com/office/powerpoint/2010/main" val="1083305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4618" y="913817"/>
            <a:ext cx="6961517" cy="2031325"/>
          </a:xfrm>
          <a:prstGeom prst="rect">
            <a:avLst/>
          </a:prstGeom>
        </p:spPr>
        <p:txBody>
          <a:bodyPr wrap="square">
            <a:spAutoFit/>
          </a:bodyPr>
          <a:lstStyle/>
          <a:p>
            <a:r>
              <a:rPr lang="en-US" dirty="0"/>
              <a:t>This method of analysis avoids the relatively non-informative necessity to classify the majority of aquatic insect taxa as omnivores and it establishes linkages to basic aquatic food resource categories, coarse particulate organic matter (CPOM), and fine particulate organic matter (FPOM), which require different adaptations for their exploitation.  The major functional feeding groups are: </a:t>
            </a:r>
            <a:endParaRPr lang="en-US" dirty="0" smtClean="0"/>
          </a:p>
          <a:p>
            <a:endParaRPr lang="en-US" dirty="0"/>
          </a:p>
        </p:txBody>
      </p:sp>
      <p:sp>
        <p:nvSpPr>
          <p:cNvPr id="3" name="Rectangle 2"/>
          <p:cNvSpPr/>
          <p:nvPr/>
        </p:nvSpPr>
        <p:spPr>
          <a:xfrm>
            <a:off x="2505177" y="182977"/>
            <a:ext cx="4037131" cy="523220"/>
          </a:xfrm>
          <a:prstGeom prst="rect">
            <a:avLst/>
          </a:prstGeom>
        </p:spPr>
        <p:txBody>
          <a:bodyPr wrap="none">
            <a:spAutoFit/>
          </a:bodyPr>
          <a:lstStyle/>
          <a:p>
            <a:r>
              <a:rPr lang="en-GB" sz="2800" b="1" dirty="0"/>
              <a:t>Functional feeding groups</a:t>
            </a:r>
          </a:p>
        </p:txBody>
      </p:sp>
    </p:spTree>
    <p:extLst>
      <p:ext uri="{BB962C8B-B14F-4D97-AF65-F5344CB8AC3E}">
        <p14:creationId xmlns:p14="http://schemas.microsoft.com/office/powerpoint/2010/main" val="1847570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6377" y="1288565"/>
            <a:ext cx="3735238" cy="4801314"/>
          </a:xfrm>
          <a:prstGeom prst="rect">
            <a:avLst/>
          </a:prstGeom>
        </p:spPr>
        <p:txBody>
          <a:bodyPr wrap="square">
            <a:spAutoFit/>
          </a:bodyPr>
          <a:lstStyle/>
          <a:p>
            <a:r>
              <a:rPr lang="en-US" b="1" dirty="0"/>
              <a:t>Scrapers</a:t>
            </a:r>
            <a:r>
              <a:rPr lang="en-US" dirty="0"/>
              <a:t> (grazers), which consume algae and associated material; </a:t>
            </a:r>
            <a:r>
              <a:rPr lang="en-US" b="1" dirty="0"/>
              <a:t>shredders</a:t>
            </a:r>
            <a:r>
              <a:rPr lang="en-US" dirty="0"/>
              <a:t>, which consume leaf litter or other CPOM, including wood; </a:t>
            </a:r>
            <a:r>
              <a:rPr lang="en-US" b="1" dirty="0"/>
              <a:t>collectors</a:t>
            </a:r>
            <a:r>
              <a:rPr lang="en-US" dirty="0"/>
              <a:t> (gatherers), which collect FPOM from the stream bottom; </a:t>
            </a:r>
            <a:r>
              <a:rPr lang="en-US" b="1" dirty="0"/>
              <a:t>filterers</a:t>
            </a:r>
            <a:r>
              <a:rPr lang="en-US" dirty="0"/>
              <a:t>, which collect FPOM from the water column using a variety of filters; and </a:t>
            </a:r>
            <a:r>
              <a:rPr lang="en-US" b="1" dirty="0"/>
              <a:t>predators</a:t>
            </a:r>
            <a:r>
              <a:rPr lang="en-US" dirty="0"/>
              <a:t>, which feed on other consumers. </a:t>
            </a:r>
          </a:p>
          <a:p>
            <a:endParaRPr lang="en-US" dirty="0"/>
          </a:p>
          <a:p>
            <a:r>
              <a:rPr lang="en-US" dirty="0"/>
              <a:t>A sixth category includes species that do not fit neatly into the other categories such as parasites. It is important to keep in mind, however, that many kinds of invertebrates use a variety of food acquisition methods. </a:t>
            </a:r>
            <a:endParaRPr lang="en-GB" dirty="0"/>
          </a:p>
        </p:txBody>
      </p:sp>
      <p:sp>
        <p:nvSpPr>
          <p:cNvPr id="3" name="Rectangle 2"/>
          <p:cNvSpPr/>
          <p:nvPr/>
        </p:nvSpPr>
        <p:spPr>
          <a:xfrm>
            <a:off x="2505177" y="182977"/>
            <a:ext cx="4037131" cy="523220"/>
          </a:xfrm>
          <a:prstGeom prst="rect">
            <a:avLst/>
          </a:prstGeom>
        </p:spPr>
        <p:txBody>
          <a:bodyPr wrap="none">
            <a:spAutoFit/>
          </a:bodyPr>
          <a:lstStyle/>
          <a:p>
            <a:r>
              <a:rPr lang="en-GB" sz="2800" b="1" dirty="0"/>
              <a:t>Functional feeding groups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485" y="706197"/>
            <a:ext cx="4025832" cy="5874312"/>
          </a:xfrm>
          <a:prstGeom prst="rect">
            <a:avLst/>
          </a:prstGeom>
        </p:spPr>
      </p:pic>
    </p:spTree>
    <p:extLst>
      <p:ext uri="{BB962C8B-B14F-4D97-AF65-F5344CB8AC3E}">
        <p14:creationId xmlns:p14="http://schemas.microsoft.com/office/powerpoint/2010/main" val="1701272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Tree>
    <p:extLst>
      <p:ext uri="{BB962C8B-B14F-4D97-AF65-F5344CB8AC3E}">
        <p14:creationId xmlns:p14="http://schemas.microsoft.com/office/powerpoint/2010/main" val="20118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206" y="56679"/>
            <a:ext cx="5639587" cy="6744641"/>
          </a:xfrm>
          <a:prstGeom prst="rect">
            <a:avLst/>
          </a:prstGeom>
        </p:spPr>
      </p:pic>
    </p:spTree>
    <p:extLst>
      <p:ext uri="{BB962C8B-B14F-4D97-AF65-F5344CB8AC3E}">
        <p14:creationId xmlns:p14="http://schemas.microsoft.com/office/powerpoint/2010/main" val="144660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277" y="937744"/>
            <a:ext cx="4572000" cy="2862322"/>
          </a:xfrm>
          <a:prstGeom prst="rect">
            <a:avLst/>
          </a:prstGeom>
        </p:spPr>
        <p:txBody>
          <a:bodyPr>
            <a:spAutoFit/>
          </a:bodyPr>
          <a:lstStyle/>
          <a:p>
            <a:r>
              <a:rPr lang="en-US" dirty="0"/>
              <a:t>Collect samples of invertebrates from the stream using a kick-sampling technique, complimented by visual searching. </a:t>
            </a:r>
            <a:endParaRPr lang="en-US" dirty="0" smtClean="0"/>
          </a:p>
          <a:p>
            <a:endParaRPr lang="en-US" dirty="0"/>
          </a:p>
          <a:p>
            <a:r>
              <a:rPr lang="en-US" dirty="0" smtClean="0"/>
              <a:t>At </a:t>
            </a:r>
            <a:r>
              <a:rPr lang="en-US" dirty="0"/>
              <a:t>each site the sample should comprise three one minute kicks at different points. </a:t>
            </a:r>
            <a:endParaRPr lang="en-US" dirty="0" smtClean="0"/>
          </a:p>
          <a:p>
            <a:endParaRPr lang="en-US" dirty="0"/>
          </a:p>
          <a:p>
            <a:r>
              <a:rPr lang="en-US" dirty="0" smtClean="0"/>
              <a:t>The </a:t>
            </a:r>
            <a:r>
              <a:rPr lang="en-US" dirty="0"/>
              <a:t>visual search involves hand-searching by lifting rocks and sifting gravel/leaf litter. Sample at least three locations on the stream</a:t>
            </a:r>
            <a:endParaRPr lang="en-GB" dirty="0"/>
          </a:p>
        </p:txBody>
      </p:sp>
      <p:sp>
        <p:nvSpPr>
          <p:cNvPr id="4" name="Rectangle 3"/>
          <p:cNvSpPr/>
          <p:nvPr/>
        </p:nvSpPr>
        <p:spPr>
          <a:xfrm>
            <a:off x="2505177" y="182977"/>
            <a:ext cx="4986045" cy="523220"/>
          </a:xfrm>
          <a:prstGeom prst="rect">
            <a:avLst/>
          </a:prstGeom>
        </p:spPr>
        <p:txBody>
          <a:bodyPr wrap="none">
            <a:spAutoFit/>
          </a:bodyPr>
          <a:lstStyle/>
          <a:p>
            <a:r>
              <a:rPr lang="en-GB" sz="2800" b="1" dirty="0" smtClean="0"/>
              <a:t>Sampling aquatic invertebrates</a:t>
            </a:r>
            <a:endParaRPr lang="en-GB" sz="28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7024" y="4257855"/>
            <a:ext cx="4656976" cy="2600145"/>
          </a:xfrm>
          <a:prstGeom prst="rect">
            <a:avLst/>
          </a:prstGeom>
        </p:spPr>
      </p:pic>
    </p:spTree>
    <p:extLst>
      <p:ext uri="{BB962C8B-B14F-4D97-AF65-F5344CB8AC3E}">
        <p14:creationId xmlns:p14="http://schemas.microsoft.com/office/powerpoint/2010/main" val="2199527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2049" y="181957"/>
            <a:ext cx="5790047" cy="523220"/>
          </a:xfrm>
          <a:prstGeom prst="rect">
            <a:avLst/>
          </a:prstGeom>
        </p:spPr>
        <p:txBody>
          <a:bodyPr wrap="none">
            <a:spAutoFit/>
          </a:bodyPr>
          <a:lstStyle/>
          <a:p>
            <a:r>
              <a:rPr lang="en-GB" sz="2800" b="1" dirty="0" err="1"/>
              <a:t>Ephemeroptera</a:t>
            </a:r>
            <a:r>
              <a:rPr lang="en-GB" sz="2800" b="1" dirty="0"/>
              <a:t> (Mayflies</a:t>
            </a:r>
            <a:r>
              <a:rPr lang="en-GB" sz="2800" b="1" dirty="0" smtClean="0"/>
              <a:t>): 51 species</a:t>
            </a:r>
            <a:endParaRPr lang="en-GB"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470" y="735891"/>
            <a:ext cx="2800350" cy="1619250"/>
          </a:xfrm>
          <a:prstGeom prst="rect">
            <a:avLst/>
          </a:prstGeom>
        </p:spPr>
      </p:pic>
      <p:sp>
        <p:nvSpPr>
          <p:cNvPr id="5" name="Rectangle 4"/>
          <p:cNvSpPr/>
          <p:nvPr/>
        </p:nvSpPr>
        <p:spPr>
          <a:xfrm>
            <a:off x="139191" y="2609838"/>
            <a:ext cx="4572000" cy="3416320"/>
          </a:xfrm>
          <a:prstGeom prst="rect">
            <a:avLst/>
          </a:prstGeom>
        </p:spPr>
        <p:txBody>
          <a:bodyPr>
            <a:spAutoFit/>
          </a:bodyPr>
          <a:lstStyle/>
          <a:p>
            <a:r>
              <a:rPr lang="en-US" dirty="0"/>
              <a:t>Wing pads may be present on the thorax; three pairs of segmented legs attach to the thorax; one claw occurs on the end of the segmented legs; gills occur on the abdominal segments and are attached mainly to the sides of the abdomen, but sometimes extend over the top and bottom of the </a:t>
            </a:r>
            <a:r>
              <a:rPr lang="en-US" dirty="0" smtClean="0"/>
              <a:t>abdomen</a:t>
            </a:r>
            <a:r>
              <a:rPr lang="en-US" dirty="0"/>
              <a:t>.</a:t>
            </a:r>
            <a:endParaRPr lang="en-US" dirty="0" smtClean="0"/>
          </a:p>
          <a:p>
            <a:endParaRPr lang="en-US" dirty="0"/>
          </a:p>
          <a:p>
            <a:r>
              <a:rPr lang="en-US" dirty="0"/>
              <a:t>G</a:t>
            </a:r>
            <a:r>
              <a:rPr lang="en-US" dirty="0" smtClean="0"/>
              <a:t>ills </a:t>
            </a:r>
            <a:r>
              <a:rPr lang="en-US" dirty="0"/>
              <a:t>consist of either flat plates or filaments; three long thin caudal (tails filaments) usually occur at the end of the abdomen, but there may only be two in some kinds. </a:t>
            </a:r>
            <a:endParaRPr lang="en-GB" dirty="0"/>
          </a:p>
        </p:txBody>
      </p:sp>
      <p:sp>
        <p:nvSpPr>
          <p:cNvPr id="2" name="Rectangle 1"/>
          <p:cNvSpPr/>
          <p:nvPr/>
        </p:nvSpPr>
        <p:spPr>
          <a:xfrm>
            <a:off x="4901482" y="1034586"/>
            <a:ext cx="3646832" cy="1477328"/>
          </a:xfrm>
          <a:prstGeom prst="rect">
            <a:avLst/>
          </a:prstGeom>
        </p:spPr>
        <p:txBody>
          <a:bodyPr wrap="none">
            <a:spAutoFit/>
          </a:bodyPr>
          <a:lstStyle/>
          <a:p>
            <a:r>
              <a:rPr lang="en-GB" dirty="0"/>
              <a:t>Swimming </a:t>
            </a:r>
            <a:r>
              <a:rPr lang="en-GB" dirty="0" smtClean="0"/>
              <a:t>mayflies: 4 families</a:t>
            </a:r>
          </a:p>
          <a:p>
            <a:endParaRPr lang="en-GB" dirty="0" smtClean="0"/>
          </a:p>
          <a:p>
            <a:r>
              <a:rPr lang="en-GB" dirty="0"/>
              <a:t>Clinging/crawling </a:t>
            </a:r>
            <a:r>
              <a:rPr lang="en-GB" dirty="0" smtClean="0"/>
              <a:t>mayflies: 5 families</a:t>
            </a:r>
          </a:p>
          <a:p>
            <a:endParaRPr lang="en-GB" dirty="0" smtClean="0"/>
          </a:p>
          <a:p>
            <a:r>
              <a:rPr lang="en-GB" dirty="0"/>
              <a:t>Burrowing </a:t>
            </a:r>
            <a:r>
              <a:rPr lang="en-GB" dirty="0" smtClean="0"/>
              <a:t>mayflies: 3 families</a:t>
            </a:r>
            <a:endParaRPr lang="en-GB"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191" y="5013693"/>
            <a:ext cx="4432809" cy="1844307"/>
          </a:xfrm>
          <a:prstGeom prst="rect">
            <a:avLst/>
          </a:prstGeom>
        </p:spPr>
      </p:pic>
    </p:spTree>
    <p:extLst>
      <p:ext uri="{BB962C8B-B14F-4D97-AF65-F5344CB8AC3E}">
        <p14:creationId xmlns:p14="http://schemas.microsoft.com/office/powerpoint/2010/main" val="4202311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TotalTime>
  <Words>1940</Words>
  <Application>Microsoft Office PowerPoint</Application>
  <PresentationFormat>On-screen Show (4:3)</PresentationFormat>
  <Paragraphs>126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Harper Adams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Segar</dc:creator>
  <cp:lastModifiedBy>Simon Segar</cp:lastModifiedBy>
  <cp:revision>22</cp:revision>
  <dcterms:created xsi:type="dcterms:W3CDTF">2019-02-11T11:44:58Z</dcterms:created>
  <dcterms:modified xsi:type="dcterms:W3CDTF">2019-02-11T18:15:35Z</dcterms:modified>
</cp:coreProperties>
</file>