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3" r:id="rId6"/>
    <p:sldId id="264" r:id="rId7"/>
    <p:sldId id="265" r:id="rId8"/>
    <p:sldId id="260" r:id="rId9"/>
    <p:sldId id="261" r:id="rId10"/>
    <p:sldId id="262" r:id="rId11"/>
    <p:sldId id="266" r:id="rId12"/>
    <p:sldId id="274" r:id="rId13"/>
    <p:sldId id="275" r:id="rId14"/>
    <p:sldId id="279" r:id="rId15"/>
    <p:sldId id="280" r:id="rId16"/>
    <p:sldId id="278" r:id="rId17"/>
    <p:sldId id="268" r:id="rId18"/>
    <p:sldId id="276" r:id="rId19"/>
    <p:sldId id="277" r:id="rId20"/>
    <p:sldId id="282" r:id="rId21"/>
    <p:sldId id="27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06" autoAdjust="0"/>
    <p:restoredTop sz="94660"/>
  </p:normalViewPr>
  <p:slideViewPr>
    <p:cSldViewPr snapToGrid="0">
      <p:cViewPr varScale="1">
        <p:scale>
          <a:sx n="63" d="100"/>
          <a:sy n="63" d="100"/>
        </p:scale>
        <p:origin x="13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on Segar" userId="11ed1fe8-a762-4f00-b961-ce9dda7bdf7e" providerId="ADAL" clId="{8402B8F3-CDD3-48B4-A861-FE479F27FEC4}"/>
    <pc:docChg chg="modSld">
      <pc:chgData name="Simon Segar" userId="11ed1fe8-a762-4f00-b961-ce9dda7bdf7e" providerId="ADAL" clId="{8402B8F3-CDD3-48B4-A861-FE479F27FEC4}" dt="2021-09-27T19:52:17.909" v="91" actId="1076"/>
      <pc:docMkLst>
        <pc:docMk/>
      </pc:docMkLst>
      <pc:sldChg chg="addSp modSp">
        <pc:chgData name="Simon Segar" userId="11ed1fe8-a762-4f00-b961-ce9dda7bdf7e" providerId="ADAL" clId="{8402B8F3-CDD3-48B4-A861-FE479F27FEC4}" dt="2021-09-27T19:52:17.909" v="91" actId="1076"/>
        <pc:sldMkLst>
          <pc:docMk/>
          <pc:sldMk cId="3005105963" sldId="259"/>
        </pc:sldMkLst>
        <pc:picChg chg="add mod">
          <ac:chgData name="Simon Segar" userId="11ed1fe8-a762-4f00-b961-ce9dda7bdf7e" providerId="ADAL" clId="{8402B8F3-CDD3-48B4-A861-FE479F27FEC4}" dt="2021-09-27T19:52:17.909" v="91" actId="1076"/>
          <ac:picMkLst>
            <pc:docMk/>
            <pc:sldMk cId="3005105963" sldId="259"/>
            <ac:picMk id="5" creationId="{9306CFB8-99CD-4FFB-97E9-EAAD81D36397}"/>
          </ac:picMkLst>
        </pc:picChg>
      </pc:sldChg>
      <pc:sldChg chg="addSp modSp">
        <pc:chgData name="Simon Segar" userId="11ed1fe8-a762-4f00-b961-ce9dda7bdf7e" providerId="ADAL" clId="{8402B8F3-CDD3-48B4-A861-FE479F27FEC4}" dt="2021-09-27T19:49:34.476" v="84" actId="1076"/>
        <pc:sldMkLst>
          <pc:docMk/>
          <pc:sldMk cId="3641747757" sldId="265"/>
        </pc:sldMkLst>
        <pc:spChg chg="mod">
          <ac:chgData name="Simon Segar" userId="11ed1fe8-a762-4f00-b961-ce9dda7bdf7e" providerId="ADAL" clId="{8402B8F3-CDD3-48B4-A861-FE479F27FEC4}" dt="2021-09-27T19:48:12.143" v="68" actId="20577"/>
          <ac:spMkLst>
            <pc:docMk/>
            <pc:sldMk cId="3641747757" sldId="265"/>
            <ac:spMk id="2" creationId="{8D85F330-B546-4400-8295-E03C006A0C2D}"/>
          </ac:spMkLst>
        </pc:spChg>
        <pc:spChg chg="mod">
          <ac:chgData name="Simon Segar" userId="11ed1fe8-a762-4f00-b961-ce9dda7bdf7e" providerId="ADAL" clId="{8402B8F3-CDD3-48B4-A861-FE479F27FEC4}" dt="2021-09-27T19:49:12.814" v="80" actId="20577"/>
          <ac:spMkLst>
            <pc:docMk/>
            <pc:sldMk cId="3641747757" sldId="265"/>
            <ac:spMk id="3" creationId="{AB64D986-C271-4BB3-B1A6-2C05B139A542}"/>
          </ac:spMkLst>
        </pc:spChg>
        <pc:picChg chg="add mod">
          <ac:chgData name="Simon Segar" userId="11ed1fe8-a762-4f00-b961-ce9dda7bdf7e" providerId="ADAL" clId="{8402B8F3-CDD3-48B4-A861-FE479F27FEC4}" dt="2021-09-27T19:49:34.476" v="84" actId="1076"/>
          <ac:picMkLst>
            <pc:docMk/>
            <pc:sldMk cId="3641747757" sldId="265"/>
            <ac:picMk id="5" creationId="{83F9B194-2E24-4CF6-877D-311992BE2AAD}"/>
          </ac:picMkLst>
        </pc:picChg>
      </pc:sldChg>
      <pc:sldChg chg="addSp modSp">
        <pc:chgData name="Simon Segar" userId="11ed1fe8-a762-4f00-b961-ce9dda7bdf7e" providerId="ADAL" clId="{8402B8F3-CDD3-48B4-A861-FE479F27FEC4}" dt="2021-09-27T19:38:49.622" v="62" actId="1076"/>
        <pc:sldMkLst>
          <pc:docMk/>
          <pc:sldMk cId="4060678847" sldId="268"/>
        </pc:sldMkLst>
        <pc:spChg chg="add mod">
          <ac:chgData name="Simon Segar" userId="11ed1fe8-a762-4f00-b961-ce9dda7bdf7e" providerId="ADAL" clId="{8402B8F3-CDD3-48B4-A861-FE479F27FEC4}" dt="2021-09-27T19:36:59.083" v="54" actId="1076"/>
          <ac:spMkLst>
            <pc:docMk/>
            <pc:sldMk cId="4060678847" sldId="268"/>
            <ac:spMk id="3" creationId="{D26B4715-8EC9-4745-AF39-5CBC543CED07}"/>
          </ac:spMkLst>
        </pc:spChg>
        <pc:spChg chg="mod">
          <ac:chgData name="Simon Segar" userId="11ed1fe8-a762-4f00-b961-ce9dda7bdf7e" providerId="ADAL" clId="{8402B8F3-CDD3-48B4-A861-FE479F27FEC4}" dt="2021-09-27T19:38:49.622" v="62" actId="1076"/>
          <ac:spMkLst>
            <pc:docMk/>
            <pc:sldMk cId="4060678847" sldId="268"/>
            <ac:spMk id="6" creationId="{F3AB40E3-37E9-4757-AF3E-73FD28D369DF}"/>
          </ac:spMkLst>
        </pc:spChg>
        <pc:cxnChg chg="add mod">
          <ac:chgData name="Simon Segar" userId="11ed1fe8-a762-4f00-b961-ce9dda7bdf7e" providerId="ADAL" clId="{8402B8F3-CDD3-48B4-A861-FE479F27FEC4}" dt="2021-09-27T19:36:59.083" v="54" actId="1076"/>
          <ac:cxnSpMkLst>
            <pc:docMk/>
            <pc:sldMk cId="4060678847" sldId="268"/>
            <ac:cxnSpMk id="7" creationId="{14C30210-B24B-4F07-9BD1-9E83E4865F60}"/>
          </ac:cxnSpMkLst>
        </pc:cxnChg>
      </pc:sldChg>
      <pc:sldChg chg="modSp">
        <pc:chgData name="Simon Segar" userId="11ed1fe8-a762-4f00-b961-ce9dda7bdf7e" providerId="ADAL" clId="{8402B8F3-CDD3-48B4-A861-FE479F27FEC4}" dt="2021-09-27T19:39:17.072" v="64" actId="1076"/>
        <pc:sldMkLst>
          <pc:docMk/>
          <pc:sldMk cId="130855818" sldId="269"/>
        </pc:sldMkLst>
        <pc:picChg chg="mod">
          <ac:chgData name="Simon Segar" userId="11ed1fe8-a762-4f00-b961-ce9dda7bdf7e" providerId="ADAL" clId="{8402B8F3-CDD3-48B4-A861-FE479F27FEC4}" dt="2021-09-27T19:39:17.072" v="64" actId="1076"/>
          <ac:picMkLst>
            <pc:docMk/>
            <pc:sldMk cId="130855818" sldId="269"/>
            <ac:picMk id="5" creationId="{2B9512AC-6D3F-48B3-B3C2-3202E2D30ADE}"/>
          </ac:picMkLst>
        </pc:picChg>
      </pc:sldChg>
    </pc:docChg>
  </pc:docChgLst>
  <pc:docChgLst>
    <pc:chgData name="Simon Segar" userId="11ed1fe8-a762-4f00-b961-ce9dda7bdf7e" providerId="ADAL" clId="{60DB1511-33D2-4816-9D12-1EED2CE83DB7}"/>
    <pc:docChg chg="custSel modSld">
      <pc:chgData name="Simon Segar" userId="11ed1fe8-a762-4f00-b961-ce9dda7bdf7e" providerId="ADAL" clId="{60DB1511-33D2-4816-9D12-1EED2CE83DB7}" dt="2024-07-09T18:14:25.667" v="33" actId="20577"/>
      <pc:docMkLst>
        <pc:docMk/>
      </pc:docMkLst>
      <pc:sldChg chg="modSp mod">
        <pc:chgData name="Simon Segar" userId="11ed1fe8-a762-4f00-b961-ce9dda7bdf7e" providerId="ADAL" clId="{60DB1511-33D2-4816-9D12-1EED2CE83DB7}" dt="2024-07-09T18:14:21.658" v="32" actId="20577"/>
        <pc:sldMkLst>
          <pc:docMk/>
          <pc:sldMk cId="2854146631" sldId="256"/>
        </pc:sldMkLst>
        <pc:spChg chg="mod">
          <ac:chgData name="Simon Segar" userId="11ed1fe8-a762-4f00-b961-ce9dda7bdf7e" providerId="ADAL" clId="{60DB1511-33D2-4816-9D12-1EED2CE83DB7}" dt="2024-07-09T18:14:21.658" v="32" actId="20577"/>
          <ac:spMkLst>
            <pc:docMk/>
            <pc:sldMk cId="2854146631" sldId="256"/>
            <ac:spMk id="2" creationId="{0427DB8F-474F-4400-B602-29DC65822EE4}"/>
          </ac:spMkLst>
        </pc:spChg>
      </pc:sldChg>
      <pc:sldChg chg="modSp mod">
        <pc:chgData name="Simon Segar" userId="11ed1fe8-a762-4f00-b961-ce9dda7bdf7e" providerId="ADAL" clId="{60DB1511-33D2-4816-9D12-1EED2CE83DB7}" dt="2024-07-09T18:14:25.667" v="33" actId="20577"/>
        <pc:sldMkLst>
          <pc:docMk/>
          <pc:sldMk cId="3474896490" sldId="258"/>
        </pc:sldMkLst>
        <pc:spChg chg="mod">
          <ac:chgData name="Simon Segar" userId="11ed1fe8-a762-4f00-b961-ce9dda7bdf7e" providerId="ADAL" clId="{60DB1511-33D2-4816-9D12-1EED2CE83DB7}" dt="2024-07-09T18:14:25.667" v="33" actId="20577"/>
          <ac:spMkLst>
            <pc:docMk/>
            <pc:sldMk cId="3474896490" sldId="258"/>
            <ac:spMk id="3" creationId="{3DC5838C-CBFE-481B-B98F-D8521436529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6C6BE9-C7FC-4F3D-AAA6-2FDE8B96B407}" type="datetimeFigureOut">
              <a:rPr lang="en-GB" smtClean="0"/>
              <a:t>09/07/2024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1EC44D-F2AB-4D2F-8E7F-AF7D2B292B0C}" type="slidenum">
              <a:rPr lang="en-GB" smtClean="0"/>
              <a:t>‹#›</a:t>
            </a:fld>
            <a:endParaRPr lang="en-GB"/>
          </a:p>
        </p:txBody>
      </p:sp>
    </p:spTree>
    <p:extLst>
      <p:ext uri="{BB962C8B-B14F-4D97-AF65-F5344CB8AC3E}">
        <p14:creationId xmlns:p14="http://schemas.microsoft.com/office/powerpoint/2010/main" val="2079475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C6BE9-C7FC-4F3D-AAA6-2FDE8B96B407}" type="datetimeFigureOut">
              <a:rPr lang="en-GB" smtClean="0"/>
              <a:t>09/07/2024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1EC44D-F2AB-4D2F-8E7F-AF7D2B292B0C}" type="slidenum">
              <a:rPr lang="en-GB" smtClean="0"/>
              <a:t>‹#›</a:t>
            </a:fld>
            <a:endParaRPr lang="en-GB"/>
          </a:p>
        </p:txBody>
      </p:sp>
    </p:spTree>
    <p:extLst>
      <p:ext uri="{BB962C8B-B14F-4D97-AF65-F5344CB8AC3E}">
        <p14:creationId xmlns:p14="http://schemas.microsoft.com/office/powerpoint/2010/main" val="618248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C6BE9-C7FC-4F3D-AAA6-2FDE8B96B407}" type="datetimeFigureOut">
              <a:rPr lang="en-GB" smtClean="0"/>
              <a:t>09/07/2024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1EC44D-F2AB-4D2F-8E7F-AF7D2B292B0C}" type="slidenum">
              <a:rPr lang="en-GB" smtClean="0"/>
              <a:t>‹#›</a:t>
            </a:fld>
            <a:endParaRPr lang="en-GB"/>
          </a:p>
        </p:txBody>
      </p:sp>
    </p:spTree>
    <p:extLst>
      <p:ext uri="{BB962C8B-B14F-4D97-AF65-F5344CB8AC3E}">
        <p14:creationId xmlns:p14="http://schemas.microsoft.com/office/powerpoint/2010/main" val="3805719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C6BE9-C7FC-4F3D-AAA6-2FDE8B96B407}" type="datetimeFigureOut">
              <a:rPr lang="en-GB" smtClean="0"/>
              <a:t>09/07/2024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1EC44D-F2AB-4D2F-8E7F-AF7D2B292B0C}" type="slidenum">
              <a:rPr lang="en-GB" smtClean="0"/>
              <a:t>‹#›</a:t>
            </a:fld>
            <a:endParaRPr lang="en-GB"/>
          </a:p>
        </p:txBody>
      </p:sp>
    </p:spTree>
    <p:extLst>
      <p:ext uri="{BB962C8B-B14F-4D97-AF65-F5344CB8AC3E}">
        <p14:creationId xmlns:p14="http://schemas.microsoft.com/office/powerpoint/2010/main" val="955674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6C6BE9-C7FC-4F3D-AAA6-2FDE8B96B407}" type="datetimeFigureOut">
              <a:rPr lang="en-GB" smtClean="0"/>
              <a:t>09/07/2024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1EC44D-F2AB-4D2F-8E7F-AF7D2B292B0C}" type="slidenum">
              <a:rPr lang="en-GB" smtClean="0"/>
              <a:t>‹#›</a:t>
            </a:fld>
            <a:endParaRPr lang="en-GB"/>
          </a:p>
        </p:txBody>
      </p:sp>
    </p:spTree>
    <p:extLst>
      <p:ext uri="{BB962C8B-B14F-4D97-AF65-F5344CB8AC3E}">
        <p14:creationId xmlns:p14="http://schemas.microsoft.com/office/powerpoint/2010/main" val="1438185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6C6BE9-C7FC-4F3D-AAA6-2FDE8B96B407}" type="datetimeFigureOut">
              <a:rPr lang="en-GB" smtClean="0"/>
              <a:t>09/07/2024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1EC44D-F2AB-4D2F-8E7F-AF7D2B292B0C}" type="slidenum">
              <a:rPr lang="en-GB" smtClean="0"/>
              <a:t>‹#›</a:t>
            </a:fld>
            <a:endParaRPr lang="en-GB"/>
          </a:p>
        </p:txBody>
      </p:sp>
    </p:spTree>
    <p:extLst>
      <p:ext uri="{BB962C8B-B14F-4D97-AF65-F5344CB8AC3E}">
        <p14:creationId xmlns:p14="http://schemas.microsoft.com/office/powerpoint/2010/main" val="3910035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6C6BE9-C7FC-4F3D-AAA6-2FDE8B96B407}" type="datetimeFigureOut">
              <a:rPr lang="en-GB" smtClean="0"/>
              <a:t>09/07/2024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E1EC44D-F2AB-4D2F-8E7F-AF7D2B292B0C}" type="slidenum">
              <a:rPr lang="en-GB" smtClean="0"/>
              <a:t>‹#›</a:t>
            </a:fld>
            <a:endParaRPr lang="en-GB"/>
          </a:p>
        </p:txBody>
      </p:sp>
    </p:spTree>
    <p:extLst>
      <p:ext uri="{BB962C8B-B14F-4D97-AF65-F5344CB8AC3E}">
        <p14:creationId xmlns:p14="http://schemas.microsoft.com/office/powerpoint/2010/main" val="1228170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6C6BE9-C7FC-4F3D-AAA6-2FDE8B96B407}" type="datetimeFigureOut">
              <a:rPr lang="en-GB" smtClean="0"/>
              <a:t>09/07/2024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E1EC44D-F2AB-4D2F-8E7F-AF7D2B292B0C}" type="slidenum">
              <a:rPr lang="en-GB" smtClean="0"/>
              <a:t>‹#›</a:t>
            </a:fld>
            <a:endParaRPr lang="en-GB"/>
          </a:p>
        </p:txBody>
      </p:sp>
    </p:spTree>
    <p:extLst>
      <p:ext uri="{BB962C8B-B14F-4D97-AF65-F5344CB8AC3E}">
        <p14:creationId xmlns:p14="http://schemas.microsoft.com/office/powerpoint/2010/main" val="275378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6C6BE9-C7FC-4F3D-AAA6-2FDE8B96B407}" type="datetimeFigureOut">
              <a:rPr lang="en-GB" smtClean="0"/>
              <a:t>09/07/2024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E1EC44D-F2AB-4D2F-8E7F-AF7D2B292B0C}" type="slidenum">
              <a:rPr lang="en-GB" smtClean="0"/>
              <a:t>‹#›</a:t>
            </a:fld>
            <a:endParaRPr lang="en-GB"/>
          </a:p>
        </p:txBody>
      </p:sp>
    </p:spTree>
    <p:extLst>
      <p:ext uri="{BB962C8B-B14F-4D97-AF65-F5344CB8AC3E}">
        <p14:creationId xmlns:p14="http://schemas.microsoft.com/office/powerpoint/2010/main" val="1934755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6C6BE9-C7FC-4F3D-AAA6-2FDE8B96B407}" type="datetimeFigureOut">
              <a:rPr lang="en-GB" smtClean="0"/>
              <a:t>09/07/2024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1EC44D-F2AB-4D2F-8E7F-AF7D2B292B0C}" type="slidenum">
              <a:rPr lang="en-GB" smtClean="0"/>
              <a:t>‹#›</a:t>
            </a:fld>
            <a:endParaRPr lang="en-GB"/>
          </a:p>
        </p:txBody>
      </p:sp>
    </p:spTree>
    <p:extLst>
      <p:ext uri="{BB962C8B-B14F-4D97-AF65-F5344CB8AC3E}">
        <p14:creationId xmlns:p14="http://schemas.microsoft.com/office/powerpoint/2010/main" val="1404498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6C6BE9-C7FC-4F3D-AAA6-2FDE8B96B407}" type="datetimeFigureOut">
              <a:rPr lang="en-GB" smtClean="0"/>
              <a:t>09/07/2024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1EC44D-F2AB-4D2F-8E7F-AF7D2B292B0C}" type="slidenum">
              <a:rPr lang="en-GB" smtClean="0"/>
              <a:t>‹#›</a:t>
            </a:fld>
            <a:endParaRPr lang="en-GB"/>
          </a:p>
        </p:txBody>
      </p:sp>
    </p:spTree>
    <p:extLst>
      <p:ext uri="{BB962C8B-B14F-4D97-AF65-F5344CB8AC3E}">
        <p14:creationId xmlns:p14="http://schemas.microsoft.com/office/powerpoint/2010/main" val="52862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6C6BE9-C7FC-4F3D-AAA6-2FDE8B96B407}" type="datetimeFigureOut">
              <a:rPr lang="en-GB" smtClean="0"/>
              <a:t>09/07/2024</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1EC44D-F2AB-4D2F-8E7F-AF7D2B292B0C}" type="slidenum">
              <a:rPr lang="en-GB" smtClean="0"/>
              <a:t>‹#›</a:t>
            </a:fld>
            <a:endParaRPr lang="en-GB"/>
          </a:p>
        </p:txBody>
      </p:sp>
    </p:spTree>
    <p:extLst>
      <p:ext uri="{BB962C8B-B14F-4D97-AF65-F5344CB8AC3E}">
        <p14:creationId xmlns:p14="http://schemas.microsoft.com/office/powerpoint/2010/main" val="1548658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iology-assets.anu.edu.au/GenAlEx/Download.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7DB8F-474F-4400-B602-29DC65822EE4}"/>
              </a:ext>
            </a:extLst>
          </p:cNvPr>
          <p:cNvSpPr>
            <a:spLocks noGrp="1"/>
          </p:cNvSpPr>
          <p:nvPr>
            <p:ph type="ctrTitle"/>
          </p:nvPr>
        </p:nvSpPr>
        <p:spPr>
          <a:xfrm>
            <a:off x="659921" y="250165"/>
            <a:ext cx="7586932" cy="1656273"/>
          </a:xfrm>
        </p:spPr>
        <p:txBody>
          <a:bodyPr>
            <a:normAutofit fontScale="90000"/>
          </a:bodyPr>
          <a:lstStyle/>
          <a:p>
            <a:r>
              <a:rPr lang="en-GB" b="1" dirty="0">
                <a:latin typeface="+mn-lt"/>
              </a:rPr>
              <a:t>NERC Entomology Skills Module</a:t>
            </a:r>
          </a:p>
        </p:txBody>
      </p:sp>
      <p:sp>
        <p:nvSpPr>
          <p:cNvPr id="4" name="Subtitle 3"/>
          <p:cNvSpPr txBox="1">
            <a:spLocks noGrp="1"/>
          </p:cNvSpPr>
          <p:nvPr>
            <p:ph type="subTitle" idx="1"/>
          </p:nvPr>
        </p:nvSpPr>
        <p:spPr>
          <a:xfrm>
            <a:off x="806570" y="6422875"/>
            <a:ext cx="7785340" cy="341632"/>
          </a:xfrm>
          <a:prstGeom prst="rect">
            <a:avLst/>
          </a:prstGeom>
          <a:noFill/>
        </p:spPr>
        <p:txBody>
          <a:bodyPr wrap="square" rtlCol="0">
            <a:spAutoFit/>
          </a:bodyPr>
          <a:lstStyle/>
          <a:p>
            <a:r>
              <a:rPr lang="en-GB" sz="1800" dirty="0"/>
              <a:t>Dr Simon Segar, Jean Jackson Entomology Building: ssegar@harper-adams.ac.uk</a:t>
            </a:r>
          </a:p>
        </p:txBody>
      </p:sp>
      <p:sp>
        <p:nvSpPr>
          <p:cNvPr id="5" name="TextBox 4"/>
          <p:cNvSpPr txBox="1"/>
          <p:nvPr/>
        </p:nvSpPr>
        <p:spPr>
          <a:xfrm>
            <a:off x="2814368" y="2863970"/>
            <a:ext cx="3278038" cy="2062103"/>
          </a:xfrm>
          <a:prstGeom prst="rect">
            <a:avLst/>
          </a:prstGeom>
          <a:noFill/>
        </p:spPr>
        <p:txBody>
          <a:bodyPr wrap="square" rtlCol="0">
            <a:spAutoFit/>
          </a:bodyPr>
          <a:lstStyle/>
          <a:p>
            <a:pPr algn="ctr"/>
            <a:r>
              <a:rPr lang="en-GB" sz="3200" dirty="0"/>
              <a:t>A 50 minute crash course in population genetic analysis!</a:t>
            </a:r>
          </a:p>
        </p:txBody>
      </p:sp>
    </p:spTree>
    <p:extLst>
      <p:ext uri="{BB962C8B-B14F-4D97-AF65-F5344CB8AC3E}">
        <p14:creationId xmlns:p14="http://schemas.microsoft.com/office/powerpoint/2010/main" val="2854146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CE15-2B3F-4766-891E-CACA5E8AB20F}"/>
              </a:ext>
            </a:extLst>
          </p:cNvPr>
          <p:cNvSpPr>
            <a:spLocks noGrp="1"/>
          </p:cNvSpPr>
          <p:nvPr>
            <p:ph type="title"/>
          </p:nvPr>
        </p:nvSpPr>
        <p:spPr>
          <a:xfrm>
            <a:off x="2422634" y="7624"/>
            <a:ext cx="4854138" cy="854099"/>
          </a:xfrm>
        </p:spPr>
        <p:txBody>
          <a:bodyPr/>
          <a:lstStyle/>
          <a:p>
            <a:r>
              <a:rPr lang="en-GB" b="1" dirty="0">
                <a:latin typeface="+mn-lt"/>
              </a:rPr>
              <a:t>Exploring the data</a:t>
            </a:r>
          </a:p>
        </p:txBody>
      </p:sp>
      <p:pic>
        <p:nvPicPr>
          <p:cNvPr id="5" name="Content Placeholder 4">
            <a:extLst>
              <a:ext uri="{FF2B5EF4-FFF2-40B4-BE49-F238E27FC236}">
                <a16:creationId xmlns:a16="http://schemas.microsoft.com/office/drawing/2014/main" id="{6D387B16-22F0-42BF-960A-858F633381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292" y="2069523"/>
            <a:ext cx="7886700" cy="3569252"/>
          </a:xfrm>
        </p:spPr>
      </p:pic>
      <p:cxnSp>
        <p:nvCxnSpPr>
          <p:cNvPr id="7" name="Straight Arrow Connector 6">
            <a:extLst>
              <a:ext uri="{FF2B5EF4-FFF2-40B4-BE49-F238E27FC236}">
                <a16:creationId xmlns:a16="http://schemas.microsoft.com/office/drawing/2014/main" id="{62C232C5-7DE5-45A4-AFA8-51C8A73642A4}"/>
              </a:ext>
            </a:extLst>
          </p:cNvPr>
          <p:cNvCxnSpPr/>
          <p:nvPr/>
        </p:nvCxnSpPr>
        <p:spPr>
          <a:xfrm>
            <a:off x="557048" y="1581807"/>
            <a:ext cx="299545" cy="487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FF1CFAB-8FFF-4E55-B193-154088151F28}"/>
              </a:ext>
            </a:extLst>
          </p:cNvPr>
          <p:cNvCxnSpPr/>
          <p:nvPr/>
        </p:nvCxnSpPr>
        <p:spPr>
          <a:xfrm flipH="1">
            <a:off x="1534510" y="1581807"/>
            <a:ext cx="210207" cy="4466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C448FDE-A76E-49B0-9CBC-048A00789872}"/>
              </a:ext>
            </a:extLst>
          </p:cNvPr>
          <p:cNvCxnSpPr/>
          <p:nvPr/>
        </p:nvCxnSpPr>
        <p:spPr>
          <a:xfrm flipH="1">
            <a:off x="2149366" y="1529255"/>
            <a:ext cx="273268" cy="451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Left Brace 11">
            <a:extLst>
              <a:ext uri="{FF2B5EF4-FFF2-40B4-BE49-F238E27FC236}">
                <a16:creationId xmlns:a16="http://schemas.microsoft.com/office/drawing/2014/main" id="{F08A08BF-76E3-4EEA-A76F-87722C013729}"/>
              </a:ext>
            </a:extLst>
          </p:cNvPr>
          <p:cNvSpPr/>
          <p:nvPr/>
        </p:nvSpPr>
        <p:spPr>
          <a:xfrm rot="5400000">
            <a:off x="5318235" y="-993229"/>
            <a:ext cx="299545" cy="564931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B6E9CE8B-6F77-472E-9C7A-2C74AE066429}"/>
              </a:ext>
            </a:extLst>
          </p:cNvPr>
          <p:cNvSpPr txBox="1"/>
          <p:nvPr/>
        </p:nvSpPr>
        <p:spPr>
          <a:xfrm>
            <a:off x="4309241" y="1245476"/>
            <a:ext cx="2869326" cy="369332"/>
          </a:xfrm>
          <a:prstGeom prst="rect">
            <a:avLst/>
          </a:prstGeom>
          <a:noFill/>
        </p:spPr>
        <p:txBody>
          <a:bodyPr wrap="square" rtlCol="0">
            <a:spAutoFit/>
          </a:bodyPr>
          <a:lstStyle/>
          <a:p>
            <a:r>
              <a:rPr lang="en-GB" dirty="0"/>
              <a:t>Individuals per population</a:t>
            </a:r>
          </a:p>
        </p:txBody>
      </p:sp>
      <p:sp>
        <p:nvSpPr>
          <p:cNvPr id="14" name="TextBox 13">
            <a:extLst>
              <a:ext uri="{FF2B5EF4-FFF2-40B4-BE49-F238E27FC236}">
                <a16:creationId xmlns:a16="http://schemas.microsoft.com/office/drawing/2014/main" id="{861DCB5C-09F9-468C-AD5A-2A6BAABD1837}"/>
              </a:ext>
            </a:extLst>
          </p:cNvPr>
          <p:cNvSpPr txBox="1"/>
          <p:nvPr/>
        </p:nvSpPr>
        <p:spPr>
          <a:xfrm>
            <a:off x="152399" y="1219225"/>
            <a:ext cx="893380" cy="369332"/>
          </a:xfrm>
          <a:prstGeom prst="rect">
            <a:avLst/>
          </a:prstGeom>
          <a:noFill/>
        </p:spPr>
        <p:txBody>
          <a:bodyPr wrap="square" rtlCol="0">
            <a:spAutoFit/>
          </a:bodyPr>
          <a:lstStyle/>
          <a:p>
            <a:r>
              <a:rPr lang="en-GB" dirty="0"/>
              <a:t>Loci</a:t>
            </a:r>
          </a:p>
        </p:txBody>
      </p:sp>
      <p:sp>
        <p:nvSpPr>
          <p:cNvPr id="15" name="TextBox 14">
            <a:extLst>
              <a:ext uri="{FF2B5EF4-FFF2-40B4-BE49-F238E27FC236}">
                <a16:creationId xmlns:a16="http://schemas.microsoft.com/office/drawing/2014/main" id="{D9C01849-F847-421C-8B0A-8B8DD440E13F}"/>
              </a:ext>
            </a:extLst>
          </p:cNvPr>
          <p:cNvSpPr txBox="1"/>
          <p:nvPr/>
        </p:nvSpPr>
        <p:spPr>
          <a:xfrm>
            <a:off x="2314904" y="965607"/>
            <a:ext cx="1374227" cy="369332"/>
          </a:xfrm>
          <a:prstGeom prst="rect">
            <a:avLst/>
          </a:prstGeom>
          <a:noFill/>
        </p:spPr>
        <p:txBody>
          <a:bodyPr wrap="square" rtlCol="0">
            <a:spAutoFit/>
          </a:bodyPr>
          <a:lstStyle/>
          <a:p>
            <a:r>
              <a:rPr lang="en-GB" dirty="0"/>
              <a:t>Populations</a:t>
            </a:r>
          </a:p>
        </p:txBody>
      </p:sp>
      <p:sp>
        <p:nvSpPr>
          <p:cNvPr id="16" name="TextBox 15">
            <a:extLst>
              <a:ext uri="{FF2B5EF4-FFF2-40B4-BE49-F238E27FC236}">
                <a16:creationId xmlns:a16="http://schemas.microsoft.com/office/drawing/2014/main" id="{07850EDD-1D3D-4E53-9031-BB580852F028}"/>
              </a:ext>
            </a:extLst>
          </p:cNvPr>
          <p:cNvSpPr txBox="1"/>
          <p:nvPr/>
        </p:nvSpPr>
        <p:spPr>
          <a:xfrm>
            <a:off x="1213944" y="1156658"/>
            <a:ext cx="1208690" cy="369332"/>
          </a:xfrm>
          <a:prstGeom prst="rect">
            <a:avLst/>
          </a:prstGeom>
          <a:noFill/>
        </p:spPr>
        <p:txBody>
          <a:bodyPr wrap="square" rtlCol="0">
            <a:spAutoFit/>
          </a:bodyPr>
          <a:lstStyle/>
          <a:p>
            <a:r>
              <a:rPr lang="en-GB" dirty="0"/>
              <a:t>Samples</a:t>
            </a:r>
          </a:p>
        </p:txBody>
      </p:sp>
      <p:sp>
        <p:nvSpPr>
          <p:cNvPr id="17" name="Oval 16">
            <a:extLst>
              <a:ext uri="{FF2B5EF4-FFF2-40B4-BE49-F238E27FC236}">
                <a16:creationId xmlns:a16="http://schemas.microsoft.com/office/drawing/2014/main" id="{F2DF6921-E831-4591-A550-500BBE162308}"/>
              </a:ext>
            </a:extLst>
          </p:cNvPr>
          <p:cNvSpPr/>
          <p:nvPr/>
        </p:nvSpPr>
        <p:spPr>
          <a:xfrm>
            <a:off x="1818289" y="5465354"/>
            <a:ext cx="1019503" cy="1734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Arrow Connector 20">
            <a:extLst>
              <a:ext uri="{FF2B5EF4-FFF2-40B4-BE49-F238E27FC236}">
                <a16:creationId xmlns:a16="http://schemas.microsoft.com/office/drawing/2014/main" id="{864981A5-78C9-4052-A4FC-C23DC9856187}"/>
              </a:ext>
            </a:extLst>
          </p:cNvPr>
          <p:cNvCxnSpPr>
            <a:cxnSpLocks/>
          </p:cNvCxnSpPr>
          <p:nvPr/>
        </p:nvCxnSpPr>
        <p:spPr>
          <a:xfrm flipH="1" flipV="1">
            <a:off x="2483068" y="5727098"/>
            <a:ext cx="320566" cy="283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6E31D53-237E-4B3F-9DFC-BB77600E4EB6}"/>
              </a:ext>
            </a:extLst>
          </p:cNvPr>
          <p:cNvSpPr txBox="1"/>
          <p:nvPr/>
        </p:nvSpPr>
        <p:spPr>
          <a:xfrm>
            <a:off x="776451" y="5995749"/>
            <a:ext cx="4451131" cy="373118"/>
          </a:xfrm>
          <a:prstGeom prst="rect">
            <a:avLst/>
          </a:prstGeom>
          <a:noFill/>
        </p:spPr>
        <p:txBody>
          <a:bodyPr wrap="square" rtlCol="0">
            <a:spAutoFit/>
          </a:bodyPr>
          <a:lstStyle/>
          <a:p>
            <a:r>
              <a:rPr lang="en-GB" dirty="0"/>
              <a:t>This individual is heterozygous for locus Erio3</a:t>
            </a:r>
          </a:p>
        </p:txBody>
      </p:sp>
    </p:spTree>
    <p:extLst>
      <p:ext uri="{BB962C8B-B14F-4D97-AF65-F5344CB8AC3E}">
        <p14:creationId xmlns:p14="http://schemas.microsoft.com/office/powerpoint/2010/main" val="1718200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0C260-197F-41E8-AA7F-E5CC0365C781}"/>
              </a:ext>
            </a:extLst>
          </p:cNvPr>
          <p:cNvSpPr>
            <a:spLocks noGrp="1"/>
          </p:cNvSpPr>
          <p:nvPr>
            <p:ph type="title"/>
          </p:nvPr>
        </p:nvSpPr>
        <p:spPr/>
        <p:txBody>
          <a:bodyPr/>
          <a:lstStyle/>
          <a:p>
            <a:r>
              <a:rPr lang="en-GB" b="1" dirty="0">
                <a:latin typeface="+mn-lt"/>
              </a:rPr>
              <a:t>Statistics based on allele frequency</a:t>
            </a:r>
          </a:p>
        </p:txBody>
      </p:sp>
      <p:sp>
        <p:nvSpPr>
          <p:cNvPr id="3" name="Content Placeholder 2">
            <a:extLst>
              <a:ext uri="{FF2B5EF4-FFF2-40B4-BE49-F238E27FC236}">
                <a16:creationId xmlns:a16="http://schemas.microsoft.com/office/drawing/2014/main" id="{9EA2D689-6D03-4DE1-9A77-6C0288E263AA}"/>
              </a:ext>
            </a:extLst>
          </p:cNvPr>
          <p:cNvSpPr>
            <a:spLocks noGrp="1"/>
          </p:cNvSpPr>
          <p:nvPr>
            <p:ph idx="1"/>
          </p:nvPr>
        </p:nvSpPr>
        <p:spPr/>
        <p:txBody>
          <a:bodyPr/>
          <a:lstStyle/>
          <a:p>
            <a:r>
              <a:rPr lang="en-GB" dirty="0"/>
              <a:t>In these analyses estimates of allele frequencies are the basis for most downstream calculations. For codominant data, frequency-based analyses include F-statistics.</a:t>
            </a:r>
          </a:p>
          <a:p>
            <a:r>
              <a:rPr lang="en-GB" dirty="0"/>
              <a:t>Allele frequency underpins estimations of heterozygosity</a:t>
            </a:r>
          </a:p>
        </p:txBody>
      </p:sp>
    </p:spTree>
    <p:extLst>
      <p:ext uri="{BB962C8B-B14F-4D97-AF65-F5344CB8AC3E}">
        <p14:creationId xmlns:p14="http://schemas.microsoft.com/office/powerpoint/2010/main" val="773459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159" y="69011"/>
            <a:ext cx="7565365" cy="635538"/>
          </a:xfrm>
        </p:spPr>
        <p:txBody>
          <a:bodyPr>
            <a:normAutofit fontScale="90000"/>
          </a:bodyPr>
          <a:lstStyle/>
          <a:p>
            <a:r>
              <a:rPr lang="en-GB" b="1" dirty="0">
                <a:latin typeface="+mn-lt"/>
              </a:rPr>
              <a:t>Allele Frequency: An example</a:t>
            </a:r>
          </a:p>
        </p:txBody>
      </p:sp>
      <p:sp>
        <p:nvSpPr>
          <p:cNvPr id="3" name="Content Placeholder 2"/>
          <p:cNvSpPr>
            <a:spLocks noGrp="1"/>
          </p:cNvSpPr>
          <p:nvPr>
            <p:ph idx="1"/>
          </p:nvPr>
        </p:nvSpPr>
        <p:spPr>
          <a:xfrm>
            <a:off x="85185" y="635180"/>
            <a:ext cx="8843155" cy="6102050"/>
          </a:xfrm>
        </p:spPr>
        <p:txBody>
          <a:bodyPr>
            <a:normAutofit fontScale="70000" lnSpcReduction="20000"/>
          </a:bodyPr>
          <a:lstStyle/>
          <a:p>
            <a:r>
              <a:rPr lang="en-US" dirty="0"/>
              <a:t>We will examine a population of aphids with a di-repeat microsatellite marker that has two alleles, 120 and 122. For simplicity, let’s call allele 120 A and allele 122 a. We genotype 100 individuals and find genotype frequencies of AA = 0.25, Aa = 0.5, and aa = 0.25 (check that when summed these genotype frequencies add to one). </a:t>
            </a:r>
          </a:p>
          <a:p>
            <a:r>
              <a:rPr lang="en-US" dirty="0"/>
              <a:t>We ask the question of whether this population is in Hardy-Weinberg equilibrium. We first need to calculate the p and q (</a:t>
            </a:r>
            <a:r>
              <a:rPr lang="en-US" b="1" dirty="0"/>
              <a:t>allele frequencies </a:t>
            </a:r>
            <a:r>
              <a:rPr lang="en-US" dirty="0"/>
              <a:t>of A and a; note that the A and a are names for the alleles themselves, the p and q refer to the frequencies of those alleles). We calculate the frequencies as follows:</a:t>
            </a:r>
          </a:p>
          <a:p>
            <a:endParaRPr lang="en-US" dirty="0"/>
          </a:p>
          <a:p>
            <a:r>
              <a:rPr lang="en-US" dirty="0"/>
              <a:t>p = p</a:t>
            </a:r>
            <a:r>
              <a:rPr lang="en-US" baseline="30000" dirty="0"/>
              <a:t>2</a:t>
            </a:r>
            <a:r>
              <a:rPr lang="en-US" dirty="0"/>
              <a:t> + (2pq/2) = 0.25 + (0.5/2)    =    0.5</a:t>
            </a:r>
          </a:p>
          <a:p>
            <a:r>
              <a:rPr lang="en-US" dirty="0"/>
              <a:t>q = q</a:t>
            </a:r>
            <a:r>
              <a:rPr lang="en-US" baseline="30000" dirty="0"/>
              <a:t>2</a:t>
            </a:r>
            <a:r>
              <a:rPr lang="en-US" dirty="0"/>
              <a:t> + (2pq/2) = 0.25 + (0.5/2)    =    0.5</a:t>
            </a:r>
          </a:p>
          <a:p>
            <a:endParaRPr lang="en-US" dirty="0"/>
          </a:p>
          <a:p>
            <a:r>
              <a:rPr lang="en-US" dirty="0"/>
              <a:t>We see that the allele frequencies sum to one, as required. Using the allele frequencies, we then calculate the expected genotype frequencies:</a:t>
            </a:r>
          </a:p>
          <a:p>
            <a:endParaRPr lang="en-US" dirty="0"/>
          </a:p>
          <a:p>
            <a:r>
              <a:rPr lang="en-US" dirty="0"/>
              <a:t>AA = p</a:t>
            </a:r>
            <a:r>
              <a:rPr lang="en-US" baseline="30000" dirty="0"/>
              <a:t>2</a:t>
            </a:r>
            <a:r>
              <a:rPr lang="en-US" dirty="0"/>
              <a:t> = 0.5 * 0.5 = 0.25</a:t>
            </a:r>
          </a:p>
          <a:p>
            <a:r>
              <a:rPr lang="en-US" dirty="0"/>
              <a:t>Aa = 2pq = 2 * 0.5 * 0.5 = 0.5</a:t>
            </a:r>
          </a:p>
          <a:p>
            <a:r>
              <a:rPr lang="en-US" dirty="0"/>
              <a:t>Aa = q</a:t>
            </a:r>
            <a:r>
              <a:rPr lang="en-US" baseline="30000" dirty="0"/>
              <a:t>2</a:t>
            </a:r>
            <a:r>
              <a:rPr lang="en-US" dirty="0"/>
              <a:t> = 0.5 * 0.5 = 0.25 </a:t>
            </a:r>
          </a:p>
          <a:p>
            <a:endParaRPr lang="en-US" dirty="0"/>
          </a:p>
          <a:p>
            <a:r>
              <a:rPr lang="en-US" dirty="0"/>
              <a:t>Can test the significance of this difference using a Chi-Square test</a:t>
            </a:r>
            <a:endParaRPr lang="en-GB" dirty="0"/>
          </a:p>
        </p:txBody>
      </p:sp>
    </p:spTree>
    <p:extLst>
      <p:ext uri="{BB962C8B-B14F-4D97-AF65-F5344CB8AC3E}">
        <p14:creationId xmlns:p14="http://schemas.microsoft.com/office/powerpoint/2010/main" val="1960796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mn-lt"/>
              </a:rPr>
              <a:t>In </a:t>
            </a:r>
            <a:r>
              <a:rPr lang="en-GB" b="1" dirty="0" err="1">
                <a:latin typeface="+mn-lt"/>
              </a:rPr>
              <a:t>GeneALEx</a:t>
            </a:r>
            <a:endParaRPr lang="en-GB" b="1" dirty="0">
              <a:latin typeface="+mn-lt"/>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6409" y="1753887"/>
            <a:ext cx="4688941" cy="4351338"/>
          </a:xfrm>
        </p:spPr>
      </p:pic>
      <p:sp>
        <p:nvSpPr>
          <p:cNvPr id="5" name="Content Placeholder 2">
            <a:extLst>
              <a:ext uri="{FF2B5EF4-FFF2-40B4-BE49-F238E27FC236}">
                <a16:creationId xmlns:a16="http://schemas.microsoft.com/office/drawing/2014/main" id="{9EA2D689-6D03-4DE1-9A77-6C0288E263AA}"/>
              </a:ext>
            </a:extLst>
          </p:cNvPr>
          <p:cNvSpPr txBox="1">
            <a:spLocks/>
          </p:cNvSpPr>
          <p:nvPr/>
        </p:nvSpPr>
        <p:spPr>
          <a:xfrm>
            <a:off x="267420" y="1984074"/>
            <a:ext cx="3460270" cy="3890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Select “Frequency based” </a:t>
            </a:r>
          </a:p>
          <a:p>
            <a:r>
              <a:rPr lang="en-GB" dirty="0"/>
              <a:t>Calculate allele frequencies and inspect output</a:t>
            </a:r>
          </a:p>
        </p:txBody>
      </p:sp>
    </p:spTree>
    <p:extLst>
      <p:ext uri="{BB962C8B-B14F-4D97-AF65-F5344CB8AC3E}">
        <p14:creationId xmlns:p14="http://schemas.microsoft.com/office/powerpoint/2010/main" val="1434404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6220" y="376386"/>
            <a:ext cx="4599308" cy="6067996"/>
          </a:xfrm>
        </p:spPr>
      </p:pic>
    </p:spTree>
    <p:extLst>
      <p:ext uri="{BB962C8B-B14F-4D97-AF65-F5344CB8AC3E}">
        <p14:creationId xmlns:p14="http://schemas.microsoft.com/office/powerpoint/2010/main" val="3091007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F205C7D-EB8C-44A3-B3D4-76EF14C4BA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007" y="1557937"/>
            <a:ext cx="7886700" cy="3072193"/>
          </a:xfrm>
        </p:spPr>
      </p:pic>
    </p:spTree>
    <p:extLst>
      <p:ext uri="{BB962C8B-B14F-4D97-AF65-F5344CB8AC3E}">
        <p14:creationId xmlns:p14="http://schemas.microsoft.com/office/powerpoint/2010/main" val="3937079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mn-lt"/>
              </a:rPr>
              <a:t>Hardy-Weinberg Equilibrium</a:t>
            </a:r>
          </a:p>
        </p:txBody>
      </p:sp>
      <p:sp>
        <p:nvSpPr>
          <p:cNvPr id="3" name="Content Placeholder 2"/>
          <p:cNvSpPr>
            <a:spLocks noGrp="1"/>
          </p:cNvSpPr>
          <p:nvPr>
            <p:ph idx="1"/>
          </p:nvPr>
        </p:nvSpPr>
        <p:spPr>
          <a:xfrm>
            <a:off x="628650" y="1489195"/>
            <a:ext cx="7886700" cy="4351338"/>
          </a:xfrm>
        </p:spPr>
        <p:txBody>
          <a:bodyPr/>
          <a:lstStyle/>
          <a:p>
            <a:r>
              <a:rPr lang="en-GB" dirty="0"/>
              <a:t>Frequency &gt; Disequilibrium &gt; HWE</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24" y="2400667"/>
            <a:ext cx="4375094" cy="407241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8503" y="2400667"/>
            <a:ext cx="4363059" cy="4210638"/>
          </a:xfrm>
          <a:prstGeom prst="rect">
            <a:avLst/>
          </a:prstGeom>
        </p:spPr>
      </p:pic>
    </p:spTree>
    <p:extLst>
      <p:ext uri="{BB962C8B-B14F-4D97-AF65-F5344CB8AC3E}">
        <p14:creationId xmlns:p14="http://schemas.microsoft.com/office/powerpoint/2010/main" val="2014323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56627-865E-4B35-B6EF-C9774D38AE00}"/>
              </a:ext>
            </a:extLst>
          </p:cNvPr>
          <p:cNvSpPr>
            <a:spLocks noGrp="1"/>
          </p:cNvSpPr>
          <p:nvPr>
            <p:ph type="title"/>
          </p:nvPr>
        </p:nvSpPr>
        <p:spPr/>
        <p:txBody>
          <a:bodyPr/>
          <a:lstStyle/>
          <a:p>
            <a:r>
              <a:rPr lang="en-GB" b="1" dirty="0">
                <a:latin typeface="+mn-lt"/>
              </a:rPr>
              <a:t>Fixation Index</a:t>
            </a:r>
          </a:p>
        </p:txBody>
      </p:sp>
      <p:pic>
        <p:nvPicPr>
          <p:cNvPr id="5" name="Content Placeholder 4">
            <a:extLst>
              <a:ext uri="{FF2B5EF4-FFF2-40B4-BE49-F238E27FC236}">
                <a16:creationId xmlns:a16="http://schemas.microsoft.com/office/drawing/2014/main" id="{30FE9A68-5E91-4594-8ED3-63EABC1B27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057" y="1574684"/>
            <a:ext cx="7886700" cy="3854735"/>
          </a:xfrm>
        </p:spPr>
      </p:pic>
      <p:sp>
        <p:nvSpPr>
          <p:cNvPr id="6" name="TextBox 5">
            <a:extLst>
              <a:ext uri="{FF2B5EF4-FFF2-40B4-BE49-F238E27FC236}">
                <a16:creationId xmlns:a16="http://schemas.microsoft.com/office/drawing/2014/main" id="{F3AB40E3-37E9-4757-AF3E-73FD28D369DF}"/>
              </a:ext>
            </a:extLst>
          </p:cNvPr>
          <p:cNvSpPr txBox="1"/>
          <p:nvPr/>
        </p:nvSpPr>
        <p:spPr>
          <a:xfrm>
            <a:off x="750997" y="5518084"/>
            <a:ext cx="7642006" cy="1200329"/>
          </a:xfrm>
          <a:prstGeom prst="rect">
            <a:avLst/>
          </a:prstGeom>
          <a:noFill/>
        </p:spPr>
        <p:txBody>
          <a:bodyPr wrap="square" rtlCol="0">
            <a:spAutoFit/>
          </a:bodyPr>
          <a:lstStyle/>
          <a:p>
            <a:r>
              <a:rPr lang="en-GB" dirty="0"/>
              <a:t>The values for heterozygosity (sum of the squared gene frequencies and subtract that from one) are important in determining levels of inbreeding and assortative mating etc. They are also needed for calculations of HWE and </a:t>
            </a:r>
            <a:r>
              <a:rPr lang="en-GB" dirty="0" err="1"/>
              <a:t>Fst</a:t>
            </a:r>
            <a:r>
              <a:rPr lang="en-GB" dirty="0"/>
              <a:t> etc. </a:t>
            </a:r>
          </a:p>
        </p:txBody>
      </p:sp>
      <p:sp>
        <p:nvSpPr>
          <p:cNvPr id="3" name="TextBox 2">
            <a:extLst>
              <a:ext uri="{FF2B5EF4-FFF2-40B4-BE49-F238E27FC236}">
                <a16:creationId xmlns:a16="http://schemas.microsoft.com/office/drawing/2014/main" id="{D26B4715-8EC9-4745-AF39-5CBC543CED07}"/>
              </a:ext>
            </a:extLst>
          </p:cNvPr>
          <p:cNvSpPr txBox="1"/>
          <p:nvPr/>
        </p:nvSpPr>
        <p:spPr>
          <a:xfrm>
            <a:off x="5659821" y="2748850"/>
            <a:ext cx="2760936" cy="461665"/>
          </a:xfrm>
          <a:prstGeom prst="rect">
            <a:avLst/>
          </a:prstGeom>
          <a:noFill/>
        </p:spPr>
        <p:txBody>
          <a:bodyPr wrap="square" rtlCol="0">
            <a:spAutoFit/>
          </a:bodyPr>
          <a:lstStyle/>
          <a:p>
            <a:r>
              <a:rPr lang="en-GB" sz="1200" dirty="0"/>
              <a:t>Where pi is the frequency of the </a:t>
            </a:r>
            <a:r>
              <a:rPr lang="en-GB" sz="1200" dirty="0" err="1"/>
              <a:t>ith</a:t>
            </a:r>
            <a:r>
              <a:rPr lang="en-GB" sz="1200" dirty="0"/>
              <a:t> of k alleles (two in case of AA, Aa and aa).</a:t>
            </a:r>
          </a:p>
        </p:txBody>
      </p:sp>
      <p:cxnSp>
        <p:nvCxnSpPr>
          <p:cNvPr id="7" name="Straight Arrow Connector 6">
            <a:extLst>
              <a:ext uri="{FF2B5EF4-FFF2-40B4-BE49-F238E27FC236}">
                <a16:creationId xmlns:a16="http://schemas.microsoft.com/office/drawing/2014/main" id="{14C30210-B24B-4F07-9BD1-9E83E4865F60}"/>
              </a:ext>
            </a:extLst>
          </p:cNvPr>
          <p:cNvCxnSpPr>
            <a:cxnSpLocks/>
            <a:stCxn id="3" idx="1"/>
          </p:cNvCxnSpPr>
          <p:nvPr/>
        </p:nvCxnSpPr>
        <p:spPr>
          <a:xfrm flipH="1">
            <a:off x="4939863" y="2979683"/>
            <a:ext cx="719958" cy="166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0678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B246-87AF-4895-89D4-37FE4AF124B7}"/>
              </a:ext>
            </a:extLst>
          </p:cNvPr>
          <p:cNvSpPr>
            <a:spLocks noGrp="1"/>
          </p:cNvSpPr>
          <p:nvPr>
            <p:ph type="title"/>
          </p:nvPr>
        </p:nvSpPr>
        <p:spPr/>
        <p:txBody>
          <a:bodyPr/>
          <a:lstStyle/>
          <a:p>
            <a:r>
              <a:rPr lang="en-GB" b="1" dirty="0">
                <a:latin typeface="+mn-lt"/>
              </a:rPr>
              <a:t>Genetic diversity</a:t>
            </a:r>
          </a:p>
        </p:txBody>
      </p:sp>
      <p:pic>
        <p:nvPicPr>
          <p:cNvPr id="5" name="Content Placeholder 4">
            <a:extLst>
              <a:ext uri="{FF2B5EF4-FFF2-40B4-BE49-F238E27FC236}">
                <a16:creationId xmlns:a16="http://schemas.microsoft.com/office/drawing/2014/main" id="{2B9512AC-6D3F-48B3-B3C2-3202E2D30A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6855" y="1736287"/>
            <a:ext cx="6228711" cy="4985406"/>
          </a:xfrm>
        </p:spPr>
      </p:pic>
    </p:spTree>
    <p:extLst>
      <p:ext uri="{BB962C8B-B14F-4D97-AF65-F5344CB8AC3E}">
        <p14:creationId xmlns:p14="http://schemas.microsoft.com/office/powerpoint/2010/main" val="2129219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31EC-9F1E-47C7-8B70-88D285CD2BD7}"/>
              </a:ext>
            </a:extLst>
          </p:cNvPr>
          <p:cNvSpPr>
            <a:spLocks noGrp="1"/>
          </p:cNvSpPr>
          <p:nvPr>
            <p:ph type="title"/>
          </p:nvPr>
        </p:nvSpPr>
        <p:spPr>
          <a:xfrm>
            <a:off x="825062" y="365126"/>
            <a:ext cx="7690288" cy="901371"/>
          </a:xfrm>
        </p:spPr>
        <p:txBody>
          <a:bodyPr/>
          <a:lstStyle/>
          <a:p>
            <a:r>
              <a:rPr lang="en-GB" b="1" dirty="0">
                <a:latin typeface="+mn-lt"/>
              </a:rPr>
              <a:t>F statistics</a:t>
            </a:r>
          </a:p>
        </p:txBody>
      </p:sp>
      <p:pic>
        <p:nvPicPr>
          <p:cNvPr id="5" name="Content Placeholder 4">
            <a:extLst>
              <a:ext uri="{FF2B5EF4-FFF2-40B4-BE49-F238E27FC236}">
                <a16:creationId xmlns:a16="http://schemas.microsoft.com/office/drawing/2014/main" id="{298F84EE-D261-4478-9974-E88194F97E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9430" y="1505060"/>
            <a:ext cx="5965139" cy="5242210"/>
          </a:xfrm>
        </p:spPr>
      </p:pic>
    </p:spTree>
    <p:extLst>
      <p:ext uri="{BB962C8B-B14F-4D97-AF65-F5344CB8AC3E}">
        <p14:creationId xmlns:p14="http://schemas.microsoft.com/office/powerpoint/2010/main" val="868896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9CB8C-8AA7-4145-8503-AB81DD9722E9}"/>
              </a:ext>
            </a:extLst>
          </p:cNvPr>
          <p:cNvSpPr>
            <a:spLocks noGrp="1"/>
          </p:cNvSpPr>
          <p:nvPr>
            <p:ph type="title"/>
          </p:nvPr>
        </p:nvSpPr>
        <p:spPr/>
        <p:txBody>
          <a:bodyPr/>
          <a:lstStyle/>
          <a:p>
            <a:r>
              <a:rPr lang="en-GB" b="1" dirty="0">
                <a:latin typeface="+mn-lt"/>
              </a:rPr>
              <a:t>Aims</a:t>
            </a:r>
          </a:p>
        </p:txBody>
      </p:sp>
      <p:sp>
        <p:nvSpPr>
          <p:cNvPr id="3" name="Content Placeholder 2">
            <a:extLst>
              <a:ext uri="{FF2B5EF4-FFF2-40B4-BE49-F238E27FC236}">
                <a16:creationId xmlns:a16="http://schemas.microsoft.com/office/drawing/2014/main" id="{3DC5838C-CBFE-481B-B98F-D8521436529F}"/>
              </a:ext>
            </a:extLst>
          </p:cNvPr>
          <p:cNvSpPr>
            <a:spLocks noGrp="1"/>
          </p:cNvSpPr>
          <p:nvPr>
            <p:ph idx="1"/>
          </p:nvPr>
        </p:nvSpPr>
        <p:spPr/>
        <p:txBody>
          <a:bodyPr/>
          <a:lstStyle/>
          <a:p>
            <a:r>
              <a:rPr lang="en-GB" dirty="0"/>
              <a:t>I DO NOT expect you to come out of this session being able to remember equations and calculations</a:t>
            </a:r>
          </a:p>
          <a:p>
            <a:r>
              <a:rPr lang="en-GB" dirty="0"/>
              <a:t>I DO expect you to come out with a greater understanding of research results relating to population genetics</a:t>
            </a:r>
          </a:p>
          <a:p>
            <a:r>
              <a:rPr lang="en-GB" dirty="0"/>
              <a:t>This is about developing a sense of what these indices and statistics mean rather than confusing you with algebra</a:t>
            </a:r>
          </a:p>
          <a:p>
            <a:pPr marL="0" indent="0">
              <a:buNone/>
            </a:pPr>
            <a:endParaRPr lang="en-GB" dirty="0"/>
          </a:p>
        </p:txBody>
      </p:sp>
    </p:spTree>
    <p:extLst>
      <p:ext uri="{BB962C8B-B14F-4D97-AF65-F5344CB8AC3E}">
        <p14:creationId xmlns:p14="http://schemas.microsoft.com/office/powerpoint/2010/main" val="3474896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722" y="0"/>
            <a:ext cx="7886700" cy="1325563"/>
          </a:xfrm>
        </p:spPr>
        <p:txBody>
          <a:bodyPr/>
          <a:lstStyle/>
          <a:p>
            <a:r>
              <a:rPr lang="en-GB" b="1" dirty="0" err="1">
                <a:latin typeface="+mn-lt"/>
              </a:rPr>
              <a:t>Fst</a:t>
            </a:r>
            <a:r>
              <a:rPr lang="en-GB" b="1" dirty="0">
                <a:latin typeface="+mn-lt"/>
              </a:rPr>
              <a:t> in </a:t>
            </a:r>
            <a:r>
              <a:rPr lang="en-GB" b="1" dirty="0" err="1">
                <a:latin typeface="+mn-lt"/>
              </a:rPr>
              <a:t>GeneALEx</a:t>
            </a:r>
            <a:endParaRPr lang="en-GB" b="1" dirty="0">
              <a:latin typeface="+mn-lt"/>
            </a:endParaRPr>
          </a:p>
        </p:txBody>
      </p:sp>
      <p:sp>
        <p:nvSpPr>
          <p:cNvPr id="3" name="Content Placeholder 2"/>
          <p:cNvSpPr>
            <a:spLocks noGrp="1"/>
          </p:cNvSpPr>
          <p:nvPr>
            <p:ph idx="1"/>
          </p:nvPr>
        </p:nvSpPr>
        <p:spPr>
          <a:xfrm>
            <a:off x="461596" y="1093541"/>
            <a:ext cx="7886700" cy="4351338"/>
          </a:xfrm>
        </p:spPr>
        <p:txBody>
          <a:bodyPr/>
          <a:lstStyle/>
          <a:p>
            <a:r>
              <a:rPr lang="en-GB" dirty="0"/>
              <a:t>Frequency &gt; Frequency &gt; Check “Pairwise </a:t>
            </a:r>
            <a:r>
              <a:rPr lang="en-GB" dirty="0" err="1"/>
              <a:t>Fst</a:t>
            </a:r>
            <a:r>
              <a:rPr lang="en-GB" dirty="0"/>
              <a:t>” and “Output Pairwise Matrix”</a:t>
            </a:r>
          </a:p>
          <a:p>
            <a:endParaRPr lang="en-GB" dirty="0"/>
          </a:p>
          <a:p>
            <a:endParaRPr lang="en-GB" dirty="0"/>
          </a:p>
          <a:p>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556" y="2130724"/>
            <a:ext cx="3378902" cy="4505203"/>
          </a:xfrm>
          <a:prstGeom prst="rect">
            <a:avLst/>
          </a:prstGeom>
        </p:spPr>
      </p:pic>
    </p:spTree>
    <p:extLst>
      <p:ext uri="{BB962C8B-B14F-4D97-AF65-F5344CB8AC3E}">
        <p14:creationId xmlns:p14="http://schemas.microsoft.com/office/powerpoint/2010/main" val="4029280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9ECF-A047-4DE9-BA32-1D60859F33FA}"/>
              </a:ext>
            </a:extLst>
          </p:cNvPr>
          <p:cNvSpPr>
            <a:spLocks noGrp="1"/>
          </p:cNvSpPr>
          <p:nvPr>
            <p:ph type="title"/>
          </p:nvPr>
        </p:nvSpPr>
        <p:spPr/>
        <p:txBody>
          <a:bodyPr/>
          <a:lstStyle/>
          <a:p>
            <a:r>
              <a:rPr lang="en-GB" b="1" dirty="0" err="1">
                <a:latin typeface="+mn-lt"/>
              </a:rPr>
              <a:t>Fst</a:t>
            </a:r>
            <a:endParaRPr lang="en-GB" b="1" dirty="0">
              <a:latin typeface="+mn-lt"/>
            </a:endParaRPr>
          </a:p>
        </p:txBody>
      </p:sp>
      <p:pic>
        <p:nvPicPr>
          <p:cNvPr id="5" name="Content Placeholder 4">
            <a:extLst>
              <a:ext uri="{FF2B5EF4-FFF2-40B4-BE49-F238E27FC236}">
                <a16:creationId xmlns:a16="http://schemas.microsoft.com/office/drawing/2014/main" id="{A7DC993D-C1C4-462C-8F49-F9E94ADDD5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8146" y="2689215"/>
            <a:ext cx="7867708" cy="2624157"/>
          </a:xfrm>
        </p:spPr>
      </p:pic>
    </p:spTree>
    <p:extLst>
      <p:ext uri="{BB962C8B-B14F-4D97-AF65-F5344CB8AC3E}">
        <p14:creationId xmlns:p14="http://schemas.microsoft.com/office/powerpoint/2010/main" val="1095259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1EF8A-7ADC-4AAF-9DC5-5B66D0B35ED1}"/>
              </a:ext>
            </a:extLst>
          </p:cNvPr>
          <p:cNvSpPr>
            <a:spLocks noGrp="1"/>
          </p:cNvSpPr>
          <p:nvPr>
            <p:ph type="title"/>
          </p:nvPr>
        </p:nvSpPr>
        <p:spPr/>
        <p:txBody>
          <a:bodyPr/>
          <a:lstStyle/>
          <a:p>
            <a:r>
              <a:rPr lang="en-GB" b="1" dirty="0">
                <a:latin typeface="+mn-lt"/>
              </a:rPr>
              <a:t>The software</a:t>
            </a:r>
          </a:p>
        </p:txBody>
      </p:sp>
      <p:sp>
        <p:nvSpPr>
          <p:cNvPr id="3" name="Content Placeholder 2">
            <a:extLst>
              <a:ext uri="{FF2B5EF4-FFF2-40B4-BE49-F238E27FC236}">
                <a16:creationId xmlns:a16="http://schemas.microsoft.com/office/drawing/2014/main" id="{A1554E53-73F6-4920-83A2-C5DFCAF71057}"/>
              </a:ext>
            </a:extLst>
          </p:cNvPr>
          <p:cNvSpPr>
            <a:spLocks noGrp="1"/>
          </p:cNvSpPr>
          <p:nvPr>
            <p:ph idx="1"/>
          </p:nvPr>
        </p:nvSpPr>
        <p:spPr/>
        <p:txBody>
          <a:bodyPr/>
          <a:lstStyle/>
          <a:p>
            <a:r>
              <a:rPr lang="en-GB" dirty="0"/>
              <a:t>We will use </a:t>
            </a:r>
            <a:r>
              <a:rPr lang="en-GB" dirty="0" err="1"/>
              <a:t>GenALEx</a:t>
            </a:r>
            <a:r>
              <a:rPr lang="en-GB" dirty="0"/>
              <a:t>, a freely available Excel plugin designed for research and teaching that comes with a wide range of tutorials and an excellent guide.</a:t>
            </a:r>
          </a:p>
          <a:p>
            <a:r>
              <a:rPr lang="en-GB" dirty="0"/>
              <a:t>Please explore the tutorials and data sets outside of the session if interested</a:t>
            </a:r>
          </a:p>
          <a:p>
            <a:r>
              <a:rPr lang="en-GB" dirty="0"/>
              <a:t>Free software: </a:t>
            </a:r>
            <a:r>
              <a:rPr lang="en-GB" dirty="0">
                <a:hlinkClick r:id="rId2"/>
              </a:rPr>
              <a:t>https://biology-assets.anu.edu.au/GenAlEx/Download.html</a:t>
            </a:r>
            <a:endParaRPr lang="en-GB" dirty="0"/>
          </a:p>
          <a:p>
            <a:endParaRPr lang="en-GB" dirty="0"/>
          </a:p>
          <a:p>
            <a:endParaRPr lang="en-GB" dirty="0"/>
          </a:p>
        </p:txBody>
      </p:sp>
    </p:spTree>
    <p:extLst>
      <p:ext uri="{BB962C8B-B14F-4D97-AF65-F5344CB8AC3E}">
        <p14:creationId xmlns:p14="http://schemas.microsoft.com/office/powerpoint/2010/main" val="1758876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63F3D-36E6-4FDD-B571-86F2420180A9}"/>
              </a:ext>
            </a:extLst>
          </p:cNvPr>
          <p:cNvSpPr>
            <a:spLocks noGrp="1"/>
          </p:cNvSpPr>
          <p:nvPr>
            <p:ph type="title"/>
          </p:nvPr>
        </p:nvSpPr>
        <p:spPr>
          <a:xfrm>
            <a:off x="3535752" y="175345"/>
            <a:ext cx="2658014" cy="739055"/>
          </a:xfrm>
        </p:spPr>
        <p:txBody>
          <a:bodyPr/>
          <a:lstStyle/>
          <a:p>
            <a:r>
              <a:rPr lang="en-GB" b="1" dirty="0">
                <a:latin typeface="+mn-lt"/>
              </a:rPr>
              <a:t>The data</a:t>
            </a:r>
          </a:p>
        </p:txBody>
      </p:sp>
      <p:sp>
        <p:nvSpPr>
          <p:cNvPr id="3" name="Content Placeholder 2">
            <a:extLst>
              <a:ext uri="{FF2B5EF4-FFF2-40B4-BE49-F238E27FC236}">
                <a16:creationId xmlns:a16="http://schemas.microsoft.com/office/drawing/2014/main" id="{77F58410-8192-4B7A-843C-B8B4158597CD}"/>
              </a:ext>
            </a:extLst>
          </p:cNvPr>
          <p:cNvSpPr>
            <a:spLocks noGrp="1"/>
          </p:cNvSpPr>
          <p:nvPr>
            <p:ph idx="1"/>
          </p:nvPr>
        </p:nvSpPr>
        <p:spPr>
          <a:xfrm>
            <a:off x="111063" y="914400"/>
            <a:ext cx="8575735" cy="1576304"/>
          </a:xfrm>
        </p:spPr>
        <p:txBody>
          <a:bodyPr>
            <a:normAutofit fontScale="70000" lnSpcReduction="20000"/>
          </a:bodyPr>
          <a:lstStyle/>
          <a:p>
            <a:r>
              <a:rPr lang="en-GB" dirty="0"/>
              <a:t>We will use real data from an ongoing research project on woolly apple aphids</a:t>
            </a:r>
          </a:p>
          <a:p>
            <a:r>
              <a:rPr lang="en-GB" dirty="0"/>
              <a:t>Pest of apples (</a:t>
            </a:r>
            <a:r>
              <a:rPr lang="en-GB" i="1" dirty="0" err="1"/>
              <a:t>Malus</a:t>
            </a:r>
            <a:r>
              <a:rPr lang="en-GB" dirty="0"/>
              <a:t>) originating in North America where it also used in elm.</a:t>
            </a:r>
          </a:p>
          <a:p>
            <a:r>
              <a:rPr lang="en-GB" dirty="0"/>
              <a:t>Thought to be asexual in the UK</a:t>
            </a:r>
          </a:p>
          <a:p>
            <a:r>
              <a:rPr lang="en-GB" dirty="0"/>
              <a:t>Sampling throughout its range by Cindayniah Godfrey</a:t>
            </a:r>
          </a:p>
        </p:txBody>
      </p:sp>
      <p:pic>
        <p:nvPicPr>
          <p:cNvPr id="5" name="Picture 4">
            <a:extLst>
              <a:ext uri="{FF2B5EF4-FFF2-40B4-BE49-F238E27FC236}">
                <a16:creationId xmlns:a16="http://schemas.microsoft.com/office/drawing/2014/main" id="{9306CFB8-99CD-4FFB-97E9-EAAD81D36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3966" y="4848045"/>
            <a:ext cx="2666403" cy="1774370"/>
          </a:xfrm>
          <a:prstGeom prst="rect">
            <a:avLst/>
          </a:prstGeom>
        </p:spPr>
      </p:pic>
      <p:sp>
        <p:nvSpPr>
          <p:cNvPr id="6" name="TextBox 5"/>
          <p:cNvSpPr txBox="1"/>
          <p:nvPr/>
        </p:nvSpPr>
        <p:spPr>
          <a:xfrm>
            <a:off x="284671" y="2622430"/>
            <a:ext cx="3493699" cy="3693319"/>
          </a:xfrm>
          <a:prstGeom prst="rect">
            <a:avLst/>
          </a:prstGeom>
          <a:noFill/>
        </p:spPr>
        <p:txBody>
          <a:bodyPr wrap="square" rtlCol="0">
            <a:spAutoFit/>
          </a:bodyPr>
          <a:lstStyle/>
          <a:p>
            <a:r>
              <a:rPr lang="en-GB" b="1" dirty="0"/>
              <a:t>Populations</a:t>
            </a:r>
          </a:p>
          <a:p>
            <a:endParaRPr lang="en-GB" dirty="0"/>
          </a:p>
          <a:p>
            <a:r>
              <a:rPr lang="en-GB" dirty="0"/>
              <a:t>1. Elm Balloon Gall Aphid</a:t>
            </a:r>
          </a:p>
          <a:p>
            <a:r>
              <a:rPr lang="en-GB" dirty="0"/>
              <a:t>2. New Zealand</a:t>
            </a:r>
          </a:p>
          <a:p>
            <a:r>
              <a:rPr lang="en-GB" dirty="0"/>
              <a:t>3. USA</a:t>
            </a:r>
          </a:p>
          <a:p>
            <a:r>
              <a:rPr lang="en-GB" dirty="0"/>
              <a:t>4. USA</a:t>
            </a:r>
          </a:p>
          <a:p>
            <a:r>
              <a:rPr lang="en-GB" dirty="0"/>
              <a:t>5. UK (NIAB EMR)</a:t>
            </a:r>
          </a:p>
          <a:p>
            <a:r>
              <a:rPr lang="en-GB" dirty="0"/>
              <a:t>6. UK (NIAB EMR)</a:t>
            </a:r>
          </a:p>
          <a:p>
            <a:r>
              <a:rPr lang="en-GB" dirty="0"/>
              <a:t>7. UK (NIAB EMR)</a:t>
            </a:r>
          </a:p>
          <a:p>
            <a:r>
              <a:rPr lang="en-GB" dirty="0"/>
              <a:t>10. UK (National Fruit Collection)</a:t>
            </a:r>
          </a:p>
          <a:p>
            <a:r>
              <a:rPr lang="en-GB" dirty="0"/>
              <a:t>11. UK (National Fruit Collection)</a:t>
            </a:r>
          </a:p>
          <a:p>
            <a:r>
              <a:rPr lang="en-GB" dirty="0"/>
              <a:t>12. UK (National Fruit Collection)</a:t>
            </a:r>
          </a:p>
          <a:p>
            <a:r>
              <a:rPr lang="en-GB" dirty="0"/>
              <a:t>14. UK (National Fruit Collection)</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1926" y="2619629"/>
            <a:ext cx="1485900" cy="18859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3157" y="2859364"/>
            <a:ext cx="2847975" cy="1609725"/>
          </a:xfrm>
          <a:prstGeom prst="rect">
            <a:avLst/>
          </a:prstGeom>
        </p:spPr>
      </p:pic>
    </p:spTree>
    <p:extLst>
      <p:ext uri="{BB962C8B-B14F-4D97-AF65-F5344CB8AC3E}">
        <p14:creationId xmlns:p14="http://schemas.microsoft.com/office/powerpoint/2010/main" val="3005105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2AEB0-8C6B-4AB4-9215-5173DB4DF022}"/>
              </a:ext>
            </a:extLst>
          </p:cNvPr>
          <p:cNvSpPr>
            <a:spLocks noGrp="1"/>
          </p:cNvSpPr>
          <p:nvPr>
            <p:ph type="title"/>
          </p:nvPr>
        </p:nvSpPr>
        <p:spPr/>
        <p:txBody>
          <a:bodyPr/>
          <a:lstStyle/>
          <a:p>
            <a:r>
              <a:rPr lang="en-GB" b="1" dirty="0">
                <a:latin typeface="+mn-lt"/>
              </a:rPr>
              <a:t>Microsatellites</a:t>
            </a:r>
          </a:p>
        </p:txBody>
      </p:sp>
      <p:sp>
        <p:nvSpPr>
          <p:cNvPr id="3" name="Content Placeholder 2">
            <a:extLst>
              <a:ext uri="{FF2B5EF4-FFF2-40B4-BE49-F238E27FC236}">
                <a16:creationId xmlns:a16="http://schemas.microsoft.com/office/drawing/2014/main" id="{0C41E88F-1CE7-4E4A-8295-0A647E23E8CD}"/>
              </a:ext>
            </a:extLst>
          </p:cNvPr>
          <p:cNvSpPr>
            <a:spLocks noGrp="1"/>
          </p:cNvSpPr>
          <p:nvPr>
            <p:ph idx="1"/>
          </p:nvPr>
        </p:nvSpPr>
        <p:spPr/>
        <p:txBody>
          <a:bodyPr>
            <a:normAutofit lnSpcReduction="10000"/>
          </a:bodyPr>
          <a:lstStyle/>
          <a:p>
            <a:r>
              <a:rPr lang="en-GB" dirty="0"/>
              <a:t>Regions of the genome consisting of multiple repeated units that can vary among individuals:</a:t>
            </a:r>
          </a:p>
          <a:p>
            <a:endParaRPr lang="en-GB" dirty="0"/>
          </a:p>
          <a:p>
            <a:r>
              <a:rPr lang="en-GB" dirty="0"/>
              <a:t>ATGATGATGATGATGATGATGATGATGATGATG</a:t>
            </a:r>
          </a:p>
          <a:p>
            <a:r>
              <a:rPr lang="en-GB" dirty="0"/>
              <a:t>ATGATGATG</a:t>
            </a:r>
          </a:p>
          <a:p>
            <a:endParaRPr lang="en-GB" dirty="0"/>
          </a:p>
          <a:p>
            <a:r>
              <a:rPr lang="en-GB" dirty="0"/>
              <a:t>CTCTCTCTCTCTCT</a:t>
            </a:r>
          </a:p>
          <a:p>
            <a:r>
              <a:rPr lang="en-GB" dirty="0"/>
              <a:t>CTCTCTCTCT</a:t>
            </a:r>
          </a:p>
          <a:p>
            <a:r>
              <a:rPr lang="en-GB" dirty="0"/>
              <a:t>CTCTCT</a:t>
            </a:r>
          </a:p>
        </p:txBody>
      </p:sp>
      <p:sp>
        <p:nvSpPr>
          <p:cNvPr id="4" name="Right Brace 3">
            <a:extLst>
              <a:ext uri="{FF2B5EF4-FFF2-40B4-BE49-F238E27FC236}">
                <a16:creationId xmlns:a16="http://schemas.microsoft.com/office/drawing/2014/main" id="{1EDBAA57-C795-4CF5-8CB6-973F67592029}"/>
              </a:ext>
            </a:extLst>
          </p:cNvPr>
          <p:cNvSpPr/>
          <p:nvPr/>
        </p:nvSpPr>
        <p:spPr>
          <a:xfrm>
            <a:off x="7147034" y="3063766"/>
            <a:ext cx="357352" cy="14294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Right Brace 4">
            <a:extLst>
              <a:ext uri="{FF2B5EF4-FFF2-40B4-BE49-F238E27FC236}">
                <a16:creationId xmlns:a16="http://schemas.microsoft.com/office/drawing/2014/main" id="{6D800425-7478-4772-9B7C-963C28585B4A}"/>
              </a:ext>
            </a:extLst>
          </p:cNvPr>
          <p:cNvSpPr/>
          <p:nvPr/>
        </p:nvSpPr>
        <p:spPr>
          <a:xfrm>
            <a:off x="7173310" y="4696564"/>
            <a:ext cx="357352" cy="14294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TextBox 5">
            <a:extLst>
              <a:ext uri="{FF2B5EF4-FFF2-40B4-BE49-F238E27FC236}">
                <a16:creationId xmlns:a16="http://schemas.microsoft.com/office/drawing/2014/main" id="{B4D8F799-BACF-428E-9618-BD330C01C1D3}"/>
              </a:ext>
            </a:extLst>
          </p:cNvPr>
          <p:cNvSpPr txBox="1"/>
          <p:nvPr/>
        </p:nvSpPr>
        <p:spPr>
          <a:xfrm>
            <a:off x="7530662" y="3354963"/>
            <a:ext cx="1324304" cy="646331"/>
          </a:xfrm>
          <a:prstGeom prst="rect">
            <a:avLst/>
          </a:prstGeom>
          <a:noFill/>
        </p:spPr>
        <p:txBody>
          <a:bodyPr wrap="square" rtlCol="0">
            <a:spAutoFit/>
          </a:bodyPr>
          <a:lstStyle/>
          <a:p>
            <a:r>
              <a:rPr lang="en-GB" dirty="0"/>
              <a:t>Locus 1, two alleles</a:t>
            </a:r>
          </a:p>
        </p:txBody>
      </p:sp>
      <p:sp>
        <p:nvSpPr>
          <p:cNvPr id="7" name="TextBox 6">
            <a:extLst>
              <a:ext uri="{FF2B5EF4-FFF2-40B4-BE49-F238E27FC236}">
                <a16:creationId xmlns:a16="http://schemas.microsoft.com/office/drawing/2014/main" id="{30DB2206-7989-4FE2-B990-486B11B3E220}"/>
              </a:ext>
            </a:extLst>
          </p:cNvPr>
          <p:cNvSpPr txBox="1"/>
          <p:nvPr/>
        </p:nvSpPr>
        <p:spPr>
          <a:xfrm>
            <a:off x="7620000" y="5088101"/>
            <a:ext cx="1324304" cy="646331"/>
          </a:xfrm>
          <a:prstGeom prst="rect">
            <a:avLst/>
          </a:prstGeom>
          <a:noFill/>
        </p:spPr>
        <p:txBody>
          <a:bodyPr wrap="square" rtlCol="0">
            <a:spAutoFit/>
          </a:bodyPr>
          <a:lstStyle/>
          <a:p>
            <a:r>
              <a:rPr lang="en-GB" dirty="0"/>
              <a:t>Locus 2, three alleles</a:t>
            </a:r>
          </a:p>
        </p:txBody>
      </p:sp>
    </p:spTree>
    <p:extLst>
      <p:ext uri="{BB962C8B-B14F-4D97-AF65-F5344CB8AC3E}">
        <p14:creationId xmlns:p14="http://schemas.microsoft.com/office/powerpoint/2010/main" val="3043749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2B7F2-B518-4498-96EB-856BFD3A6EC9}"/>
              </a:ext>
            </a:extLst>
          </p:cNvPr>
          <p:cNvSpPr>
            <a:spLocks noGrp="1"/>
          </p:cNvSpPr>
          <p:nvPr>
            <p:ph type="title"/>
          </p:nvPr>
        </p:nvSpPr>
        <p:spPr>
          <a:xfrm>
            <a:off x="1427436" y="87928"/>
            <a:ext cx="6492109" cy="675398"/>
          </a:xfrm>
        </p:spPr>
        <p:txBody>
          <a:bodyPr>
            <a:normAutofit fontScale="90000"/>
          </a:bodyPr>
          <a:lstStyle/>
          <a:p>
            <a:r>
              <a:rPr lang="en-GB" b="1" dirty="0">
                <a:latin typeface="+mn-lt"/>
              </a:rPr>
              <a:t>Scoring microsatellites</a:t>
            </a:r>
          </a:p>
        </p:txBody>
      </p:sp>
      <p:sp>
        <p:nvSpPr>
          <p:cNvPr id="3" name="Content Placeholder 2">
            <a:extLst>
              <a:ext uri="{FF2B5EF4-FFF2-40B4-BE49-F238E27FC236}">
                <a16:creationId xmlns:a16="http://schemas.microsoft.com/office/drawing/2014/main" id="{C260C895-3BCB-4D6F-A012-C4C7E1DEDA13}"/>
              </a:ext>
            </a:extLst>
          </p:cNvPr>
          <p:cNvSpPr>
            <a:spLocks noGrp="1"/>
          </p:cNvSpPr>
          <p:nvPr>
            <p:ph idx="1"/>
          </p:nvPr>
        </p:nvSpPr>
        <p:spPr>
          <a:xfrm>
            <a:off x="381657" y="1079391"/>
            <a:ext cx="7886700" cy="4351338"/>
          </a:xfrm>
        </p:spPr>
        <p:txBody>
          <a:bodyPr/>
          <a:lstStyle/>
          <a:p>
            <a:r>
              <a:rPr lang="en-GB" dirty="0"/>
              <a:t>The allele series and some scored genotypes are illustrated here for a tetra-nucleotide codominant microsatellite or STR locus, D18 with repeat motif [AGAA]n, that is widely used in human forensics.</a:t>
            </a:r>
          </a:p>
        </p:txBody>
      </p:sp>
      <p:pic>
        <p:nvPicPr>
          <p:cNvPr id="5" name="Picture 4">
            <a:extLst>
              <a:ext uri="{FF2B5EF4-FFF2-40B4-BE49-F238E27FC236}">
                <a16:creationId xmlns:a16="http://schemas.microsoft.com/office/drawing/2014/main" id="{6CC480BF-C285-47A7-9DB6-5F00C034D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36" y="2660004"/>
            <a:ext cx="6886625" cy="4110068"/>
          </a:xfrm>
          <a:prstGeom prst="rect">
            <a:avLst/>
          </a:prstGeom>
        </p:spPr>
      </p:pic>
    </p:spTree>
    <p:extLst>
      <p:ext uri="{BB962C8B-B14F-4D97-AF65-F5344CB8AC3E}">
        <p14:creationId xmlns:p14="http://schemas.microsoft.com/office/powerpoint/2010/main" val="3678422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F330-B546-4400-8295-E03C006A0C2D}"/>
              </a:ext>
            </a:extLst>
          </p:cNvPr>
          <p:cNvSpPr>
            <a:spLocks noGrp="1"/>
          </p:cNvSpPr>
          <p:nvPr>
            <p:ph type="title"/>
          </p:nvPr>
        </p:nvSpPr>
        <p:spPr/>
        <p:txBody>
          <a:bodyPr/>
          <a:lstStyle/>
          <a:p>
            <a:r>
              <a:rPr lang="en-GB" b="1" dirty="0">
                <a:latin typeface="+mn-lt"/>
              </a:rPr>
              <a:t>Codominance data</a:t>
            </a:r>
          </a:p>
        </p:txBody>
      </p:sp>
      <p:sp>
        <p:nvSpPr>
          <p:cNvPr id="3" name="Content Placeholder 2">
            <a:extLst>
              <a:ext uri="{FF2B5EF4-FFF2-40B4-BE49-F238E27FC236}">
                <a16:creationId xmlns:a16="http://schemas.microsoft.com/office/drawing/2014/main" id="{AB64D986-C271-4BB3-B1A6-2C05B139A542}"/>
              </a:ext>
            </a:extLst>
          </p:cNvPr>
          <p:cNvSpPr>
            <a:spLocks noGrp="1"/>
          </p:cNvSpPr>
          <p:nvPr>
            <p:ph idx="1"/>
          </p:nvPr>
        </p:nvSpPr>
        <p:spPr>
          <a:xfrm>
            <a:off x="628650" y="1575459"/>
            <a:ext cx="7886700" cy="4351338"/>
          </a:xfrm>
        </p:spPr>
        <p:txBody>
          <a:bodyPr/>
          <a:lstStyle/>
          <a:p>
            <a:r>
              <a:rPr lang="en-GB" dirty="0"/>
              <a:t>Neither allele is recessive and the phenotypes of both alleles are expressed.</a:t>
            </a:r>
          </a:p>
          <a:p>
            <a:r>
              <a:rPr lang="en-GB" dirty="0"/>
              <a:t>Microsatellite data is codominant</a:t>
            </a:r>
          </a:p>
          <a:p>
            <a:endParaRPr lang="en-GB" dirty="0"/>
          </a:p>
          <a:p>
            <a:endParaRPr lang="en-GB" dirty="0"/>
          </a:p>
        </p:txBody>
      </p:sp>
      <p:pic>
        <p:nvPicPr>
          <p:cNvPr id="5" name="Picture 4">
            <a:extLst>
              <a:ext uri="{FF2B5EF4-FFF2-40B4-BE49-F238E27FC236}">
                <a16:creationId xmlns:a16="http://schemas.microsoft.com/office/drawing/2014/main" id="{83F9B194-2E24-4CF6-877D-311992BE2A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140626"/>
            <a:ext cx="6942083" cy="3436331"/>
          </a:xfrm>
          <a:prstGeom prst="rect">
            <a:avLst/>
          </a:prstGeom>
        </p:spPr>
      </p:pic>
    </p:spTree>
    <p:extLst>
      <p:ext uri="{BB962C8B-B14F-4D97-AF65-F5344CB8AC3E}">
        <p14:creationId xmlns:p14="http://schemas.microsoft.com/office/powerpoint/2010/main" val="364174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7738-6A04-4D0A-986A-BC4CA29BC331}"/>
              </a:ext>
            </a:extLst>
          </p:cNvPr>
          <p:cNvSpPr>
            <a:spLocks noGrp="1"/>
          </p:cNvSpPr>
          <p:nvPr>
            <p:ph type="title"/>
          </p:nvPr>
        </p:nvSpPr>
        <p:spPr/>
        <p:txBody>
          <a:bodyPr/>
          <a:lstStyle/>
          <a:p>
            <a:r>
              <a:rPr lang="en-GB" b="1" dirty="0">
                <a:latin typeface="+mn-lt"/>
              </a:rPr>
              <a:t>Loading </a:t>
            </a:r>
            <a:r>
              <a:rPr lang="en-GB" b="1" dirty="0" err="1">
                <a:latin typeface="+mn-lt"/>
              </a:rPr>
              <a:t>GenALEx</a:t>
            </a:r>
            <a:endParaRPr lang="en-GB" b="1" dirty="0">
              <a:latin typeface="+mn-lt"/>
            </a:endParaRPr>
          </a:p>
        </p:txBody>
      </p:sp>
      <p:sp>
        <p:nvSpPr>
          <p:cNvPr id="3" name="Content Placeholder 2">
            <a:extLst>
              <a:ext uri="{FF2B5EF4-FFF2-40B4-BE49-F238E27FC236}">
                <a16:creationId xmlns:a16="http://schemas.microsoft.com/office/drawing/2014/main" id="{8AE48CFA-542D-483F-91DE-4D94ED2348C5}"/>
              </a:ext>
            </a:extLst>
          </p:cNvPr>
          <p:cNvSpPr>
            <a:spLocks noGrp="1"/>
          </p:cNvSpPr>
          <p:nvPr>
            <p:ph idx="1"/>
          </p:nvPr>
        </p:nvSpPr>
        <p:spPr/>
        <p:txBody>
          <a:bodyPr/>
          <a:lstStyle/>
          <a:p>
            <a:r>
              <a:rPr lang="en-GB" dirty="0" err="1"/>
              <a:t>GenALEx</a:t>
            </a:r>
            <a:r>
              <a:rPr lang="en-GB" dirty="0"/>
              <a:t> is an Excel plugin that can be added in Options &gt; Add-ins</a:t>
            </a:r>
          </a:p>
          <a:p>
            <a:r>
              <a:rPr lang="en-GB" dirty="0"/>
              <a:t>It will be added along the top ribbon in Excel</a:t>
            </a:r>
          </a:p>
        </p:txBody>
      </p:sp>
      <p:pic>
        <p:nvPicPr>
          <p:cNvPr id="5" name="Picture 4">
            <a:extLst>
              <a:ext uri="{FF2B5EF4-FFF2-40B4-BE49-F238E27FC236}">
                <a16:creationId xmlns:a16="http://schemas.microsoft.com/office/drawing/2014/main" id="{8BD0A927-3D46-4345-9230-47CC32691E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086" y="3747425"/>
            <a:ext cx="6905675" cy="1381135"/>
          </a:xfrm>
          <a:prstGeom prst="rect">
            <a:avLst/>
          </a:prstGeom>
        </p:spPr>
      </p:pic>
    </p:spTree>
    <p:extLst>
      <p:ext uri="{BB962C8B-B14F-4D97-AF65-F5344CB8AC3E}">
        <p14:creationId xmlns:p14="http://schemas.microsoft.com/office/powerpoint/2010/main" val="2069366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F7700-9B41-4D06-985C-15B2C2C46155}"/>
              </a:ext>
            </a:extLst>
          </p:cNvPr>
          <p:cNvSpPr>
            <a:spLocks noGrp="1"/>
          </p:cNvSpPr>
          <p:nvPr>
            <p:ph type="title"/>
          </p:nvPr>
        </p:nvSpPr>
        <p:spPr/>
        <p:txBody>
          <a:bodyPr/>
          <a:lstStyle/>
          <a:p>
            <a:r>
              <a:rPr lang="en-GB" b="1" dirty="0">
                <a:latin typeface="+mn-lt"/>
              </a:rPr>
              <a:t>Loading the data</a:t>
            </a:r>
          </a:p>
        </p:txBody>
      </p:sp>
      <p:pic>
        <p:nvPicPr>
          <p:cNvPr id="5" name="Content Placeholder 4">
            <a:extLst>
              <a:ext uri="{FF2B5EF4-FFF2-40B4-BE49-F238E27FC236}">
                <a16:creationId xmlns:a16="http://schemas.microsoft.com/office/drawing/2014/main" id="{26EA2224-A87B-42FD-B934-7A7B7029DE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595646"/>
            <a:ext cx="7175281" cy="4620218"/>
          </a:xfrm>
        </p:spPr>
      </p:pic>
    </p:spTree>
    <p:extLst>
      <p:ext uri="{BB962C8B-B14F-4D97-AF65-F5344CB8AC3E}">
        <p14:creationId xmlns:p14="http://schemas.microsoft.com/office/powerpoint/2010/main" val="23539490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448</TotalTime>
  <Words>773</Words>
  <Application>Microsoft Office PowerPoint</Application>
  <PresentationFormat>On-screen Show (4:3)</PresentationFormat>
  <Paragraphs>86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NERC Entomology Skills Module</vt:lpstr>
      <vt:lpstr>Aims</vt:lpstr>
      <vt:lpstr>The software</vt:lpstr>
      <vt:lpstr>The data</vt:lpstr>
      <vt:lpstr>Microsatellites</vt:lpstr>
      <vt:lpstr>Scoring microsatellites</vt:lpstr>
      <vt:lpstr>Codominance data</vt:lpstr>
      <vt:lpstr>Loading GenALEx</vt:lpstr>
      <vt:lpstr>Loading the data</vt:lpstr>
      <vt:lpstr>Exploring the data</vt:lpstr>
      <vt:lpstr>Statistics based on allele frequency</vt:lpstr>
      <vt:lpstr>Allele Frequency: An example</vt:lpstr>
      <vt:lpstr>In GeneALEx</vt:lpstr>
      <vt:lpstr>PowerPoint Presentation</vt:lpstr>
      <vt:lpstr>PowerPoint Presentation</vt:lpstr>
      <vt:lpstr>Hardy-Weinberg Equilibrium</vt:lpstr>
      <vt:lpstr>Fixation Index</vt:lpstr>
      <vt:lpstr>Genetic diversity</vt:lpstr>
      <vt:lpstr>F statistics</vt:lpstr>
      <vt:lpstr>Fst in GeneALEx</vt:lpstr>
      <vt:lpstr>Fst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50 minute crash course in population genetic analysis!</dc:title>
  <dc:creator>Simon Segar</dc:creator>
  <cp:lastModifiedBy>Simon Segar</cp:lastModifiedBy>
  <cp:revision>21</cp:revision>
  <dcterms:created xsi:type="dcterms:W3CDTF">2021-09-16T09:56:42Z</dcterms:created>
  <dcterms:modified xsi:type="dcterms:W3CDTF">2024-07-09T18:14:27Z</dcterms:modified>
</cp:coreProperties>
</file>