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60" r:id="rId5"/>
    <p:sldId id="271" r:id="rId6"/>
    <p:sldId id="275" r:id="rId7"/>
    <p:sldId id="287" r:id="rId8"/>
    <p:sldId id="274" r:id="rId9"/>
    <p:sldId id="276" r:id="rId10"/>
    <p:sldId id="277" r:id="rId11"/>
    <p:sldId id="278" r:id="rId12"/>
    <p:sldId id="280" r:id="rId13"/>
    <p:sldId id="282" r:id="rId14"/>
    <p:sldId id="281" r:id="rId15"/>
    <p:sldId id="273" r:id="rId16"/>
    <p:sldId id="279" r:id="rId17"/>
    <p:sldId id="272" r:id="rId18"/>
    <p:sldId id="261" r:id="rId19"/>
    <p:sldId id="283" r:id="rId20"/>
    <p:sldId id="262" r:id="rId21"/>
    <p:sldId id="285" r:id="rId22"/>
    <p:sldId id="284" r:id="rId23"/>
    <p:sldId id="286" r:id="rId24"/>
    <p:sldId id="288" r:id="rId25"/>
    <p:sldId id="289" r:id="rId26"/>
    <p:sldId id="291" r:id="rId27"/>
    <p:sldId id="290" r:id="rId28"/>
    <p:sldId id="293" r:id="rId29"/>
    <p:sldId id="292" r:id="rId30"/>
    <p:sldId id="296" r:id="rId31"/>
    <p:sldId id="295" r:id="rId32"/>
    <p:sldId id="297" r:id="rId33"/>
    <p:sldId id="299" r:id="rId34"/>
    <p:sldId id="298" r:id="rId35"/>
    <p:sldId id="263" r:id="rId36"/>
    <p:sldId id="294" r:id="rId37"/>
    <p:sldId id="300" r:id="rId38"/>
    <p:sldId id="264" r:id="rId39"/>
    <p:sldId id="302" r:id="rId40"/>
    <p:sldId id="26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023"/>
  </p:normalViewPr>
  <p:slideViewPr>
    <p:cSldViewPr snapToGrid="0">
      <p:cViewPr varScale="1">
        <p:scale>
          <a:sx n="95" d="100"/>
          <a:sy n="9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</a:t>
          </a:r>
          <a:r>
            <a:rPr lang="en-US" dirty="0"/>
            <a:t>/</a:t>
          </a:r>
          <a:r>
            <a:rPr lang="en-US" dirty="0" err="1"/>
            <a:t>fasta</a:t>
          </a:r>
          <a:r>
            <a:rPr lang="en-US" dirty="0"/>
            <a:t> files</a:t>
          </a:r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C714D17C-5A7A-40C7-8094-BB137FE7E2C8}">
      <dgm:prSet/>
      <dgm:spPr/>
      <dgm:t>
        <a:bodyPr/>
        <a:lstStyle/>
        <a:p>
          <a:r>
            <a:rPr lang="en-US"/>
            <a:t>Interpretating errors</a:t>
          </a:r>
        </a:p>
      </dgm:t>
    </dgm:pt>
    <dgm:pt modelId="{AF028491-DA28-4E1B-858C-BB4AD0746F33}" type="parTrans" cxnId="{0171ACC6-A5D8-4123-8730-3D1AC85347DA}">
      <dgm:prSet/>
      <dgm:spPr/>
      <dgm:t>
        <a:bodyPr/>
        <a:lstStyle/>
        <a:p>
          <a:endParaRPr lang="en-US"/>
        </a:p>
      </dgm:t>
    </dgm:pt>
    <dgm:pt modelId="{3808510A-3663-4144-AF65-F1F091F972DD}" type="sibTrans" cxnId="{0171ACC6-A5D8-4123-8730-3D1AC85347DA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3"/>
      <dgm:spPr/>
    </dgm:pt>
    <dgm:pt modelId="{B76129F1-8EB3-DE4D-9847-8773608D6B09}" type="pres">
      <dgm:prSet presAssocID="{05ED7EC1-E12A-45B8-B39A-F44A5FEF182A}" presName="text" presStyleLbl="fgAcc0" presStyleIdx="0" presStyleCnt="3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1" presStyleCnt="3"/>
      <dgm:spPr/>
    </dgm:pt>
    <dgm:pt modelId="{13511806-B659-054C-ABE1-78F660374021}" type="pres">
      <dgm:prSet presAssocID="{AD6FDD92-0018-496E-B6CC-55E12332B6C9}" presName="text" presStyleLbl="fgAcc0" presStyleIdx="1" presStyleCnt="3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  <dgm:pt modelId="{EB1A1034-C2F5-334B-BA10-4207F44B36F5}" type="pres">
      <dgm:prSet presAssocID="{C714D17C-5A7A-40C7-8094-BB137FE7E2C8}" presName="hierRoot1" presStyleCnt="0"/>
      <dgm:spPr/>
    </dgm:pt>
    <dgm:pt modelId="{A063BD47-659D-F141-A229-559DA37E97E5}" type="pres">
      <dgm:prSet presAssocID="{C714D17C-5A7A-40C7-8094-BB137FE7E2C8}" presName="composite" presStyleCnt="0"/>
      <dgm:spPr/>
    </dgm:pt>
    <dgm:pt modelId="{DDD2161E-A976-8144-9A02-B27B7E07B173}" type="pres">
      <dgm:prSet presAssocID="{C714D17C-5A7A-40C7-8094-BB137FE7E2C8}" presName="background" presStyleLbl="node0" presStyleIdx="2" presStyleCnt="3"/>
      <dgm:spPr/>
    </dgm:pt>
    <dgm:pt modelId="{A3479AA7-1C60-074C-B7B0-6302115C0365}" type="pres">
      <dgm:prSet presAssocID="{C714D17C-5A7A-40C7-8094-BB137FE7E2C8}" presName="text" presStyleLbl="fgAcc0" presStyleIdx="2" presStyleCnt="3">
        <dgm:presLayoutVars>
          <dgm:chPref val="3"/>
        </dgm:presLayoutVars>
      </dgm:prSet>
      <dgm:spPr/>
    </dgm:pt>
    <dgm:pt modelId="{79048373-77F0-CF4E-9407-70E7B0968CD7}" type="pres">
      <dgm:prSet presAssocID="{C714D17C-5A7A-40C7-8094-BB137FE7E2C8}" presName="hierChild2" presStyleCnt="0"/>
      <dgm:spPr/>
    </dgm:pt>
  </dgm:ptLst>
  <dgm:cxnLst>
    <dgm:cxn modelId="{71326D1B-D45A-204A-9AC2-E644319560B6}" type="presOf" srcId="{C714D17C-5A7A-40C7-8094-BB137FE7E2C8}" destId="{A3479AA7-1C60-074C-B7B0-6302115C0365}" srcOrd="0" destOrd="0" presId="urn:microsoft.com/office/officeart/2005/8/layout/hierarchy1"/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03ED988B-CA25-4067-9320-13C1B99D0432}" srcId="{3E1A3B2C-A454-409B-A570-67FFBB2E3603}" destId="{AD6FDD92-0018-496E-B6CC-55E12332B6C9}" srcOrd="1" destOrd="0" parTransId="{6B23B01B-5794-4235-8446-3CF623E1E597}" sibTransId="{E8928931-7B26-47B8-8B9D-EBAC967FE1A2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0171ACC6-A5D8-4123-8730-3D1AC85347DA}" srcId="{3E1A3B2C-A454-409B-A570-67FFBB2E3603}" destId="{C714D17C-5A7A-40C7-8094-BB137FE7E2C8}" srcOrd="2" destOrd="0" parTransId="{AF028491-DA28-4E1B-858C-BB4AD0746F33}" sibTransId="{3808510A-3663-4144-AF65-F1F091F972DD}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  <dgm:cxn modelId="{72271D4A-9034-CD4E-978F-BC8BD7DBD32B}" type="presParOf" srcId="{BC55DE88-2CB1-5640-ACEB-BBA7F4875CE9}" destId="{9AF0E3E4-00C0-654C-B25A-501F7D4D6970}" srcOrd="1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  <dgm:cxn modelId="{36FE85D7-DD95-D14A-BB74-846D83FA71F2}" type="presParOf" srcId="{BC55DE88-2CB1-5640-ACEB-BBA7F4875CE9}" destId="{EB1A1034-C2F5-334B-BA10-4207F44B36F5}" srcOrd="2" destOrd="0" presId="urn:microsoft.com/office/officeart/2005/8/layout/hierarchy1"/>
    <dgm:cxn modelId="{2F49B1D6-B1EE-4D4E-A3BF-0E26E0BD1E97}" type="presParOf" srcId="{EB1A1034-C2F5-334B-BA10-4207F44B36F5}" destId="{A063BD47-659D-F141-A229-559DA37E97E5}" srcOrd="0" destOrd="0" presId="urn:microsoft.com/office/officeart/2005/8/layout/hierarchy1"/>
    <dgm:cxn modelId="{1EFCA322-4EEB-884E-B902-DE1AA92133CD}" type="presParOf" srcId="{A063BD47-659D-F141-A229-559DA37E97E5}" destId="{DDD2161E-A976-8144-9A02-B27B7E07B173}" srcOrd="0" destOrd="0" presId="urn:microsoft.com/office/officeart/2005/8/layout/hierarchy1"/>
    <dgm:cxn modelId="{35E531F4-B4E9-284A-BDCA-78291620C75F}" type="presParOf" srcId="{A063BD47-659D-F141-A229-559DA37E97E5}" destId="{A3479AA7-1C60-074C-B7B0-6302115C0365}" srcOrd="1" destOrd="0" presId="urn:microsoft.com/office/officeart/2005/8/layout/hierarchy1"/>
    <dgm:cxn modelId="{A022B2F7-050B-DA40-BCFE-8965CE72057D}" type="presParOf" srcId="{EB1A1034-C2F5-334B-BA10-4207F44B36F5}" destId="{79048373-77F0-CF4E-9407-70E7B0968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fastq.gz</a:t>
          </a:r>
          <a:endParaRPr lang="en-US" dirty="0"/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fastq.gz</a:t>
          </a:r>
          <a:endParaRPr lang="en-US" dirty="0"/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</a:t>
          </a:r>
          <a:r>
            <a:rPr lang="en-US" dirty="0"/>
            <a:t>/</a:t>
          </a:r>
          <a:r>
            <a:rPr lang="en-US" dirty="0" err="1"/>
            <a:t>fasta</a:t>
          </a:r>
          <a:endParaRPr lang="en-US" dirty="0"/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</a:t>
          </a:r>
          <a:r>
            <a:rPr lang="en-US" dirty="0"/>
            <a:t>/</a:t>
          </a:r>
          <a:r>
            <a:rPr lang="en-US" dirty="0" err="1"/>
            <a:t>fasta</a:t>
          </a:r>
          <a:endParaRPr lang="en-US" dirty="0"/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Fasta</a:t>
          </a:r>
          <a:endParaRPr lang="en-US" dirty="0"/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b="1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b="1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b="1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888C97B-C1F8-EE4A-9ED1-65800D519B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69A4D60-AA8A-BE45-B3DF-4F87D1126580}">
      <dgm:prSet phldrT="[Text]"/>
      <dgm:spPr/>
      <dgm:t>
        <a:bodyPr/>
        <a:lstStyle/>
        <a:p>
          <a:r>
            <a:rPr lang="en-GB" dirty="0"/>
            <a:t>Quality control</a:t>
          </a:r>
        </a:p>
      </dgm:t>
    </dgm:pt>
    <dgm:pt modelId="{B5FB86D7-A724-3B45-9B5B-7FD8862C496A}" type="parTrans" cxnId="{42FB112A-3631-3C48-8264-EED8DD75E673}">
      <dgm:prSet/>
      <dgm:spPr/>
      <dgm:t>
        <a:bodyPr/>
        <a:lstStyle/>
        <a:p>
          <a:endParaRPr lang="en-GB"/>
        </a:p>
      </dgm:t>
    </dgm:pt>
    <dgm:pt modelId="{CD614AED-B6BF-674A-8ADC-675724117359}" type="sibTrans" cxnId="{42FB112A-3631-3C48-8264-EED8DD75E673}">
      <dgm:prSet/>
      <dgm:spPr/>
      <dgm:t>
        <a:bodyPr/>
        <a:lstStyle/>
        <a:p>
          <a:endParaRPr lang="en-GB"/>
        </a:p>
      </dgm:t>
    </dgm:pt>
    <dgm:pt modelId="{7E370CFE-02E9-2648-8994-DE963CB2653E}">
      <dgm:prSet phldrT="[Text]"/>
      <dgm:spPr/>
      <dgm:t>
        <a:bodyPr/>
        <a:lstStyle/>
        <a:p>
          <a:r>
            <a:rPr lang="en-GB" dirty="0"/>
            <a:t>Alignment of reads</a:t>
          </a:r>
        </a:p>
      </dgm:t>
    </dgm:pt>
    <dgm:pt modelId="{4A9428EC-CF13-5649-93E8-66E0B227D13A}" type="parTrans" cxnId="{D2AA0B6E-38FB-B845-B78D-10B5719A9EB6}">
      <dgm:prSet/>
      <dgm:spPr/>
      <dgm:t>
        <a:bodyPr/>
        <a:lstStyle/>
        <a:p>
          <a:endParaRPr lang="en-GB"/>
        </a:p>
      </dgm:t>
    </dgm:pt>
    <dgm:pt modelId="{45473BAC-8962-5C4C-9BC0-562713953A40}" type="sibTrans" cxnId="{D2AA0B6E-38FB-B845-B78D-10B5719A9EB6}">
      <dgm:prSet/>
      <dgm:spPr/>
      <dgm:t>
        <a:bodyPr/>
        <a:lstStyle/>
        <a:p>
          <a:endParaRPr lang="en-GB"/>
        </a:p>
      </dgm:t>
    </dgm:pt>
    <dgm:pt modelId="{58F7DAC0-8B61-334E-8D88-9FA0C2D298B6}" type="pres">
      <dgm:prSet presAssocID="{2888C97B-C1F8-EE4A-9ED1-65800D519BF5}" presName="Name0" presStyleCnt="0">
        <dgm:presLayoutVars>
          <dgm:dir/>
          <dgm:resizeHandles val="exact"/>
        </dgm:presLayoutVars>
      </dgm:prSet>
      <dgm:spPr/>
    </dgm:pt>
    <dgm:pt modelId="{289091BB-5232-9648-BAE2-5ED0CBE21DE7}" type="pres">
      <dgm:prSet presAssocID="{369A4D60-AA8A-BE45-B3DF-4F87D1126580}" presName="node" presStyleLbl="node1" presStyleIdx="0" presStyleCnt="2">
        <dgm:presLayoutVars>
          <dgm:bulletEnabled val="1"/>
        </dgm:presLayoutVars>
      </dgm:prSet>
      <dgm:spPr/>
    </dgm:pt>
    <dgm:pt modelId="{15FCF407-63D4-9A4F-8F88-6A7ED0DC0E69}" type="pres">
      <dgm:prSet presAssocID="{CD614AED-B6BF-674A-8ADC-675724117359}" presName="sibTrans" presStyleLbl="sibTrans2D1" presStyleIdx="0" presStyleCnt="1"/>
      <dgm:spPr/>
    </dgm:pt>
    <dgm:pt modelId="{7A3F7419-9F8A-8B43-A9E7-C66555DF8111}" type="pres">
      <dgm:prSet presAssocID="{CD614AED-B6BF-674A-8ADC-675724117359}" presName="connectorText" presStyleLbl="sibTrans2D1" presStyleIdx="0" presStyleCnt="1"/>
      <dgm:spPr/>
    </dgm:pt>
    <dgm:pt modelId="{1392BDFE-F9B7-394D-AAC9-1777BCF25EB0}" type="pres">
      <dgm:prSet presAssocID="{7E370CFE-02E9-2648-8994-DE963CB2653E}" presName="node" presStyleLbl="node1" presStyleIdx="1" presStyleCnt="2">
        <dgm:presLayoutVars>
          <dgm:bulletEnabled val="1"/>
        </dgm:presLayoutVars>
      </dgm:prSet>
      <dgm:spPr/>
    </dgm:pt>
  </dgm:ptLst>
  <dgm:cxnLst>
    <dgm:cxn modelId="{42FB112A-3631-3C48-8264-EED8DD75E673}" srcId="{2888C97B-C1F8-EE4A-9ED1-65800D519BF5}" destId="{369A4D60-AA8A-BE45-B3DF-4F87D1126580}" srcOrd="0" destOrd="0" parTransId="{B5FB86D7-A724-3B45-9B5B-7FD8862C496A}" sibTransId="{CD614AED-B6BF-674A-8ADC-675724117359}"/>
    <dgm:cxn modelId="{88863F2B-7C15-C14F-A8D1-491951B96EE4}" type="presOf" srcId="{369A4D60-AA8A-BE45-B3DF-4F87D1126580}" destId="{289091BB-5232-9648-BAE2-5ED0CBE21DE7}" srcOrd="0" destOrd="0" presId="urn:microsoft.com/office/officeart/2005/8/layout/process1"/>
    <dgm:cxn modelId="{93A8FF40-48C5-A346-9508-24ECEFA0A114}" type="presOf" srcId="{7E370CFE-02E9-2648-8994-DE963CB2653E}" destId="{1392BDFE-F9B7-394D-AAC9-1777BCF25EB0}" srcOrd="0" destOrd="0" presId="urn:microsoft.com/office/officeart/2005/8/layout/process1"/>
    <dgm:cxn modelId="{A6F1395D-5424-DF4C-89C3-A6354A1E4EF4}" type="presOf" srcId="{2888C97B-C1F8-EE4A-9ED1-65800D519BF5}" destId="{58F7DAC0-8B61-334E-8D88-9FA0C2D298B6}" srcOrd="0" destOrd="0" presId="urn:microsoft.com/office/officeart/2005/8/layout/process1"/>
    <dgm:cxn modelId="{D2AA0B6E-38FB-B845-B78D-10B5719A9EB6}" srcId="{2888C97B-C1F8-EE4A-9ED1-65800D519BF5}" destId="{7E370CFE-02E9-2648-8994-DE963CB2653E}" srcOrd="1" destOrd="0" parTransId="{4A9428EC-CF13-5649-93E8-66E0B227D13A}" sibTransId="{45473BAC-8962-5C4C-9BC0-562713953A40}"/>
    <dgm:cxn modelId="{DEA5AC90-0C79-D54B-84D7-8493DB9A8235}" type="presOf" srcId="{CD614AED-B6BF-674A-8ADC-675724117359}" destId="{7A3F7419-9F8A-8B43-A9E7-C66555DF8111}" srcOrd="1" destOrd="0" presId="urn:microsoft.com/office/officeart/2005/8/layout/process1"/>
    <dgm:cxn modelId="{B15DF8AD-A55E-D349-9CC5-0B2B4E45A16E}" type="presOf" srcId="{CD614AED-B6BF-674A-8ADC-675724117359}" destId="{15FCF407-63D4-9A4F-8F88-6A7ED0DC0E69}" srcOrd="0" destOrd="0" presId="urn:microsoft.com/office/officeart/2005/8/layout/process1"/>
    <dgm:cxn modelId="{615070E2-42A3-CC4C-A2C8-6D831267336A}" type="presParOf" srcId="{58F7DAC0-8B61-334E-8D88-9FA0C2D298B6}" destId="{289091BB-5232-9648-BAE2-5ED0CBE21DE7}" srcOrd="0" destOrd="0" presId="urn:microsoft.com/office/officeart/2005/8/layout/process1"/>
    <dgm:cxn modelId="{CEBDE621-4C34-4148-843F-9B53BC7CAA14}" type="presParOf" srcId="{58F7DAC0-8B61-334E-8D88-9FA0C2D298B6}" destId="{15FCF407-63D4-9A4F-8F88-6A7ED0DC0E69}" srcOrd="1" destOrd="0" presId="urn:microsoft.com/office/officeart/2005/8/layout/process1"/>
    <dgm:cxn modelId="{0B2A43F6-82B0-7646-B7C4-830720E0A25D}" type="presParOf" srcId="{15FCF407-63D4-9A4F-8F88-6A7ED0DC0E69}" destId="{7A3F7419-9F8A-8B43-A9E7-C66555DF8111}" srcOrd="0" destOrd="0" presId="urn:microsoft.com/office/officeart/2005/8/layout/process1"/>
    <dgm:cxn modelId="{A49D903F-76E4-C34E-A86E-1719EB90C944}" type="presParOf" srcId="{58F7DAC0-8B61-334E-8D88-9FA0C2D298B6}" destId="{1392BDFE-F9B7-394D-AAC9-1777BCF25EB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888C97B-C1F8-EE4A-9ED1-65800D519B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69A4D60-AA8A-BE45-B3DF-4F87D1126580}">
      <dgm:prSet phldrT="[Text]"/>
      <dgm:spPr/>
      <dgm:t>
        <a:bodyPr/>
        <a:lstStyle/>
        <a:p>
          <a:r>
            <a:rPr lang="en-GB" dirty="0"/>
            <a:t>Quality control</a:t>
          </a:r>
        </a:p>
      </dgm:t>
    </dgm:pt>
    <dgm:pt modelId="{B5FB86D7-A724-3B45-9B5B-7FD8862C496A}" type="parTrans" cxnId="{42FB112A-3631-3C48-8264-EED8DD75E673}">
      <dgm:prSet/>
      <dgm:spPr/>
      <dgm:t>
        <a:bodyPr/>
        <a:lstStyle/>
        <a:p>
          <a:endParaRPr lang="en-GB"/>
        </a:p>
      </dgm:t>
    </dgm:pt>
    <dgm:pt modelId="{CD614AED-B6BF-674A-8ADC-675724117359}" type="sibTrans" cxnId="{42FB112A-3631-3C48-8264-EED8DD75E673}">
      <dgm:prSet/>
      <dgm:spPr/>
      <dgm:t>
        <a:bodyPr/>
        <a:lstStyle/>
        <a:p>
          <a:endParaRPr lang="en-GB"/>
        </a:p>
      </dgm:t>
    </dgm:pt>
    <dgm:pt modelId="{7E370CFE-02E9-2648-8994-DE963CB2653E}">
      <dgm:prSet phldrT="[Text]"/>
      <dgm:spPr/>
      <dgm:t>
        <a:bodyPr/>
        <a:lstStyle/>
        <a:p>
          <a:r>
            <a:rPr lang="en-GB" dirty="0"/>
            <a:t>Alignment of sequences of different samples</a:t>
          </a:r>
        </a:p>
      </dgm:t>
    </dgm:pt>
    <dgm:pt modelId="{4A9428EC-CF13-5649-93E8-66E0B227D13A}" type="parTrans" cxnId="{D2AA0B6E-38FB-B845-B78D-10B5719A9EB6}">
      <dgm:prSet/>
      <dgm:spPr/>
      <dgm:t>
        <a:bodyPr/>
        <a:lstStyle/>
        <a:p>
          <a:endParaRPr lang="en-GB"/>
        </a:p>
      </dgm:t>
    </dgm:pt>
    <dgm:pt modelId="{45473BAC-8962-5C4C-9BC0-562713953A40}" type="sibTrans" cxnId="{D2AA0B6E-38FB-B845-B78D-10B5719A9EB6}">
      <dgm:prSet/>
      <dgm:spPr/>
      <dgm:t>
        <a:bodyPr/>
        <a:lstStyle/>
        <a:p>
          <a:endParaRPr lang="en-GB"/>
        </a:p>
      </dgm:t>
    </dgm:pt>
    <dgm:pt modelId="{2CF5F798-732C-7B40-87F3-6F8C768ECA66}">
      <dgm:prSet/>
      <dgm:spPr/>
      <dgm:t>
        <a:bodyPr/>
        <a:lstStyle/>
        <a:p>
          <a:r>
            <a:rPr lang="en-GB" dirty="0"/>
            <a:t>Estimate distance matrix</a:t>
          </a:r>
        </a:p>
      </dgm:t>
    </dgm:pt>
    <dgm:pt modelId="{201EFB85-7E0F-1947-B047-D7C3A09C4E84}" type="parTrans" cxnId="{1BAA7AFC-E3F4-F541-A8B4-649CB5E05277}">
      <dgm:prSet/>
      <dgm:spPr/>
      <dgm:t>
        <a:bodyPr/>
        <a:lstStyle/>
        <a:p>
          <a:endParaRPr lang="en-GB"/>
        </a:p>
      </dgm:t>
    </dgm:pt>
    <dgm:pt modelId="{62A95889-74D1-E04C-8699-23879347037E}" type="sibTrans" cxnId="{1BAA7AFC-E3F4-F541-A8B4-649CB5E05277}">
      <dgm:prSet/>
      <dgm:spPr/>
      <dgm:t>
        <a:bodyPr/>
        <a:lstStyle/>
        <a:p>
          <a:endParaRPr lang="en-GB"/>
        </a:p>
      </dgm:t>
    </dgm:pt>
    <dgm:pt modelId="{4E792AB2-2DFE-F242-A204-A262F2FC2AF6}">
      <dgm:prSet/>
      <dgm:spPr/>
      <dgm:t>
        <a:bodyPr/>
        <a:lstStyle/>
        <a:p>
          <a:r>
            <a:rPr lang="en-GB" dirty="0"/>
            <a:t>Visualise results in a tree</a:t>
          </a:r>
        </a:p>
      </dgm:t>
    </dgm:pt>
    <dgm:pt modelId="{D7F14B14-5468-8E4C-9C42-CFFF17787130}" type="parTrans" cxnId="{9BC62071-50A0-5845-BDB8-8B9790C27B48}">
      <dgm:prSet/>
      <dgm:spPr/>
      <dgm:t>
        <a:bodyPr/>
        <a:lstStyle/>
        <a:p>
          <a:endParaRPr lang="en-GB"/>
        </a:p>
      </dgm:t>
    </dgm:pt>
    <dgm:pt modelId="{A0231923-BC13-634F-A4F9-30DFD1F831CA}" type="sibTrans" cxnId="{9BC62071-50A0-5845-BDB8-8B9790C27B48}">
      <dgm:prSet/>
      <dgm:spPr/>
      <dgm:t>
        <a:bodyPr/>
        <a:lstStyle/>
        <a:p>
          <a:endParaRPr lang="en-GB"/>
        </a:p>
      </dgm:t>
    </dgm:pt>
    <dgm:pt modelId="{58F7DAC0-8B61-334E-8D88-9FA0C2D298B6}" type="pres">
      <dgm:prSet presAssocID="{2888C97B-C1F8-EE4A-9ED1-65800D519BF5}" presName="Name0" presStyleCnt="0">
        <dgm:presLayoutVars>
          <dgm:dir/>
          <dgm:resizeHandles val="exact"/>
        </dgm:presLayoutVars>
      </dgm:prSet>
      <dgm:spPr/>
    </dgm:pt>
    <dgm:pt modelId="{289091BB-5232-9648-BAE2-5ED0CBE21DE7}" type="pres">
      <dgm:prSet presAssocID="{369A4D60-AA8A-BE45-B3DF-4F87D1126580}" presName="node" presStyleLbl="node1" presStyleIdx="0" presStyleCnt="4">
        <dgm:presLayoutVars>
          <dgm:bulletEnabled val="1"/>
        </dgm:presLayoutVars>
      </dgm:prSet>
      <dgm:spPr/>
    </dgm:pt>
    <dgm:pt modelId="{15FCF407-63D4-9A4F-8F88-6A7ED0DC0E69}" type="pres">
      <dgm:prSet presAssocID="{CD614AED-B6BF-674A-8ADC-675724117359}" presName="sibTrans" presStyleLbl="sibTrans2D1" presStyleIdx="0" presStyleCnt="3"/>
      <dgm:spPr/>
    </dgm:pt>
    <dgm:pt modelId="{7A3F7419-9F8A-8B43-A9E7-C66555DF8111}" type="pres">
      <dgm:prSet presAssocID="{CD614AED-B6BF-674A-8ADC-675724117359}" presName="connectorText" presStyleLbl="sibTrans2D1" presStyleIdx="0" presStyleCnt="3"/>
      <dgm:spPr/>
    </dgm:pt>
    <dgm:pt modelId="{1392BDFE-F9B7-394D-AAC9-1777BCF25EB0}" type="pres">
      <dgm:prSet presAssocID="{7E370CFE-02E9-2648-8994-DE963CB2653E}" presName="node" presStyleLbl="node1" presStyleIdx="1" presStyleCnt="4">
        <dgm:presLayoutVars>
          <dgm:bulletEnabled val="1"/>
        </dgm:presLayoutVars>
      </dgm:prSet>
      <dgm:spPr/>
    </dgm:pt>
    <dgm:pt modelId="{B0026F4F-B3B1-CD43-AC64-109D1470032E}" type="pres">
      <dgm:prSet presAssocID="{45473BAC-8962-5C4C-9BC0-562713953A40}" presName="sibTrans" presStyleLbl="sibTrans2D1" presStyleIdx="1" presStyleCnt="3"/>
      <dgm:spPr/>
    </dgm:pt>
    <dgm:pt modelId="{A46F1F44-8CFB-DC41-B049-BDF80ADDC847}" type="pres">
      <dgm:prSet presAssocID="{45473BAC-8962-5C4C-9BC0-562713953A40}" presName="connectorText" presStyleLbl="sibTrans2D1" presStyleIdx="1" presStyleCnt="3"/>
      <dgm:spPr/>
    </dgm:pt>
    <dgm:pt modelId="{E39816FD-A7B7-5A45-8125-809D99FE2AB4}" type="pres">
      <dgm:prSet presAssocID="{2CF5F798-732C-7B40-87F3-6F8C768ECA66}" presName="node" presStyleLbl="node1" presStyleIdx="2" presStyleCnt="4">
        <dgm:presLayoutVars>
          <dgm:bulletEnabled val="1"/>
        </dgm:presLayoutVars>
      </dgm:prSet>
      <dgm:spPr/>
    </dgm:pt>
    <dgm:pt modelId="{7D909C95-39E5-0246-AFD4-AC172D2C0358}" type="pres">
      <dgm:prSet presAssocID="{62A95889-74D1-E04C-8699-23879347037E}" presName="sibTrans" presStyleLbl="sibTrans2D1" presStyleIdx="2" presStyleCnt="3"/>
      <dgm:spPr/>
    </dgm:pt>
    <dgm:pt modelId="{357C2229-7BCA-7A43-9CFE-9D9605918F2B}" type="pres">
      <dgm:prSet presAssocID="{62A95889-74D1-E04C-8699-23879347037E}" presName="connectorText" presStyleLbl="sibTrans2D1" presStyleIdx="2" presStyleCnt="3"/>
      <dgm:spPr/>
    </dgm:pt>
    <dgm:pt modelId="{79143F54-266B-4B4F-AFE2-9AF6D9B80135}" type="pres">
      <dgm:prSet presAssocID="{4E792AB2-2DFE-F242-A204-A262F2FC2AF6}" presName="node" presStyleLbl="node1" presStyleIdx="3" presStyleCnt="4">
        <dgm:presLayoutVars>
          <dgm:bulletEnabled val="1"/>
        </dgm:presLayoutVars>
      </dgm:prSet>
      <dgm:spPr/>
    </dgm:pt>
  </dgm:ptLst>
  <dgm:cxnLst>
    <dgm:cxn modelId="{42FB112A-3631-3C48-8264-EED8DD75E673}" srcId="{2888C97B-C1F8-EE4A-9ED1-65800D519BF5}" destId="{369A4D60-AA8A-BE45-B3DF-4F87D1126580}" srcOrd="0" destOrd="0" parTransId="{B5FB86D7-A724-3B45-9B5B-7FD8862C496A}" sibTransId="{CD614AED-B6BF-674A-8ADC-675724117359}"/>
    <dgm:cxn modelId="{9E7C372A-9C74-8044-A79C-AC22DF6C5AD1}" type="presOf" srcId="{2CF5F798-732C-7B40-87F3-6F8C768ECA66}" destId="{E39816FD-A7B7-5A45-8125-809D99FE2AB4}" srcOrd="0" destOrd="0" presId="urn:microsoft.com/office/officeart/2005/8/layout/process1"/>
    <dgm:cxn modelId="{88863F2B-7C15-C14F-A8D1-491951B96EE4}" type="presOf" srcId="{369A4D60-AA8A-BE45-B3DF-4F87D1126580}" destId="{289091BB-5232-9648-BAE2-5ED0CBE21DE7}" srcOrd="0" destOrd="0" presId="urn:microsoft.com/office/officeart/2005/8/layout/process1"/>
    <dgm:cxn modelId="{93A8FF40-48C5-A346-9508-24ECEFA0A114}" type="presOf" srcId="{7E370CFE-02E9-2648-8994-DE963CB2653E}" destId="{1392BDFE-F9B7-394D-AAC9-1777BCF25EB0}" srcOrd="0" destOrd="0" presId="urn:microsoft.com/office/officeart/2005/8/layout/process1"/>
    <dgm:cxn modelId="{05DDE341-B56E-3C46-981D-1CF2C2A54299}" type="presOf" srcId="{62A95889-74D1-E04C-8699-23879347037E}" destId="{7D909C95-39E5-0246-AFD4-AC172D2C0358}" srcOrd="0" destOrd="0" presId="urn:microsoft.com/office/officeart/2005/8/layout/process1"/>
    <dgm:cxn modelId="{A6F1395D-5424-DF4C-89C3-A6354A1E4EF4}" type="presOf" srcId="{2888C97B-C1F8-EE4A-9ED1-65800D519BF5}" destId="{58F7DAC0-8B61-334E-8D88-9FA0C2D298B6}" srcOrd="0" destOrd="0" presId="urn:microsoft.com/office/officeart/2005/8/layout/process1"/>
    <dgm:cxn modelId="{D2AA0B6E-38FB-B845-B78D-10B5719A9EB6}" srcId="{2888C97B-C1F8-EE4A-9ED1-65800D519BF5}" destId="{7E370CFE-02E9-2648-8994-DE963CB2653E}" srcOrd="1" destOrd="0" parTransId="{4A9428EC-CF13-5649-93E8-66E0B227D13A}" sibTransId="{45473BAC-8962-5C4C-9BC0-562713953A40}"/>
    <dgm:cxn modelId="{9BC62071-50A0-5845-BDB8-8B9790C27B48}" srcId="{2888C97B-C1F8-EE4A-9ED1-65800D519BF5}" destId="{4E792AB2-2DFE-F242-A204-A262F2FC2AF6}" srcOrd="3" destOrd="0" parTransId="{D7F14B14-5468-8E4C-9C42-CFFF17787130}" sibTransId="{A0231923-BC13-634F-A4F9-30DFD1F831CA}"/>
    <dgm:cxn modelId="{DEA5AC90-0C79-D54B-84D7-8493DB9A8235}" type="presOf" srcId="{CD614AED-B6BF-674A-8ADC-675724117359}" destId="{7A3F7419-9F8A-8B43-A9E7-C66555DF8111}" srcOrd="1" destOrd="0" presId="urn:microsoft.com/office/officeart/2005/8/layout/process1"/>
    <dgm:cxn modelId="{0889AF9D-8FDB-2D49-AFFB-09664E3EF4A8}" type="presOf" srcId="{45473BAC-8962-5C4C-9BC0-562713953A40}" destId="{A46F1F44-8CFB-DC41-B049-BDF80ADDC847}" srcOrd="1" destOrd="0" presId="urn:microsoft.com/office/officeart/2005/8/layout/process1"/>
    <dgm:cxn modelId="{C75B1A9F-AFDD-B442-B8EB-6DF2C2AE5816}" type="presOf" srcId="{62A95889-74D1-E04C-8699-23879347037E}" destId="{357C2229-7BCA-7A43-9CFE-9D9605918F2B}" srcOrd="1" destOrd="0" presId="urn:microsoft.com/office/officeart/2005/8/layout/process1"/>
    <dgm:cxn modelId="{B15DF8AD-A55E-D349-9CC5-0B2B4E45A16E}" type="presOf" srcId="{CD614AED-B6BF-674A-8ADC-675724117359}" destId="{15FCF407-63D4-9A4F-8F88-6A7ED0DC0E69}" srcOrd="0" destOrd="0" presId="urn:microsoft.com/office/officeart/2005/8/layout/process1"/>
    <dgm:cxn modelId="{F1C0F2D8-965E-2340-AD98-F6DDC2C5FA25}" type="presOf" srcId="{45473BAC-8962-5C4C-9BC0-562713953A40}" destId="{B0026F4F-B3B1-CD43-AC64-109D1470032E}" srcOrd="0" destOrd="0" presId="urn:microsoft.com/office/officeart/2005/8/layout/process1"/>
    <dgm:cxn modelId="{318DBAF4-EEEC-6C48-8E84-B18C45F187DD}" type="presOf" srcId="{4E792AB2-2DFE-F242-A204-A262F2FC2AF6}" destId="{79143F54-266B-4B4F-AFE2-9AF6D9B80135}" srcOrd="0" destOrd="0" presId="urn:microsoft.com/office/officeart/2005/8/layout/process1"/>
    <dgm:cxn modelId="{1BAA7AFC-E3F4-F541-A8B4-649CB5E05277}" srcId="{2888C97B-C1F8-EE4A-9ED1-65800D519BF5}" destId="{2CF5F798-732C-7B40-87F3-6F8C768ECA66}" srcOrd="2" destOrd="0" parTransId="{201EFB85-7E0F-1947-B047-D7C3A09C4E84}" sibTransId="{62A95889-74D1-E04C-8699-23879347037E}"/>
    <dgm:cxn modelId="{615070E2-42A3-CC4C-A2C8-6D831267336A}" type="presParOf" srcId="{58F7DAC0-8B61-334E-8D88-9FA0C2D298B6}" destId="{289091BB-5232-9648-BAE2-5ED0CBE21DE7}" srcOrd="0" destOrd="0" presId="urn:microsoft.com/office/officeart/2005/8/layout/process1"/>
    <dgm:cxn modelId="{CEBDE621-4C34-4148-843F-9B53BC7CAA14}" type="presParOf" srcId="{58F7DAC0-8B61-334E-8D88-9FA0C2D298B6}" destId="{15FCF407-63D4-9A4F-8F88-6A7ED0DC0E69}" srcOrd="1" destOrd="0" presId="urn:microsoft.com/office/officeart/2005/8/layout/process1"/>
    <dgm:cxn modelId="{0B2A43F6-82B0-7646-B7C4-830720E0A25D}" type="presParOf" srcId="{15FCF407-63D4-9A4F-8F88-6A7ED0DC0E69}" destId="{7A3F7419-9F8A-8B43-A9E7-C66555DF8111}" srcOrd="0" destOrd="0" presId="urn:microsoft.com/office/officeart/2005/8/layout/process1"/>
    <dgm:cxn modelId="{A49D903F-76E4-C34E-A86E-1719EB90C944}" type="presParOf" srcId="{58F7DAC0-8B61-334E-8D88-9FA0C2D298B6}" destId="{1392BDFE-F9B7-394D-AAC9-1777BCF25EB0}" srcOrd="2" destOrd="0" presId="urn:microsoft.com/office/officeart/2005/8/layout/process1"/>
    <dgm:cxn modelId="{FE067F75-5D5E-D448-95CD-386253AA3267}" type="presParOf" srcId="{58F7DAC0-8B61-334E-8D88-9FA0C2D298B6}" destId="{B0026F4F-B3B1-CD43-AC64-109D1470032E}" srcOrd="3" destOrd="0" presId="urn:microsoft.com/office/officeart/2005/8/layout/process1"/>
    <dgm:cxn modelId="{801A67ED-0DB0-B949-8A56-5DB105ADF505}" type="presParOf" srcId="{B0026F4F-B3B1-CD43-AC64-109D1470032E}" destId="{A46F1F44-8CFB-DC41-B049-BDF80ADDC847}" srcOrd="0" destOrd="0" presId="urn:microsoft.com/office/officeart/2005/8/layout/process1"/>
    <dgm:cxn modelId="{7BBD9E53-1F8A-9E4D-9265-88EEE0D648BD}" type="presParOf" srcId="{58F7DAC0-8B61-334E-8D88-9FA0C2D298B6}" destId="{E39816FD-A7B7-5A45-8125-809D99FE2AB4}" srcOrd="4" destOrd="0" presId="urn:microsoft.com/office/officeart/2005/8/layout/process1"/>
    <dgm:cxn modelId="{BBF5BA65-9722-0B4C-9FD8-2DC3C5A840CC}" type="presParOf" srcId="{58F7DAC0-8B61-334E-8D88-9FA0C2D298B6}" destId="{7D909C95-39E5-0246-AFD4-AC172D2C0358}" srcOrd="5" destOrd="0" presId="urn:microsoft.com/office/officeart/2005/8/layout/process1"/>
    <dgm:cxn modelId="{8BFCF860-2601-7B47-86FC-B647911402D4}" type="presParOf" srcId="{7D909C95-39E5-0246-AFD4-AC172D2C0358}" destId="{357C2229-7BCA-7A43-9CFE-9D9605918F2B}" srcOrd="0" destOrd="0" presId="urn:microsoft.com/office/officeart/2005/8/layout/process1"/>
    <dgm:cxn modelId="{3BC3BCE9-302A-2D41-8BE5-DD8A010ED688}" type="presParOf" srcId="{58F7DAC0-8B61-334E-8D88-9FA0C2D298B6}" destId="{79143F54-266B-4B4F-AFE2-9AF6D9B801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888C97B-C1F8-EE4A-9ED1-65800D519B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69A4D60-AA8A-BE45-B3DF-4F87D1126580}">
      <dgm:prSet phldrT="[Text]"/>
      <dgm:spPr/>
      <dgm:t>
        <a:bodyPr/>
        <a:lstStyle/>
        <a:p>
          <a:r>
            <a:rPr lang="en-GB" dirty="0"/>
            <a:t>Quality control</a:t>
          </a:r>
        </a:p>
      </dgm:t>
    </dgm:pt>
    <dgm:pt modelId="{B5FB86D7-A724-3B45-9B5B-7FD8862C496A}" type="parTrans" cxnId="{42FB112A-3631-3C48-8264-EED8DD75E673}">
      <dgm:prSet/>
      <dgm:spPr/>
      <dgm:t>
        <a:bodyPr/>
        <a:lstStyle/>
        <a:p>
          <a:endParaRPr lang="en-GB"/>
        </a:p>
      </dgm:t>
    </dgm:pt>
    <dgm:pt modelId="{CD614AED-B6BF-674A-8ADC-675724117359}" type="sibTrans" cxnId="{42FB112A-3631-3C48-8264-EED8DD75E673}">
      <dgm:prSet/>
      <dgm:spPr/>
      <dgm:t>
        <a:bodyPr/>
        <a:lstStyle/>
        <a:p>
          <a:endParaRPr lang="en-GB"/>
        </a:p>
      </dgm:t>
    </dgm:pt>
    <dgm:pt modelId="{7E370CFE-02E9-2648-8994-DE963CB2653E}">
      <dgm:prSet phldrT="[Text]"/>
      <dgm:spPr/>
      <dgm:t>
        <a:bodyPr/>
        <a:lstStyle/>
        <a:p>
          <a:r>
            <a:rPr lang="en-GB"/>
            <a:t>Comparison </a:t>
          </a:r>
          <a:r>
            <a:rPr lang="en-GB" dirty="0"/>
            <a:t>of reads with reference data</a:t>
          </a:r>
        </a:p>
      </dgm:t>
    </dgm:pt>
    <dgm:pt modelId="{4A9428EC-CF13-5649-93E8-66E0B227D13A}" type="parTrans" cxnId="{D2AA0B6E-38FB-B845-B78D-10B5719A9EB6}">
      <dgm:prSet/>
      <dgm:spPr/>
      <dgm:t>
        <a:bodyPr/>
        <a:lstStyle/>
        <a:p>
          <a:endParaRPr lang="en-GB"/>
        </a:p>
      </dgm:t>
    </dgm:pt>
    <dgm:pt modelId="{45473BAC-8962-5C4C-9BC0-562713953A40}" type="sibTrans" cxnId="{D2AA0B6E-38FB-B845-B78D-10B5719A9EB6}">
      <dgm:prSet/>
      <dgm:spPr/>
      <dgm:t>
        <a:bodyPr/>
        <a:lstStyle/>
        <a:p>
          <a:endParaRPr lang="en-GB"/>
        </a:p>
      </dgm:t>
    </dgm:pt>
    <dgm:pt modelId="{58F7DAC0-8B61-334E-8D88-9FA0C2D298B6}" type="pres">
      <dgm:prSet presAssocID="{2888C97B-C1F8-EE4A-9ED1-65800D519BF5}" presName="Name0" presStyleCnt="0">
        <dgm:presLayoutVars>
          <dgm:dir/>
          <dgm:resizeHandles val="exact"/>
        </dgm:presLayoutVars>
      </dgm:prSet>
      <dgm:spPr/>
    </dgm:pt>
    <dgm:pt modelId="{289091BB-5232-9648-BAE2-5ED0CBE21DE7}" type="pres">
      <dgm:prSet presAssocID="{369A4D60-AA8A-BE45-B3DF-4F87D1126580}" presName="node" presStyleLbl="node1" presStyleIdx="0" presStyleCnt="2">
        <dgm:presLayoutVars>
          <dgm:bulletEnabled val="1"/>
        </dgm:presLayoutVars>
      </dgm:prSet>
      <dgm:spPr/>
    </dgm:pt>
    <dgm:pt modelId="{15FCF407-63D4-9A4F-8F88-6A7ED0DC0E69}" type="pres">
      <dgm:prSet presAssocID="{CD614AED-B6BF-674A-8ADC-675724117359}" presName="sibTrans" presStyleLbl="sibTrans2D1" presStyleIdx="0" presStyleCnt="1"/>
      <dgm:spPr/>
    </dgm:pt>
    <dgm:pt modelId="{7A3F7419-9F8A-8B43-A9E7-C66555DF8111}" type="pres">
      <dgm:prSet presAssocID="{CD614AED-B6BF-674A-8ADC-675724117359}" presName="connectorText" presStyleLbl="sibTrans2D1" presStyleIdx="0" presStyleCnt="1"/>
      <dgm:spPr/>
    </dgm:pt>
    <dgm:pt modelId="{1392BDFE-F9B7-394D-AAC9-1777BCF25EB0}" type="pres">
      <dgm:prSet presAssocID="{7E370CFE-02E9-2648-8994-DE963CB2653E}" presName="node" presStyleLbl="node1" presStyleIdx="1" presStyleCnt="2">
        <dgm:presLayoutVars>
          <dgm:bulletEnabled val="1"/>
        </dgm:presLayoutVars>
      </dgm:prSet>
      <dgm:spPr/>
    </dgm:pt>
  </dgm:ptLst>
  <dgm:cxnLst>
    <dgm:cxn modelId="{42FB112A-3631-3C48-8264-EED8DD75E673}" srcId="{2888C97B-C1F8-EE4A-9ED1-65800D519BF5}" destId="{369A4D60-AA8A-BE45-B3DF-4F87D1126580}" srcOrd="0" destOrd="0" parTransId="{B5FB86D7-A724-3B45-9B5B-7FD8862C496A}" sibTransId="{CD614AED-B6BF-674A-8ADC-675724117359}"/>
    <dgm:cxn modelId="{88863F2B-7C15-C14F-A8D1-491951B96EE4}" type="presOf" srcId="{369A4D60-AA8A-BE45-B3DF-4F87D1126580}" destId="{289091BB-5232-9648-BAE2-5ED0CBE21DE7}" srcOrd="0" destOrd="0" presId="urn:microsoft.com/office/officeart/2005/8/layout/process1"/>
    <dgm:cxn modelId="{93A8FF40-48C5-A346-9508-24ECEFA0A114}" type="presOf" srcId="{7E370CFE-02E9-2648-8994-DE963CB2653E}" destId="{1392BDFE-F9B7-394D-AAC9-1777BCF25EB0}" srcOrd="0" destOrd="0" presId="urn:microsoft.com/office/officeart/2005/8/layout/process1"/>
    <dgm:cxn modelId="{A6F1395D-5424-DF4C-89C3-A6354A1E4EF4}" type="presOf" srcId="{2888C97B-C1F8-EE4A-9ED1-65800D519BF5}" destId="{58F7DAC0-8B61-334E-8D88-9FA0C2D298B6}" srcOrd="0" destOrd="0" presId="urn:microsoft.com/office/officeart/2005/8/layout/process1"/>
    <dgm:cxn modelId="{D2AA0B6E-38FB-B845-B78D-10B5719A9EB6}" srcId="{2888C97B-C1F8-EE4A-9ED1-65800D519BF5}" destId="{7E370CFE-02E9-2648-8994-DE963CB2653E}" srcOrd="1" destOrd="0" parTransId="{4A9428EC-CF13-5649-93E8-66E0B227D13A}" sibTransId="{45473BAC-8962-5C4C-9BC0-562713953A40}"/>
    <dgm:cxn modelId="{DEA5AC90-0C79-D54B-84D7-8493DB9A8235}" type="presOf" srcId="{CD614AED-B6BF-674A-8ADC-675724117359}" destId="{7A3F7419-9F8A-8B43-A9E7-C66555DF8111}" srcOrd="1" destOrd="0" presId="urn:microsoft.com/office/officeart/2005/8/layout/process1"/>
    <dgm:cxn modelId="{B15DF8AD-A55E-D349-9CC5-0B2B4E45A16E}" type="presOf" srcId="{CD614AED-B6BF-674A-8ADC-675724117359}" destId="{15FCF407-63D4-9A4F-8F88-6A7ED0DC0E69}" srcOrd="0" destOrd="0" presId="urn:microsoft.com/office/officeart/2005/8/layout/process1"/>
    <dgm:cxn modelId="{615070E2-42A3-CC4C-A2C8-6D831267336A}" type="presParOf" srcId="{58F7DAC0-8B61-334E-8D88-9FA0C2D298B6}" destId="{289091BB-5232-9648-BAE2-5ED0CBE21DE7}" srcOrd="0" destOrd="0" presId="urn:microsoft.com/office/officeart/2005/8/layout/process1"/>
    <dgm:cxn modelId="{CEBDE621-4C34-4148-843F-9B53BC7CAA14}" type="presParOf" srcId="{58F7DAC0-8B61-334E-8D88-9FA0C2D298B6}" destId="{15FCF407-63D4-9A4F-8F88-6A7ED0DC0E69}" srcOrd="1" destOrd="0" presId="urn:microsoft.com/office/officeart/2005/8/layout/process1"/>
    <dgm:cxn modelId="{0B2A43F6-82B0-7646-B7C4-830720E0A25D}" type="presParOf" srcId="{15FCF407-63D4-9A4F-8F88-6A7ED0DC0E69}" destId="{7A3F7419-9F8A-8B43-A9E7-C66555DF8111}" srcOrd="0" destOrd="0" presId="urn:microsoft.com/office/officeart/2005/8/layout/process1"/>
    <dgm:cxn modelId="{A49D903F-76E4-C34E-A86E-1719EB90C944}" type="presParOf" srcId="{58F7DAC0-8B61-334E-8D88-9FA0C2D298B6}" destId="{1392BDFE-F9B7-394D-AAC9-1777BCF25EB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4D17C-5A7A-40C7-8094-BB137FE7E2C8}">
      <dgm:prSet/>
      <dgm:spPr/>
      <dgm:t>
        <a:bodyPr/>
        <a:lstStyle/>
        <a:p>
          <a:r>
            <a:rPr lang="en-US"/>
            <a:t>Interpretating errors</a:t>
          </a:r>
        </a:p>
      </dgm:t>
    </dgm:pt>
    <dgm:pt modelId="{AF028491-DA28-4E1B-858C-BB4AD0746F33}" type="parTrans" cxnId="{0171ACC6-A5D8-4123-8730-3D1AC85347DA}">
      <dgm:prSet/>
      <dgm:spPr/>
      <dgm:t>
        <a:bodyPr/>
        <a:lstStyle/>
        <a:p>
          <a:endParaRPr lang="en-US"/>
        </a:p>
      </dgm:t>
    </dgm:pt>
    <dgm:pt modelId="{3808510A-3663-4144-AF65-F1F091F972DD}" type="sibTrans" cxnId="{0171ACC6-A5D8-4123-8730-3D1AC85347DA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1A1034-C2F5-334B-BA10-4207F44B36F5}" type="pres">
      <dgm:prSet presAssocID="{C714D17C-5A7A-40C7-8094-BB137FE7E2C8}" presName="hierRoot1" presStyleCnt="0"/>
      <dgm:spPr/>
    </dgm:pt>
    <dgm:pt modelId="{A063BD47-659D-F141-A229-559DA37E97E5}" type="pres">
      <dgm:prSet presAssocID="{C714D17C-5A7A-40C7-8094-BB137FE7E2C8}" presName="composite" presStyleCnt="0"/>
      <dgm:spPr/>
    </dgm:pt>
    <dgm:pt modelId="{DDD2161E-A976-8144-9A02-B27B7E07B173}" type="pres">
      <dgm:prSet presAssocID="{C714D17C-5A7A-40C7-8094-BB137FE7E2C8}" presName="background" presStyleLbl="node0" presStyleIdx="0" presStyleCnt="1"/>
      <dgm:spPr/>
    </dgm:pt>
    <dgm:pt modelId="{A3479AA7-1C60-074C-B7B0-6302115C0365}" type="pres">
      <dgm:prSet presAssocID="{C714D17C-5A7A-40C7-8094-BB137FE7E2C8}" presName="text" presStyleLbl="fgAcc0" presStyleIdx="0" presStyleCnt="1">
        <dgm:presLayoutVars>
          <dgm:chPref val="3"/>
        </dgm:presLayoutVars>
      </dgm:prSet>
      <dgm:spPr/>
    </dgm:pt>
    <dgm:pt modelId="{79048373-77F0-CF4E-9407-70E7B0968CD7}" type="pres">
      <dgm:prSet presAssocID="{C714D17C-5A7A-40C7-8094-BB137FE7E2C8}" presName="hierChild2" presStyleCnt="0"/>
      <dgm:spPr/>
    </dgm:pt>
  </dgm:ptLst>
  <dgm:cxnLst>
    <dgm:cxn modelId="{71326D1B-D45A-204A-9AC2-E644319560B6}" type="presOf" srcId="{C714D17C-5A7A-40C7-8094-BB137FE7E2C8}" destId="{A3479AA7-1C60-074C-B7B0-6302115C0365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0171ACC6-A5D8-4123-8730-3D1AC85347DA}" srcId="{3E1A3B2C-A454-409B-A570-67FFBB2E3603}" destId="{C714D17C-5A7A-40C7-8094-BB137FE7E2C8}" srcOrd="0" destOrd="0" parTransId="{AF028491-DA28-4E1B-858C-BB4AD0746F33}" sibTransId="{3808510A-3663-4144-AF65-F1F091F972DD}"/>
    <dgm:cxn modelId="{36FE85D7-DD95-D14A-BB74-846D83FA71F2}" type="presParOf" srcId="{BC55DE88-2CB1-5640-ACEB-BBA7F4875CE9}" destId="{EB1A1034-C2F5-334B-BA10-4207F44B36F5}" srcOrd="0" destOrd="0" presId="urn:microsoft.com/office/officeart/2005/8/layout/hierarchy1"/>
    <dgm:cxn modelId="{2F49B1D6-B1EE-4D4E-A3BF-0E26E0BD1E97}" type="presParOf" srcId="{EB1A1034-C2F5-334B-BA10-4207F44B36F5}" destId="{A063BD47-659D-F141-A229-559DA37E97E5}" srcOrd="0" destOrd="0" presId="urn:microsoft.com/office/officeart/2005/8/layout/hierarchy1"/>
    <dgm:cxn modelId="{1EFCA322-4EEB-884E-B902-DE1AA92133CD}" type="presParOf" srcId="{A063BD47-659D-F141-A229-559DA37E97E5}" destId="{DDD2161E-A976-8144-9A02-B27B7E07B173}" srcOrd="0" destOrd="0" presId="urn:microsoft.com/office/officeart/2005/8/layout/hierarchy1"/>
    <dgm:cxn modelId="{35E531F4-B4E9-284A-BDCA-78291620C75F}" type="presParOf" srcId="{A063BD47-659D-F141-A229-559DA37E97E5}" destId="{A3479AA7-1C60-074C-B7B0-6302115C0365}" srcOrd="1" destOrd="0" presId="urn:microsoft.com/office/officeart/2005/8/layout/hierarchy1"/>
    <dgm:cxn modelId="{A022B2F7-050B-DA40-BCFE-8965CE72057D}" type="presParOf" srcId="{EB1A1034-C2F5-334B-BA10-4207F44B36F5}" destId="{79048373-77F0-CF4E-9407-70E7B0968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4D17C-5A7A-40C7-8094-BB137FE7E2C8}">
      <dgm:prSet/>
      <dgm:spPr/>
      <dgm:t>
        <a:bodyPr/>
        <a:lstStyle/>
        <a:p>
          <a:r>
            <a:rPr lang="en-US"/>
            <a:t>Interpretating errors</a:t>
          </a:r>
        </a:p>
      </dgm:t>
    </dgm:pt>
    <dgm:pt modelId="{AF028491-DA28-4E1B-858C-BB4AD0746F33}" type="parTrans" cxnId="{0171ACC6-A5D8-4123-8730-3D1AC85347DA}">
      <dgm:prSet/>
      <dgm:spPr/>
      <dgm:t>
        <a:bodyPr/>
        <a:lstStyle/>
        <a:p>
          <a:endParaRPr lang="en-US"/>
        </a:p>
      </dgm:t>
    </dgm:pt>
    <dgm:pt modelId="{3808510A-3663-4144-AF65-F1F091F972DD}" type="sibTrans" cxnId="{0171ACC6-A5D8-4123-8730-3D1AC85347DA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1A1034-C2F5-334B-BA10-4207F44B36F5}" type="pres">
      <dgm:prSet presAssocID="{C714D17C-5A7A-40C7-8094-BB137FE7E2C8}" presName="hierRoot1" presStyleCnt="0"/>
      <dgm:spPr/>
    </dgm:pt>
    <dgm:pt modelId="{A063BD47-659D-F141-A229-559DA37E97E5}" type="pres">
      <dgm:prSet presAssocID="{C714D17C-5A7A-40C7-8094-BB137FE7E2C8}" presName="composite" presStyleCnt="0"/>
      <dgm:spPr/>
    </dgm:pt>
    <dgm:pt modelId="{DDD2161E-A976-8144-9A02-B27B7E07B173}" type="pres">
      <dgm:prSet presAssocID="{C714D17C-5A7A-40C7-8094-BB137FE7E2C8}" presName="background" presStyleLbl="node0" presStyleIdx="0" presStyleCnt="1"/>
      <dgm:spPr/>
    </dgm:pt>
    <dgm:pt modelId="{A3479AA7-1C60-074C-B7B0-6302115C0365}" type="pres">
      <dgm:prSet presAssocID="{C714D17C-5A7A-40C7-8094-BB137FE7E2C8}" presName="text" presStyleLbl="fgAcc0" presStyleIdx="0" presStyleCnt="1">
        <dgm:presLayoutVars>
          <dgm:chPref val="3"/>
        </dgm:presLayoutVars>
      </dgm:prSet>
      <dgm:spPr/>
    </dgm:pt>
    <dgm:pt modelId="{79048373-77F0-CF4E-9407-70E7B0968CD7}" type="pres">
      <dgm:prSet presAssocID="{C714D17C-5A7A-40C7-8094-BB137FE7E2C8}" presName="hierChild2" presStyleCnt="0"/>
      <dgm:spPr/>
    </dgm:pt>
  </dgm:ptLst>
  <dgm:cxnLst>
    <dgm:cxn modelId="{71326D1B-D45A-204A-9AC2-E644319560B6}" type="presOf" srcId="{C714D17C-5A7A-40C7-8094-BB137FE7E2C8}" destId="{A3479AA7-1C60-074C-B7B0-6302115C0365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0171ACC6-A5D8-4123-8730-3D1AC85347DA}" srcId="{3E1A3B2C-A454-409B-A570-67FFBB2E3603}" destId="{C714D17C-5A7A-40C7-8094-BB137FE7E2C8}" srcOrd="0" destOrd="0" parTransId="{AF028491-DA28-4E1B-858C-BB4AD0746F33}" sibTransId="{3808510A-3663-4144-AF65-F1F091F972DD}"/>
    <dgm:cxn modelId="{36FE85D7-DD95-D14A-BB74-846D83FA71F2}" type="presParOf" srcId="{BC55DE88-2CB1-5640-ACEB-BBA7F4875CE9}" destId="{EB1A1034-C2F5-334B-BA10-4207F44B36F5}" srcOrd="0" destOrd="0" presId="urn:microsoft.com/office/officeart/2005/8/layout/hierarchy1"/>
    <dgm:cxn modelId="{2F49B1D6-B1EE-4D4E-A3BF-0E26E0BD1E97}" type="presParOf" srcId="{EB1A1034-C2F5-334B-BA10-4207F44B36F5}" destId="{A063BD47-659D-F141-A229-559DA37E97E5}" srcOrd="0" destOrd="0" presId="urn:microsoft.com/office/officeart/2005/8/layout/hierarchy1"/>
    <dgm:cxn modelId="{1EFCA322-4EEB-884E-B902-DE1AA92133CD}" type="presParOf" srcId="{A063BD47-659D-F141-A229-559DA37E97E5}" destId="{DDD2161E-A976-8144-9A02-B27B7E07B173}" srcOrd="0" destOrd="0" presId="urn:microsoft.com/office/officeart/2005/8/layout/hierarchy1"/>
    <dgm:cxn modelId="{35E531F4-B4E9-284A-BDCA-78291620C75F}" type="presParOf" srcId="{A063BD47-659D-F141-A229-559DA37E97E5}" destId="{A3479AA7-1C60-074C-B7B0-6302115C0365}" srcOrd="1" destOrd="0" presId="urn:microsoft.com/office/officeart/2005/8/layout/hierarchy1"/>
    <dgm:cxn modelId="{A022B2F7-050B-DA40-BCFE-8965CE72057D}" type="presParOf" srcId="{EB1A1034-C2F5-334B-BA10-4207F44B36F5}" destId="{79048373-77F0-CF4E-9407-70E7B0968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9606AB-CAF4-F640-A666-61C545F7CCFF}" type="presOf" srcId="{3E1A3B2C-A454-409B-A570-67FFBB2E3603}" destId="{BC55DE88-2CB1-5640-ACEB-BBA7F4875CE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328612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Fastq</a:t>
          </a:r>
          <a:r>
            <a:rPr lang="en-US" sz="4300" kern="1200" dirty="0"/>
            <a:t>/</a:t>
          </a:r>
          <a:r>
            <a:rPr lang="en-US" sz="4300" kern="1200" dirty="0" err="1"/>
            <a:t>fasta</a:t>
          </a:r>
          <a:r>
            <a:rPr lang="en-US" sz="4300" kern="1200" dirty="0"/>
            <a:t> files</a:t>
          </a:r>
        </a:p>
      </dsp:txBody>
      <dsp:txXfrm>
        <a:off x="383617" y="1398065"/>
        <a:ext cx="2847502" cy="1768010"/>
      </dsp:txXfrm>
    </dsp:sp>
    <dsp:sp modelId="{B2926B87-0B62-AB48-9151-D19FB92A703D}">
      <dsp:nvSpPr>
        <dsp:cNvPr id="0" name=""/>
        <dsp:cNvSpPr/>
      </dsp:nvSpPr>
      <dsp:spPr>
        <a:xfrm>
          <a:off x="3614737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3943350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Pipelines/workflows</a:t>
          </a:r>
        </a:p>
      </dsp:txBody>
      <dsp:txXfrm>
        <a:off x="3998355" y="1398065"/>
        <a:ext cx="2847502" cy="1768010"/>
      </dsp:txXfrm>
    </dsp:sp>
    <dsp:sp modelId="{DDD2161E-A976-8144-9A02-B27B7E07B173}">
      <dsp:nvSpPr>
        <dsp:cNvPr id="0" name=""/>
        <dsp:cNvSpPr/>
      </dsp:nvSpPr>
      <dsp:spPr>
        <a:xfrm>
          <a:off x="7229475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9AA7-1C60-074C-B7B0-6302115C0365}">
      <dsp:nvSpPr>
        <dsp:cNvPr id="0" name=""/>
        <dsp:cNvSpPr/>
      </dsp:nvSpPr>
      <dsp:spPr>
        <a:xfrm>
          <a:off x="7558087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Interpretating errors</a:t>
          </a:r>
        </a:p>
      </dsp:txBody>
      <dsp:txXfrm>
        <a:off x="7613092" y="1398065"/>
        <a:ext cx="2847502" cy="17680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fastq.gz</a:t>
          </a:r>
          <a:endParaRPr lang="en-US" sz="6500" kern="1200" dirty="0"/>
        </a:p>
      </dsp:txBody>
      <dsp:txXfrm>
        <a:off x="326168" y="333596"/>
        <a:ext cx="2421064" cy="1503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fastq.gz</a:t>
          </a:r>
          <a:endParaRPr lang="en-US" sz="6500" kern="1200" dirty="0"/>
        </a:p>
      </dsp:txBody>
      <dsp:txXfrm>
        <a:off x="326168" y="333596"/>
        <a:ext cx="2421064" cy="1503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 err="1"/>
            <a:t>Fastq</a:t>
          </a:r>
          <a:r>
            <a:rPr lang="en-US" sz="6300" kern="1200" dirty="0"/>
            <a:t>/</a:t>
          </a:r>
          <a:r>
            <a:rPr lang="en-US" sz="6300" kern="1200" dirty="0" err="1"/>
            <a:t>fasta</a:t>
          </a:r>
          <a:endParaRPr lang="en-US" sz="6300" kern="1200" dirty="0"/>
        </a:p>
      </dsp:txBody>
      <dsp:txXfrm>
        <a:off x="326168" y="333596"/>
        <a:ext cx="2421064" cy="1503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 err="1"/>
            <a:t>Fastq</a:t>
          </a:r>
          <a:r>
            <a:rPr lang="en-US" sz="6300" kern="1200" dirty="0"/>
            <a:t>/</a:t>
          </a:r>
          <a:r>
            <a:rPr lang="en-US" sz="6300" kern="1200" dirty="0" err="1"/>
            <a:t>fasta</a:t>
          </a:r>
          <a:endParaRPr lang="en-US" sz="6300" kern="1200" dirty="0"/>
        </a:p>
      </dsp:txBody>
      <dsp:txXfrm>
        <a:off x="326168" y="333596"/>
        <a:ext cx="2421064" cy="1503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Fasta</a:t>
          </a:r>
          <a:endParaRPr lang="en-US" sz="6500" kern="1200" dirty="0"/>
        </a:p>
      </dsp:txBody>
      <dsp:txXfrm>
        <a:off x="326168" y="333596"/>
        <a:ext cx="2421064" cy="1503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091BB-5232-9648-BAE2-5ED0CBE21DE7}">
      <dsp:nvSpPr>
        <dsp:cNvPr id="0" name=""/>
        <dsp:cNvSpPr/>
      </dsp:nvSpPr>
      <dsp:spPr>
        <a:xfrm>
          <a:off x="1587" y="0"/>
          <a:ext cx="3385343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 dirty="0"/>
            <a:t>Quality control</a:t>
          </a:r>
        </a:p>
      </dsp:txBody>
      <dsp:txXfrm>
        <a:off x="34925" y="33338"/>
        <a:ext cx="3318667" cy="1071581"/>
      </dsp:txXfrm>
    </dsp:sp>
    <dsp:sp modelId="{15FCF407-63D4-9A4F-8F88-6A7ED0DC0E69}">
      <dsp:nvSpPr>
        <dsp:cNvPr id="0" name=""/>
        <dsp:cNvSpPr/>
      </dsp:nvSpPr>
      <dsp:spPr>
        <a:xfrm>
          <a:off x="3725465" y="149345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3725465" y="317258"/>
        <a:ext cx="502384" cy="503739"/>
      </dsp:txXfrm>
    </dsp:sp>
    <dsp:sp modelId="{1392BDFE-F9B7-394D-AAC9-1777BCF25EB0}">
      <dsp:nvSpPr>
        <dsp:cNvPr id="0" name=""/>
        <dsp:cNvSpPr/>
      </dsp:nvSpPr>
      <dsp:spPr>
        <a:xfrm>
          <a:off x="4741068" y="0"/>
          <a:ext cx="3385343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 dirty="0"/>
            <a:t>Alignment of reads</a:t>
          </a:r>
        </a:p>
      </dsp:txBody>
      <dsp:txXfrm>
        <a:off x="4774406" y="33338"/>
        <a:ext cx="3318667" cy="107158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091BB-5232-9648-BAE2-5ED0CBE21DE7}">
      <dsp:nvSpPr>
        <dsp:cNvPr id="0" name=""/>
        <dsp:cNvSpPr/>
      </dsp:nvSpPr>
      <dsp:spPr>
        <a:xfrm>
          <a:off x="4877" y="0"/>
          <a:ext cx="2132700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Quality control</a:t>
          </a:r>
        </a:p>
      </dsp:txBody>
      <dsp:txXfrm>
        <a:off x="38215" y="33338"/>
        <a:ext cx="2066024" cy="1071581"/>
      </dsp:txXfrm>
    </dsp:sp>
    <dsp:sp modelId="{15FCF407-63D4-9A4F-8F88-6A7ED0DC0E69}">
      <dsp:nvSpPr>
        <dsp:cNvPr id="0" name=""/>
        <dsp:cNvSpPr/>
      </dsp:nvSpPr>
      <dsp:spPr>
        <a:xfrm>
          <a:off x="2350848" y="304673"/>
          <a:ext cx="452132" cy="528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2350848" y="410455"/>
        <a:ext cx="316492" cy="317345"/>
      </dsp:txXfrm>
    </dsp:sp>
    <dsp:sp modelId="{1392BDFE-F9B7-394D-AAC9-1777BCF25EB0}">
      <dsp:nvSpPr>
        <dsp:cNvPr id="0" name=""/>
        <dsp:cNvSpPr/>
      </dsp:nvSpPr>
      <dsp:spPr>
        <a:xfrm>
          <a:off x="2990659" y="0"/>
          <a:ext cx="2132700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Alignment of sequences of different samples</a:t>
          </a:r>
        </a:p>
      </dsp:txBody>
      <dsp:txXfrm>
        <a:off x="3023997" y="33338"/>
        <a:ext cx="2066024" cy="1071581"/>
      </dsp:txXfrm>
    </dsp:sp>
    <dsp:sp modelId="{B0026F4F-B3B1-CD43-AC64-109D1470032E}">
      <dsp:nvSpPr>
        <dsp:cNvPr id="0" name=""/>
        <dsp:cNvSpPr/>
      </dsp:nvSpPr>
      <dsp:spPr>
        <a:xfrm>
          <a:off x="5336629" y="304673"/>
          <a:ext cx="452132" cy="528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5336629" y="410455"/>
        <a:ext cx="316492" cy="317345"/>
      </dsp:txXfrm>
    </dsp:sp>
    <dsp:sp modelId="{E39816FD-A7B7-5A45-8125-809D99FE2AB4}">
      <dsp:nvSpPr>
        <dsp:cNvPr id="0" name=""/>
        <dsp:cNvSpPr/>
      </dsp:nvSpPr>
      <dsp:spPr>
        <a:xfrm>
          <a:off x="5976440" y="0"/>
          <a:ext cx="2132700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Estimate distance matrix</a:t>
          </a:r>
        </a:p>
      </dsp:txBody>
      <dsp:txXfrm>
        <a:off x="6009778" y="33338"/>
        <a:ext cx="2066024" cy="1071581"/>
      </dsp:txXfrm>
    </dsp:sp>
    <dsp:sp modelId="{7D909C95-39E5-0246-AFD4-AC172D2C0358}">
      <dsp:nvSpPr>
        <dsp:cNvPr id="0" name=""/>
        <dsp:cNvSpPr/>
      </dsp:nvSpPr>
      <dsp:spPr>
        <a:xfrm>
          <a:off x="8322411" y="304673"/>
          <a:ext cx="452132" cy="528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8322411" y="410455"/>
        <a:ext cx="316492" cy="317345"/>
      </dsp:txXfrm>
    </dsp:sp>
    <dsp:sp modelId="{79143F54-266B-4B4F-AFE2-9AF6D9B80135}">
      <dsp:nvSpPr>
        <dsp:cNvPr id="0" name=""/>
        <dsp:cNvSpPr/>
      </dsp:nvSpPr>
      <dsp:spPr>
        <a:xfrm>
          <a:off x="8962221" y="0"/>
          <a:ext cx="2132700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Visualise results in a tree</a:t>
          </a:r>
        </a:p>
      </dsp:txBody>
      <dsp:txXfrm>
        <a:off x="8995559" y="33338"/>
        <a:ext cx="2066024" cy="10715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091BB-5232-9648-BAE2-5ED0CBE21DE7}">
      <dsp:nvSpPr>
        <dsp:cNvPr id="0" name=""/>
        <dsp:cNvSpPr/>
      </dsp:nvSpPr>
      <dsp:spPr>
        <a:xfrm>
          <a:off x="1912" y="0"/>
          <a:ext cx="4078281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Quality control</a:t>
          </a:r>
        </a:p>
      </dsp:txBody>
      <dsp:txXfrm>
        <a:off x="35250" y="33338"/>
        <a:ext cx="4011605" cy="1071581"/>
      </dsp:txXfrm>
    </dsp:sp>
    <dsp:sp modelId="{15FCF407-63D4-9A4F-8F88-6A7ED0DC0E69}">
      <dsp:nvSpPr>
        <dsp:cNvPr id="0" name=""/>
        <dsp:cNvSpPr/>
      </dsp:nvSpPr>
      <dsp:spPr>
        <a:xfrm>
          <a:off x="4488021" y="63421"/>
          <a:ext cx="864595" cy="1011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4488021" y="265704"/>
        <a:ext cx="605217" cy="606847"/>
      </dsp:txXfrm>
    </dsp:sp>
    <dsp:sp modelId="{1392BDFE-F9B7-394D-AAC9-1777BCF25EB0}">
      <dsp:nvSpPr>
        <dsp:cNvPr id="0" name=""/>
        <dsp:cNvSpPr/>
      </dsp:nvSpPr>
      <dsp:spPr>
        <a:xfrm>
          <a:off x="5711506" y="0"/>
          <a:ext cx="4078281" cy="1138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Comparison </a:t>
          </a:r>
          <a:r>
            <a:rPr lang="en-GB" sz="3200" kern="1200" dirty="0"/>
            <a:t>of reads with reference data</a:t>
          </a:r>
        </a:p>
      </dsp:txBody>
      <dsp:txXfrm>
        <a:off x="5744844" y="33338"/>
        <a:ext cx="4011605" cy="1071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161E-A976-8144-9A02-B27B7E07B173}">
      <dsp:nvSpPr>
        <dsp:cNvPr id="0" name=""/>
        <dsp:cNvSpPr/>
      </dsp:nvSpPr>
      <dsp:spPr>
        <a:xfrm>
          <a:off x="141064" y="401"/>
          <a:ext cx="2512144" cy="159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9AA7-1C60-074C-B7B0-6302115C0365}">
      <dsp:nvSpPr>
        <dsp:cNvPr id="0" name=""/>
        <dsp:cNvSpPr/>
      </dsp:nvSpPr>
      <dsp:spPr>
        <a:xfrm>
          <a:off x="420191" y="265572"/>
          <a:ext cx="2512144" cy="1595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Interpretating errors</a:t>
          </a:r>
        </a:p>
      </dsp:txBody>
      <dsp:txXfrm>
        <a:off x="466913" y="312294"/>
        <a:ext cx="2418700" cy="15017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161E-A976-8144-9A02-B27B7E07B173}">
      <dsp:nvSpPr>
        <dsp:cNvPr id="0" name=""/>
        <dsp:cNvSpPr/>
      </dsp:nvSpPr>
      <dsp:spPr>
        <a:xfrm>
          <a:off x="141064" y="401"/>
          <a:ext cx="2512144" cy="159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9AA7-1C60-074C-B7B0-6302115C0365}">
      <dsp:nvSpPr>
        <dsp:cNvPr id="0" name=""/>
        <dsp:cNvSpPr/>
      </dsp:nvSpPr>
      <dsp:spPr>
        <a:xfrm>
          <a:off x="420191" y="265572"/>
          <a:ext cx="2512144" cy="1595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Interpretating errors</a:t>
          </a:r>
        </a:p>
      </dsp:txBody>
      <dsp:txXfrm>
        <a:off x="466913" y="312294"/>
        <a:ext cx="2418700" cy="1501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ast.ncbi.nlm.nih.gov/Blast.cgi?PROGRAM=blastn&amp;BLAST_SPEC=GeoBlast&amp;PAGE_TYPE=BlastSearch" TargetMode="External"/><Relationship Id="rId3" Type="http://schemas.openxmlformats.org/officeDocument/2006/relationships/diagramLayout" Target="../diagrams/layout16.xml"/><Relationship Id="rId7" Type="http://schemas.openxmlformats.org/officeDocument/2006/relationships/hyperlink" Target="https://www.ebi.ac.uk/ena/browser/home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6.xml"/><Relationship Id="rId7" Type="http://schemas.openxmlformats.org/officeDocument/2006/relationships/image" Target="../media/image17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17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21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DE66-73CC-EE4E-A1E4-8CD8CA84C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58" y="1894670"/>
            <a:ext cx="6251110" cy="233713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Bioinformatics for ecologists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D9ED-F536-13FC-149A-A0E4F3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2862" y="4544061"/>
            <a:ext cx="6136009" cy="1664715"/>
          </a:xfrm>
        </p:spPr>
        <p:txBody>
          <a:bodyPr>
            <a:normAutofit/>
          </a:bodyPr>
          <a:lstStyle/>
          <a:p>
            <a:r>
              <a:rPr lang="en-US" sz="3200" dirty="0"/>
              <a:t>Research Skills in Entomology – 11 July 2024</a:t>
            </a:r>
          </a:p>
          <a:p>
            <a:r>
              <a:rPr lang="en-US" sz="2400" dirty="0" err="1"/>
              <a:t>Sotiria</a:t>
            </a:r>
            <a:r>
              <a:rPr lang="en-US" sz="2400" dirty="0"/>
              <a:t> </a:t>
            </a:r>
            <a:r>
              <a:rPr lang="en-US" sz="2400" dirty="0" err="1"/>
              <a:t>Boutsi</a:t>
            </a:r>
            <a:r>
              <a:rPr lang="en-US" sz="2400" dirty="0"/>
              <a:t>, PhD student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8100" cap="rnd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F1416-B154-A211-DAF6-1E935C18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5" r="112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Graphic 7" descr="Bug under magnifying glass outline">
            <a:extLst>
              <a:ext uri="{FF2B5EF4-FFF2-40B4-BE49-F238E27FC236}">
                <a16:creationId xmlns:a16="http://schemas.microsoft.com/office/drawing/2014/main" id="{29B1FD4E-B9A4-C0A3-59C4-A02668EF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6539" y="0"/>
            <a:ext cx="1348063" cy="1348063"/>
          </a:xfrm>
          <a:prstGeom prst="rect">
            <a:avLst/>
          </a:prstGeom>
        </p:spPr>
      </p:pic>
      <p:pic>
        <p:nvPicPr>
          <p:cNvPr id="12" name="Graphic 11" descr="Grasshopper outline">
            <a:extLst>
              <a:ext uri="{FF2B5EF4-FFF2-40B4-BE49-F238E27FC236}">
                <a16:creationId xmlns:a16="http://schemas.microsoft.com/office/drawing/2014/main" id="{6448AAFE-E421-68A3-2B92-20BDAA5F6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75073" flipH="1">
            <a:off x="10485637" y="5072651"/>
            <a:ext cx="1672564" cy="1672564"/>
          </a:xfrm>
          <a:prstGeom prst="rect">
            <a:avLst/>
          </a:prstGeom>
        </p:spPr>
      </p:pic>
      <p:pic>
        <p:nvPicPr>
          <p:cNvPr id="14" name="Graphic 13" descr="Butterfly outline">
            <a:extLst>
              <a:ext uri="{FF2B5EF4-FFF2-40B4-BE49-F238E27FC236}">
                <a16:creationId xmlns:a16="http://schemas.microsoft.com/office/drawing/2014/main" id="{4ABFCDD5-6E71-EB41-5F8F-B63C25D32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549301">
            <a:off x="11085159" y="84107"/>
            <a:ext cx="1183283" cy="1183283"/>
          </a:xfrm>
          <a:prstGeom prst="rect">
            <a:avLst/>
          </a:prstGeom>
        </p:spPr>
      </p:pic>
      <p:pic>
        <p:nvPicPr>
          <p:cNvPr id="16" name="Graphic 15" descr="Plant With Roots outline">
            <a:extLst>
              <a:ext uri="{FF2B5EF4-FFF2-40B4-BE49-F238E27FC236}">
                <a16:creationId xmlns:a16="http://schemas.microsoft.com/office/drawing/2014/main" id="{8BAFA062-A051-1B9C-75C2-6BAF8048B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185267" y="5760294"/>
            <a:ext cx="1112491" cy="11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platforms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47E73C-64DA-3CD8-7181-F036E8249670}"/>
              </a:ext>
            </a:extLst>
          </p:cNvPr>
          <p:cNvSpPr txBox="1"/>
          <p:nvPr/>
        </p:nvSpPr>
        <p:spPr>
          <a:xfrm>
            <a:off x="1632680" y="4004387"/>
            <a:ext cx="59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Single locus/ short reads: Sanger sequencing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39833-C574-5E63-CACD-9FE5D5F68713}"/>
              </a:ext>
            </a:extLst>
          </p:cNvPr>
          <p:cNvSpPr txBox="1"/>
          <p:nvPr/>
        </p:nvSpPr>
        <p:spPr>
          <a:xfrm>
            <a:off x="1632680" y="4668225"/>
            <a:ext cx="59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Whole genomes: Illumina sequencing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15252-624E-0ED4-AFA3-090C72AAE1A4}"/>
              </a:ext>
            </a:extLst>
          </p:cNvPr>
          <p:cNvSpPr txBox="1"/>
          <p:nvPr/>
        </p:nvSpPr>
        <p:spPr>
          <a:xfrm rot="16200000">
            <a:off x="319655" y="4659472"/>
            <a:ext cx="1496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endParaRPr lang="en-US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3ECDAA-51A6-0BCB-032D-4D17ED929B06}"/>
              </a:ext>
            </a:extLst>
          </p:cNvPr>
          <p:cNvGrpSpPr/>
          <p:nvPr/>
        </p:nvGrpSpPr>
        <p:grpSpPr>
          <a:xfrm>
            <a:off x="8404856" y="1690688"/>
            <a:ext cx="3523142" cy="3523142"/>
            <a:chOff x="8404856" y="1690688"/>
            <a:chExt cx="3523142" cy="3523142"/>
          </a:xfrm>
        </p:grpSpPr>
        <p:pic>
          <p:nvPicPr>
            <p:cNvPr id="23" name="Graphic 22" descr="Scales of justice outline">
              <a:extLst>
                <a:ext uri="{FF2B5EF4-FFF2-40B4-BE49-F238E27FC236}">
                  <a16:creationId xmlns:a16="http://schemas.microsoft.com/office/drawing/2014/main" id="{F2402B48-4557-CA87-AA0D-1ADA18AF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856" y="1690688"/>
              <a:ext cx="3523142" cy="3523142"/>
            </a:xfrm>
            <a:prstGeom prst="rect">
              <a:avLst/>
            </a:prstGeom>
          </p:spPr>
        </p:pic>
        <p:pic>
          <p:nvPicPr>
            <p:cNvPr id="25" name="Graphic 24" descr="Pound with solid fill">
              <a:extLst>
                <a:ext uri="{FF2B5EF4-FFF2-40B4-BE49-F238E27FC236}">
                  <a16:creationId xmlns:a16="http://schemas.microsoft.com/office/drawing/2014/main" id="{04A10A64-9B39-B8E3-151B-9A116E23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08405" y="3153929"/>
              <a:ext cx="604699" cy="604699"/>
            </a:xfrm>
            <a:prstGeom prst="rect">
              <a:avLst/>
            </a:prstGeom>
          </p:spPr>
        </p:pic>
        <p:pic>
          <p:nvPicPr>
            <p:cNvPr id="27" name="Graphic 26" descr="Badge Tick1 with solid fill">
              <a:extLst>
                <a:ext uri="{FF2B5EF4-FFF2-40B4-BE49-F238E27FC236}">
                  <a16:creationId xmlns:a16="http://schemas.microsoft.com/office/drawing/2014/main" id="{5ABA76E9-EA7E-0BF2-5F61-1EF85A42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4735" y="3041615"/>
              <a:ext cx="808062" cy="8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1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platforms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47E73C-64DA-3CD8-7181-F036E8249670}"/>
              </a:ext>
            </a:extLst>
          </p:cNvPr>
          <p:cNvSpPr txBox="1"/>
          <p:nvPr/>
        </p:nvSpPr>
        <p:spPr>
          <a:xfrm>
            <a:off x="1632680" y="4004387"/>
            <a:ext cx="59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Single locus/ short reads: Sanger sequencing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39833-C574-5E63-CACD-9FE5D5F68713}"/>
              </a:ext>
            </a:extLst>
          </p:cNvPr>
          <p:cNvSpPr txBox="1"/>
          <p:nvPr/>
        </p:nvSpPr>
        <p:spPr>
          <a:xfrm>
            <a:off x="1632680" y="4668225"/>
            <a:ext cx="59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Whole genomes: Illumina sequencing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15252-624E-0ED4-AFA3-090C72AAE1A4}"/>
              </a:ext>
            </a:extLst>
          </p:cNvPr>
          <p:cNvSpPr txBox="1"/>
          <p:nvPr/>
        </p:nvSpPr>
        <p:spPr>
          <a:xfrm rot="16200000">
            <a:off x="319655" y="4659472"/>
            <a:ext cx="1496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endParaRPr lang="en-US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3B0B2-7E21-5400-24B0-194F1162D290}"/>
              </a:ext>
            </a:extLst>
          </p:cNvPr>
          <p:cNvSpPr txBox="1"/>
          <p:nvPr/>
        </p:nvSpPr>
        <p:spPr>
          <a:xfrm>
            <a:off x="1632679" y="5376111"/>
            <a:ext cx="921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Long genes/ de novo assemblies: PacBio/ Oxford Nanopore sequencing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3ECDAA-51A6-0BCB-032D-4D17ED929B06}"/>
              </a:ext>
            </a:extLst>
          </p:cNvPr>
          <p:cNvGrpSpPr/>
          <p:nvPr/>
        </p:nvGrpSpPr>
        <p:grpSpPr>
          <a:xfrm>
            <a:off x="8404856" y="1690688"/>
            <a:ext cx="3523142" cy="3523142"/>
            <a:chOff x="8404856" y="1690688"/>
            <a:chExt cx="3523142" cy="3523142"/>
          </a:xfrm>
        </p:grpSpPr>
        <p:pic>
          <p:nvPicPr>
            <p:cNvPr id="23" name="Graphic 22" descr="Scales of justice outline">
              <a:extLst>
                <a:ext uri="{FF2B5EF4-FFF2-40B4-BE49-F238E27FC236}">
                  <a16:creationId xmlns:a16="http://schemas.microsoft.com/office/drawing/2014/main" id="{F2402B48-4557-CA87-AA0D-1ADA18AF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856" y="1690688"/>
              <a:ext cx="3523142" cy="3523142"/>
            </a:xfrm>
            <a:prstGeom prst="rect">
              <a:avLst/>
            </a:prstGeom>
          </p:spPr>
        </p:pic>
        <p:pic>
          <p:nvPicPr>
            <p:cNvPr id="25" name="Graphic 24" descr="Pound with solid fill">
              <a:extLst>
                <a:ext uri="{FF2B5EF4-FFF2-40B4-BE49-F238E27FC236}">
                  <a16:creationId xmlns:a16="http://schemas.microsoft.com/office/drawing/2014/main" id="{04A10A64-9B39-B8E3-151B-9A116E23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08405" y="3153929"/>
              <a:ext cx="604699" cy="604699"/>
            </a:xfrm>
            <a:prstGeom prst="rect">
              <a:avLst/>
            </a:prstGeom>
          </p:spPr>
        </p:pic>
        <p:pic>
          <p:nvPicPr>
            <p:cNvPr id="27" name="Graphic 26" descr="Badge Tick1 with solid fill">
              <a:extLst>
                <a:ext uri="{FF2B5EF4-FFF2-40B4-BE49-F238E27FC236}">
                  <a16:creationId xmlns:a16="http://schemas.microsoft.com/office/drawing/2014/main" id="{5ABA76E9-EA7E-0BF2-5F61-1EF85A42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4735" y="3041615"/>
              <a:ext cx="808062" cy="8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09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design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6D3B0B2-7E21-5400-24B0-194F1162D290}"/>
              </a:ext>
            </a:extLst>
          </p:cNvPr>
          <p:cNvSpPr txBox="1"/>
          <p:nvPr/>
        </p:nvSpPr>
        <p:spPr>
          <a:xfrm>
            <a:off x="2235200" y="3948931"/>
            <a:ext cx="446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Paired-ends or single end reads?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3ECDAA-51A6-0BCB-032D-4D17ED929B06}"/>
              </a:ext>
            </a:extLst>
          </p:cNvPr>
          <p:cNvGrpSpPr/>
          <p:nvPr/>
        </p:nvGrpSpPr>
        <p:grpSpPr>
          <a:xfrm>
            <a:off x="8404856" y="1690688"/>
            <a:ext cx="3523142" cy="3523142"/>
            <a:chOff x="8404856" y="1690688"/>
            <a:chExt cx="3523142" cy="3523142"/>
          </a:xfrm>
        </p:grpSpPr>
        <p:pic>
          <p:nvPicPr>
            <p:cNvPr id="23" name="Graphic 22" descr="Scales of justice outline">
              <a:extLst>
                <a:ext uri="{FF2B5EF4-FFF2-40B4-BE49-F238E27FC236}">
                  <a16:creationId xmlns:a16="http://schemas.microsoft.com/office/drawing/2014/main" id="{F2402B48-4557-CA87-AA0D-1ADA18AF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856" y="1690688"/>
              <a:ext cx="3523142" cy="3523142"/>
            </a:xfrm>
            <a:prstGeom prst="rect">
              <a:avLst/>
            </a:prstGeom>
          </p:spPr>
        </p:pic>
        <p:pic>
          <p:nvPicPr>
            <p:cNvPr id="25" name="Graphic 24" descr="Pound with solid fill">
              <a:extLst>
                <a:ext uri="{FF2B5EF4-FFF2-40B4-BE49-F238E27FC236}">
                  <a16:creationId xmlns:a16="http://schemas.microsoft.com/office/drawing/2014/main" id="{04A10A64-9B39-B8E3-151B-9A116E23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08405" y="3153929"/>
              <a:ext cx="604699" cy="604699"/>
            </a:xfrm>
            <a:prstGeom prst="rect">
              <a:avLst/>
            </a:prstGeom>
          </p:spPr>
        </p:pic>
        <p:pic>
          <p:nvPicPr>
            <p:cNvPr id="27" name="Graphic 26" descr="Badge Tick1 with solid fill">
              <a:extLst>
                <a:ext uri="{FF2B5EF4-FFF2-40B4-BE49-F238E27FC236}">
                  <a16:creationId xmlns:a16="http://schemas.microsoft.com/office/drawing/2014/main" id="{5ABA76E9-EA7E-0BF2-5F61-1EF85A42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4735" y="3041615"/>
              <a:ext cx="808062" cy="8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47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design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6D3B0B2-7E21-5400-24B0-194F1162D290}"/>
              </a:ext>
            </a:extLst>
          </p:cNvPr>
          <p:cNvSpPr txBox="1"/>
          <p:nvPr/>
        </p:nvSpPr>
        <p:spPr>
          <a:xfrm>
            <a:off x="2235200" y="3948931"/>
            <a:ext cx="446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Paired-end or single-end reads?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54492-E55F-DA71-74DC-41B39DA73A68}"/>
              </a:ext>
            </a:extLst>
          </p:cNvPr>
          <p:cNvCxnSpPr>
            <a:cxnSpLocks/>
          </p:cNvCxnSpPr>
          <p:nvPr/>
        </p:nvCxnSpPr>
        <p:spPr>
          <a:xfrm flipV="1">
            <a:off x="1479460" y="5309109"/>
            <a:ext cx="5964529" cy="356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F94737-6FCF-307F-039B-55C6DA3FB37A}"/>
              </a:ext>
            </a:extLst>
          </p:cNvPr>
          <p:cNvSpPr txBox="1"/>
          <p:nvPr/>
        </p:nvSpPr>
        <p:spPr>
          <a:xfrm>
            <a:off x="1367269" y="4932114"/>
            <a:ext cx="79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Genome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855A55-5455-E112-A316-BF0E89993210}"/>
              </a:ext>
            </a:extLst>
          </p:cNvPr>
          <p:cNvSpPr/>
          <p:nvPr/>
        </p:nvSpPr>
        <p:spPr>
          <a:xfrm>
            <a:off x="3528811" y="5309109"/>
            <a:ext cx="1434722" cy="6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DE4F5-A9B6-6734-727A-FB8E76BDD02B}"/>
              </a:ext>
            </a:extLst>
          </p:cNvPr>
          <p:cNvSpPr txBox="1"/>
          <p:nvPr/>
        </p:nvSpPr>
        <p:spPr>
          <a:xfrm>
            <a:off x="3528811" y="4895946"/>
            <a:ext cx="226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Region of interest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ADB01-56AC-B630-02EE-C9BBD7FF9143}"/>
              </a:ext>
            </a:extLst>
          </p:cNvPr>
          <p:cNvCxnSpPr>
            <a:cxnSpLocks/>
          </p:cNvCxnSpPr>
          <p:nvPr/>
        </p:nvCxnSpPr>
        <p:spPr>
          <a:xfrm>
            <a:off x="3460560" y="5692462"/>
            <a:ext cx="120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E2CF3-01C5-A161-8405-C8F553539663}"/>
              </a:ext>
            </a:extLst>
          </p:cNvPr>
          <p:cNvCxnSpPr>
            <a:cxnSpLocks/>
          </p:cNvCxnSpPr>
          <p:nvPr/>
        </p:nvCxnSpPr>
        <p:spPr>
          <a:xfrm flipH="1">
            <a:off x="3863662" y="5935014"/>
            <a:ext cx="113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DCF938-9398-25B2-601A-C6BA6C8E3198}"/>
              </a:ext>
            </a:extLst>
          </p:cNvPr>
          <p:cNvSpPr txBox="1"/>
          <p:nvPr/>
        </p:nvSpPr>
        <p:spPr>
          <a:xfrm>
            <a:off x="2421190" y="5447591"/>
            <a:ext cx="14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read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9909E-DF5E-F585-A9E1-9483537F8F46}"/>
              </a:ext>
            </a:extLst>
          </p:cNvPr>
          <p:cNvSpPr txBox="1"/>
          <p:nvPr/>
        </p:nvSpPr>
        <p:spPr>
          <a:xfrm>
            <a:off x="5014801" y="5704181"/>
            <a:ext cx="14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Reverse read </a:t>
            </a:r>
          </a:p>
        </p:txBody>
      </p:sp>
    </p:spTree>
    <p:extLst>
      <p:ext uri="{BB962C8B-B14F-4D97-AF65-F5344CB8AC3E}">
        <p14:creationId xmlns:p14="http://schemas.microsoft.com/office/powerpoint/2010/main" val="428854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design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6D3B0B2-7E21-5400-24B0-194F1162D290}"/>
              </a:ext>
            </a:extLst>
          </p:cNvPr>
          <p:cNvSpPr txBox="1"/>
          <p:nvPr/>
        </p:nvSpPr>
        <p:spPr>
          <a:xfrm>
            <a:off x="2235200" y="3948931"/>
            <a:ext cx="446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Paired-end or single-end reads?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54492-E55F-DA71-74DC-41B39DA73A68}"/>
              </a:ext>
            </a:extLst>
          </p:cNvPr>
          <p:cNvCxnSpPr>
            <a:cxnSpLocks/>
          </p:cNvCxnSpPr>
          <p:nvPr/>
        </p:nvCxnSpPr>
        <p:spPr>
          <a:xfrm flipV="1">
            <a:off x="1479460" y="5309109"/>
            <a:ext cx="5964529" cy="356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F94737-6FCF-307F-039B-55C6DA3FB37A}"/>
              </a:ext>
            </a:extLst>
          </p:cNvPr>
          <p:cNvSpPr txBox="1"/>
          <p:nvPr/>
        </p:nvSpPr>
        <p:spPr>
          <a:xfrm>
            <a:off x="1367269" y="4932114"/>
            <a:ext cx="79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Genome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855A55-5455-E112-A316-BF0E89993210}"/>
              </a:ext>
            </a:extLst>
          </p:cNvPr>
          <p:cNvSpPr/>
          <p:nvPr/>
        </p:nvSpPr>
        <p:spPr>
          <a:xfrm>
            <a:off x="3528811" y="5309109"/>
            <a:ext cx="1434722" cy="6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DE4F5-A9B6-6734-727A-FB8E76BDD02B}"/>
              </a:ext>
            </a:extLst>
          </p:cNvPr>
          <p:cNvSpPr txBox="1"/>
          <p:nvPr/>
        </p:nvSpPr>
        <p:spPr>
          <a:xfrm>
            <a:off x="3528811" y="4895946"/>
            <a:ext cx="226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Region of interest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ADB01-56AC-B630-02EE-C9BBD7FF9143}"/>
              </a:ext>
            </a:extLst>
          </p:cNvPr>
          <p:cNvCxnSpPr>
            <a:cxnSpLocks/>
          </p:cNvCxnSpPr>
          <p:nvPr/>
        </p:nvCxnSpPr>
        <p:spPr>
          <a:xfrm>
            <a:off x="3460560" y="5692462"/>
            <a:ext cx="120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E2CF3-01C5-A161-8405-C8F553539663}"/>
              </a:ext>
            </a:extLst>
          </p:cNvPr>
          <p:cNvCxnSpPr>
            <a:cxnSpLocks/>
          </p:cNvCxnSpPr>
          <p:nvPr/>
        </p:nvCxnSpPr>
        <p:spPr>
          <a:xfrm flipH="1">
            <a:off x="3863662" y="5935014"/>
            <a:ext cx="113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DCF938-9398-25B2-601A-C6BA6C8E3198}"/>
              </a:ext>
            </a:extLst>
          </p:cNvPr>
          <p:cNvSpPr txBox="1"/>
          <p:nvPr/>
        </p:nvSpPr>
        <p:spPr>
          <a:xfrm>
            <a:off x="2421190" y="5447591"/>
            <a:ext cx="14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read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9909E-DF5E-F585-A9E1-9483537F8F46}"/>
              </a:ext>
            </a:extLst>
          </p:cNvPr>
          <p:cNvSpPr txBox="1"/>
          <p:nvPr/>
        </p:nvSpPr>
        <p:spPr>
          <a:xfrm>
            <a:off x="5014801" y="5704181"/>
            <a:ext cx="14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Reverse read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D5030-23FB-DA0F-9C88-461F19504449}"/>
              </a:ext>
            </a:extLst>
          </p:cNvPr>
          <p:cNvSpPr txBox="1"/>
          <p:nvPr/>
        </p:nvSpPr>
        <p:spPr>
          <a:xfrm>
            <a:off x="7775120" y="4759957"/>
            <a:ext cx="453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Paired-end: Forward and reverse, overlap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536F27-22A8-9F2B-D64A-74151DD5719F}"/>
              </a:ext>
            </a:extLst>
          </p:cNvPr>
          <p:cNvSpPr txBox="1"/>
          <p:nvPr/>
        </p:nvSpPr>
        <p:spPr>
          <a:xfrm>
            <a:off x="7775120" y="5400074"/>
            <a:ext cx="453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Single-end: Forward only, no overlap</a:t>
            </a:r>
          </a:p>
        </p:txBody>
      </p:sp>
    </p:spTree>
    <p:extLst>
      <p:ext uri="{BB962C8B-B14F-4D97-AF65-F5344CB8AC3E}">
        <p14:creationId xmlns:p14="http://schemas.microsoft.com/office/powerpoint/2010/main" val="380401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F08BEA-241B-23D6-0DAB-E496773A15F9}"/>
              </a:ext>
            </a:extLst>
          </p:cNvPr>
          <p:cNvSpPr txBox="1"/>
          <p:nvPr/>
        </p:nvSpPr>
        <p:spPr>
          <a:xfrm>
            <a:off x="4367293" y="2171701"/>
            <a:ext cx="53036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Raw data: Often in compressed format</a:t>
            </a:r>
          </a:p>
          <a:p>
            <a:r>
              <a:rPr lang="en-US" sz="4400" dirty="0"/>
              <a:t>(why? Millions of reads)</a:t>
            </a:r>
          </a:p>
          <a:p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D1EDAA-3183-8CBD-C6C5-A12FBEE4145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</a:t>
            </a:r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88936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F08BEA-241B-23D6-0DAB-E496773A15F9}"/>
              </a:ext>
            </a:extLst>
          </p:cNvPr>
          <p:cNvSpPr txBox="1"/>
          <p:nvPr/>
        </p:nvSpPr>
        <p:spPr>
          <a:xfrm>
            <a:off x="4071079" y="2367171"/>
            <a:ext cx="53036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Raw data: Often in compressed format</a:t>
            </a:r>
          </a:p>
          <a:p>
            <a:r>
              <a:rPr lang="en-US" sz="4400" dirty="0"/>
              <a:t>(why? Millions of reads)</a:t>
            </a:r>
          </a:p>
          <a:p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3889420" y="4295359"/>
            <a:ext cx="8044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Demultiplexing: separate reads from different samples</a:t>
            </a:r>
          </a:p>
          <a:p>
            <a:r>
              <a:rPr lang="en-US" sz="4400" dirty="0"/>
              <a:t>(why? We usually pool samples using different tags/barcodes to be sequenced at the same time &amp; same platform)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A9B05-3B49-1D1F-4609-67069A626A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</a:t>
            </a:r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09983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48939-B8B8-3F19-AA98-748C10540C8C}"/>
              </a:ext>
            </a:extLst>
          </p:cNvPr>
          <p:cNvSpPr txBox="1"/>
          <p:nvPr/>
        </p:nvSpPr>
        <p:spPr>
          <a:xfrm>
            <a:off x="5219700" y="2496284"/>
            <a:ext cx="6896100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@A00924:358:HHVNCDRX2:2:2101:1253:1031 1:N:0:1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CATTGCTAATGTTGCTAAAGAAATAAAATTAGGCAGCTTTATTATCATGAATAATAGTGAACGCTGCAATGGAGGGAGATGTAACTTAAAAAATTTAGAAAACTCGCTTGAAGCACTAATAGGTGCAATTTATATTGATGGCG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FFFFFFFFFFFFFFFFFF:FFFFFFF,:FF:FFFF:FFFFFFFFFFFFFFFFFFFFFFFFFFFFFFFFFFFFFFFFFFFFFF:FFFFFFFFFFFFFF:FFFFFF::,FFF:FFFFFFFFFFFFFF:FFFFFFFFFF:FFFF:F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EE8A-575F-47C5-1E4F-0CAFFC523A3B}"/>
              </a:ext>
            </a:extLst>
          </p:cNvPr>
          <p:cNvSpPr txBox="1"/>
          <p:nvPr/>
        </p:nvSpPr>
        <p:spPr>
          <a:xfrm>
            <a:off x="5013163" y="2531496"/>
            <a:ext cx="351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06340-C93D-C0E0-5D65-168B79047B8D}"/>
              </a:ext>
            </a:extLst>
          </p:cNvPr>
          <p:cNvSpPr txBox="1"/>
          <p:nvPr/>
        </p:nvSpPr>
        <p:spPr>
          <a:xfrm>
            <a:off x="5219699" y="1723643"/>
            <a:ext cx="231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Fastq</a:t>
            </a:r>
            <a:r>
              <a:rPr lang="en-US" sz="4400" dirty="0"/>
              <a:t> - reads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65432-9EA9-2808-7B2F-24B6D11B30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 typical day of a bioinformatician… </a:t>
            </a:r>
            <a:r>
              <a:rPr lang="en-US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50842"/>
              </p:ext>
            </p:extLst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48939-B8B8-3F19-AA98-748C10540C8C}"/>
              </a:ext>
            </a:extLst>
          </p:cNvPr>
          <p:cNvSpPr txBox="1"/>
          <p:nvPr/>
        </p:nvSpPr>
        <p:spPr>
          <a:xfrm>
            <a:off x="5219700" y="2496284"/>
            <a:ext cx="6896100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@A00924:358:HHVNCDRX2:2:2101:1253:1031 1:N:0:1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CATTGCTAATGTTGCTAAAGAAATAAAATTAGGCAGCTTTATTATCATGAATAATAGTGAACGCTGCAATGGAGGGAGATGTAACTTAAAAAATTTAGAAAACTCGCTTGAAGCACTAATAGGTGCAATTTATATTGATGGCG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FFFFFFFFFFFFFFFFFF:FFFFFFF,:FF:FFFF:FFFFFFFFFFFFFFFFFFFFFFFFFFFFFFFFFFFFFFFFFFFFFF:FFFFFFFFFFFFFF:FFFFFF::,FFF:FFFFFFFFFFFFFF:FFFFFFFFFF:FFFF:F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4B503-69DA-3A96-986E-52278D6C6168}"/>
              </a:ext>
            </a:extLst>
          </p:cNvPr>
          <p:cNvSpPr txBox="1"/>
          <p:nvPr/>
        </p:nvSpPr>
        <p:spPr>
          <a:xfrm>
            <a:off x="3022600" y="4653071"/>
            <a:ext cx="9093200" cy="2123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coxA_reference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ACAAAAGGAATGTCATTAACTAAGATGCCACTGTTTGTTTGGTCTGTCTTGCTAACAGCATTTATGTTGATTGTTGCCTTACCAGTGCTTGCCGGTGCTATAACTATGCTTCTTACTGATCGCAATATTGGTACTTCCTTTTTTGATCCTGCAGGTGGTGGTGACCCTGTGTTATTTCAACATTTATTTTGGTTTTTTGGTCATCCAGAAGTTTACGTAATTATTTTTCCTGCATTTGGCATCATAAGTCAGGTTGTATCAACTTTTTCTCACAGACCTGTATTTGGTTACATAGGGATGGTTTATGCAATGATAGGTATAGCAGTATTTGGCTTTATGGTTTGGGCTCACCATATGTTCACTGTTGGGCTTAGTGCTGACGCTGCTGCATTTTT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coxA_P.nig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RCAAAAGGMATGTCATTAACTAAGATGCCACTGTTTGTTTGGTCTGTCTTGCTAACAGCATTTATGTTGATTGTTGCYTTACCAGTGCTTGCCGGTGCTATAACTATGCTTCTTACTGATCGCAATATTGGYACTTCCTTTTTTGATCCTGCCGGTGGYGGCGATCCTGTGTTATTTCAACATCTATTTTGGTTTTTTGGTCATCCAGAAGTTTACGTAATTATTTTTCCTGCATTTGGCATCATAAGTCAGGTTGTATCAACTTTTTCTCACAGACCTGTATTTGGTTACATAGGGATGGTTTATGCAATGATAGGTATAGCAGTATTTGGCTTTATGGTTTGGGCTCACCATATGTTCACTGTTGGGCTTAGTGCTGACGCTGCTGCATTTT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08BEA-241B-23D6-0DAB-E496773A15F9}"/>
              </a:ext>
            </a:extLst>
          </p:cNvPr>
          <p:cNvSpPr txBox="1"/>
          <p:nvPr/>
        </p:nvSpPr>
        <p:spPr>
          <a:xfrm>
            <a:off x="5219699" y="1723643"/>
            <a:ext cx="231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Fastq</a:t>
            </a:r>
            <a:r>
              <a:rPr lang="en-US" sz="4400" dirty="0"/>
              <a:t> - 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B4768-153D-40AA-108A-8F8772B00D69}"/>
              </a:ext>
            </a:extLst>
          </p:cNvPr>
          <p:cNvSpPr txBox="1"/>
          <p:nvPr/>
        </p:nvSpPr>
        <p:spPr>
          <a:xfrm>
            <a:off x="232311" y="5020497"/>
            <a:ext cx="2526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Fasta</a:t>
            </a:r>
            <a:r>
              <a:rPr lang="en-US" sz="4400" dirty="0"/>
              <a:t> -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EE8A-575F-47C5-1E4F-0CAFFC523A3B}"/>
              </a:ext>
            </a:extLst>
          </p:cNvPr>
          <p:cNvSpPr txBox="1"/>
          <p:nvPr/>
        </p:nvSpPr>
        <p:spPr>
          <a:xfrm>
            <a:off x="5013163" y="2531496"/>
            <a:ext cx="351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34C77-BDD4-FF2B-F31F-70DD65F1FE44}"/>
              </a:ext>
            </a:extLst>
          </p:cNvPr>
          <p:cNvSpPr txBox="1"/>
          <p:nvPr/>
        </p:nvSpPr>
        <p:spPr>
          <a:xfrm>
            <a:off x="2847059" y="4604999"/>
            <a:ext cx="3510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4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727F-F383-722B-6423-1764A24E243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 typical day of a bioinformatician… </a:t>
            </a:r>
            <a:r>
              <a:rPr lang="en-US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064279"/>
              </p:ext>
            </p:extLst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C4B503-69DA-3A96-986E-52278D6C6168}"/>
              </a:ext>
            </a:extLst>
          </p:cNvPr>
          <p:cNvSpPr txBox="1"/>
          <p:nvPr/>
        </p:nvSpPr>
        <p:spPr>
          <a:xfrm>
            <a:off x="3022600" y="4653071"/>
            <a:ext cx="9093200" cy="2123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coxA_reference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ACAAAAGGAATGTCATTAACTAAGATGCCACTGTTTGTTTGGTCTGTCTTGCTAACAGCATTTATGTTGATTGTTGCCTTACCAGTGCTTGCCGGTGCTATAACTATGCTTCTTACTGATCGCAATATTGGTACTTCCTTTTTTGATCCTGCAGGTGGTGGTGACCCTGTGTTATTTCAACATTTATTTTGGTTTTTTGGTCATCCAGAAGTTTACGTAATTATTTTTCCTGCATTTGGCATCATAAGTCAGGTTGTATCAACTTTTTCTCACAGACCTGTATTTGGTTACATAGGGATGGTTTATGCAATGATAGGTATAGCAGTATTTGGCTTTATGGTTTGGGCTCACCATATGTTCACTGTTGGGCTTAGTGCTGACGCTGCTGCATTTTT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coxA_P.nig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RCAAAAGGMATGTCATTAACTAAGATGCCACTGTTTGTTTGGTCTGTCTTGCTAACAGCATTTATGTTGATTGTTGCYTTACCAGTGCTTGCCGGTGCTATAACTATGCTTCTTACTGATCGCAATATTGGYACTTCCTTTTTTGATCCTGCCGGTGGYGGCGATCCTGTGTTATTTCAACATCTATTTTGGTTTTTTGGTCATCCAGAAGTTTACGTAATTATTTTTCCTGCATTTGGCATCATAAGTCAGGTTGTATCAACTTTTTCTCACAGACCTGTATTTGGTTACATAGGGATGGTTTATGCAATGATAGGTATAGCAGTATTTGGCTTTATGGTTTGGGCTCACCATATGTTCACTGTTGGGCTTAGTGCTGACGCTGCTGCATTTT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B4768-153D-40AA-108A-8F8772B00D69}"/>
              </a:ext>
            </a:extLst>
          </p:cNvPr>
          <p:cNvSpPr txBox="1"/>
          <p:nvPr/>
        </p:nvSpPr>
        <p:spPr>
          <a:xfrm>
            <a:off x="232311" y="5020497"/>
            <a:ext cx="2526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Fasta</a:t>
            </a:r>
            <a:r>
              <a:rPr lang="en-US" sz="4400" dirty="0"/>
              <a:t> - Sequences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34C77-BDD4-FF2B-F31F-70DD65F1FE44}"/>
              </a:ext>
            </a:extLst>
          </p:cNvPr>
          <p:cNvSpPr txBox="1"/>
          <p:nvPr/>
        </p:nvSpPr>
        <p:spPr>
          <a:xfrm>
            <a:off x="2847059" y="4604999"/>
            <a:ext cx="3510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77972-F5E1-9522-D8DB-C1FCC8E9FC12}"/>
              </a:ext>
            </a:extLst>
          </p:cNvPr>
          <p:cNvSpPr txBox="1"/>
          <p:nvPr/>
        </p:nvSpPr>
        <p:spPr>
          <a:xfrm>
            <a:off x="4248238" y="2898502"/>
            <a:ext cx="5824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7"/>
              </a:rPr>
              <a:t>European Nucleotide Archive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DBB06-1B2C-4132-FC7F-29C1B6BC408F}"/>
              </a:ext>
            </a:extLst>
          </p:cNvPr>
          <p:cNvSpPr txBox="1"/>
          <p:nvPr/>
        </p:nvSpPr>
        <p:spPr>
          <a:xfrm>
            <a:off x="4248238" y="3615035"/>
            <a:ext cx="757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8"/>
              </a:rPr>
              <a:t>National Center for Biotechnology Information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931532-9001-757D-7963-B8FAE94D7E6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 typical day of a bioinformatician… </a:t>
            </a:r>
            <a:r>
              <a:rPr lang="en-US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0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CB84-F12F-5D5D-2835-6710A5D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4A426-A764-B3B2-AAB3-5D63B3E3A6E7}"/>
              </a:ext>
            </a:extLst>
          </p:cNvPr>
          <p:cNvSpPr/>
          <p:nvPr/>
        </p:nvSpPr>
        <p:spPr>
          <a:xfrm>
            <a:off x="298459" y="1964532"/>
            <a:ext cx="2089148" cy="2030412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Engineering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04BF5F-9DD5-9CA2-0569-1E44CD1667F6}"/>
              </a:ext>
            </a:extLst>
          </p:cNvPr>
          <p:cNvSpPr/>
          <p:nvPr/>
        </p:nvSpPr>
        <p:spPr>
          <a:xfrm>
            <a:off x="8753459" y="1882775"/>
            <a:ext cx="2634462" cy="2487612"/>
          </a:xfrm>
          <a:prstGeom prst="ellipse">
            <a:avLst/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Biology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A8785-BE96-BA0A-E844-F857DD03EDCB}"/>
              </a:ext>
            </a:extLst>
          </p:cNvPr>
          <p:cNvSpPr/>
          <p:nvPr/>
        </p:nvSpPr>
        <p:spPr>
          <a:xfrm>
            <a:off x="3688760" y="1964532"/>
            <a:ext cx="2089148" cy="2030412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Data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2CB96-62BB-DA00-4F05-3BAB56EF3DA8}"/>
              </a:ext>
            </a:extLst>
          </p:cNvPr>
          <p:cNvSpPr/>
          <p:nvPr/>
        </p:nvSpPr>
        <p:spPr>
          <a:xfrm>
            <a:off x="5697924" y="3744913"/>
            <a:ext cx="2540000" cy="2487612"/>
          </a:xfrm>
          <a:prstGeom prst="ellipse">
            <a:avLst/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Statistics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18166-B115-87D8-8A56-EDDE7368D36D}"/>
              </a:ext>
            </a:extLst>
          </p:cNvPr>
          <p:cNvSpPr/>
          <p:nvPr/>
        </p:nvSpPr>
        <p:spPr>
          <a:xfrm>
            <a:off x="1840114" y="3923506"/>
            <a:ext cx="2540000" cy="2487612"/>
          </a:xfrm>
          <a:prstGeom prst="ellipse">
            <a:avLst/>
          </a:prstGeom>
          <a:solidFill>
            <a:srgbClr val="7030A0">
              <a:alpha val="49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Computer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511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27753"/>
              </p:ext>
            </p:extLst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F51C6F-2F35-C7BA-9A31-5AB76B384FDC}"/>
              </a:ext>
            </a:extLst>
          </p:cNvPr>
          <p:cNvSpPr txBox="1"/>
          <p:nvPr/>
        </p:nvSpPr>
        <p:spPr>
          <a:xfrm>
            <a:off x="419662" y="4653834"/>
            <a:ext cx="345327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</a:t>
            </a:r>
            <a:r>
              <a:rPr lang="en-US" sz="4400" b="1" dirty="0"/>
              <a:t>raw data </a:t>
            </a:r>
          </a:p>
          <a:p>
            <a:pPr algn="ctr"/>
            <a:r>
              <a:rPr lang="en-US" sz="4400" dirty="0"/>
              <a:t>to answering the </a:t>
            </a:r>
            <a:r>
              <a:rPr lang="en-US" sz="4400" b="1" dirty="0"/>
              <a:t>research question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E6E7B7-723F-89DB-3C96-B23883ED8070}"/>
              </a:ext>
            </a:extLst>
          </p:cNvPr>
          <p:cNvGrpSpPr/>
          <p:nvPr/>
        </p:nvGrpSpPr>
        <p:grpSpPr>
          <a:xfrm>
            <a:off x="4215325" y="3580989"/>
            <a:ext cx="2945283" cy="1053668"/>
            <a:chOff x="4215325" y="3580989"/>
            <a:chExt cx="2945283" cy="10536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724498-5C5C-6BBF-4DEC-40DDF6EC34AF}"/>
                </a:ext>
              </a:extLst>
            </p:cNvPr>
            <p:cNvSpPr txBox="1"/>
            <p:nvPr/>
          </p:nvSpPr>
          <p:spPr>
            <a:xfrm>
              <a:off x="4215325" y="3580989"/>
              <a:ext cx="294528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1">
                      <a:lumMod val="75000"/>
                    </a:schemeClr>
                  </a:solidFill>
                </a:rPr>
                <a:t>Tools &amp; Databases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69FF31-CBD5-AE24-C0C0-87FF18F096FE}"/>
                </a:ext>
              </a:extLst>
            </p:cNvPr>
            <p:cNvSpPr txBox="1"/>
            <p:nvPr/>
          </p:nvSpPr>
          <p:spPr>
            <a:xfrm>
              <a:off x="4246724" y="4234547"/>
              <a:ext cx="1250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(software)</a:t>
              </a:r>
              <a:endParaRPr lang="en-US" sz="2000" b="1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8BD3943-F443-5B00-A7EA-AD7DE08A47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37142"/>
              </p:ext>
            </p:extLst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F51C6F-2F35-C7BA-9A31-5AB76B384FDC}"/>
              </a:ext>
            </a:extLst>
          </p:cNvPr>
          <p:cNvSpPr txBox="1"/>
          <p:nvPr/>
        </p:nvSpPr>
        <p:spPr>
          <a:xfrm>
            <a:off x="419662" y="4653834"/>
            <a:ext cx="345327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</a:t>
            </a:r>
            <a:r>
              <a:rPr lang="en-US" sz="4400" b="1" dirty="0"/>
              <a:t>raw data </a:t>
            </a:r>
          </a:p>
          <a:p>
            <a:pPr algn="ctr"/>
            <a:r>
              <a:rPr lang="en-US" sz="4400" dirty="0"/>
              <a:t>to answering the </a:t>
            </a:r>
            <a:r>
              <a:rPr lang="en-US" sz="4400" b="1" dirty="0"/>
              <a:t>research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D20C7-F9D5-A517-07A3-06230C4347DB}"/>
              </a:ext>
            </a:extLst>
          </p:cNvPr>
          <p:cNvSpPr txBox="1"/>
          <p:nvPr/>
        </p:nvSpPr>
        <p:spPr>
          <a:xfrm>
            <a:off x="6299200" y="6334780"/>
            <a:ext cx="589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0" dirty="0">
                <a:solidFill>
                  <a:srgbClr val="222222"/>
                </a:solidFill>
                <a:effectLst/>
              </a:rPr>
              <a:t>Xavier, Basil B., et al. "</a:t>
            </a:r>
            <a:r>
              <a:rPr lang="en-GB" sz="1400" b="0" i="0" dirty="0" err="1">
                <a:solidFill>
                  <a:srgbClr val="222222"/>
                </a:solidFill>
                <a:effectLst/>
              </a:rPr>
              <a:t>BacPipe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: a rapid, user-friendly whole-genome sequencing pipeline for clinical diagnostic bacteriology." </a:t>
            </a:r>
            <a:r>
              <a:rPr lang="en-GB" sz="1400" dirty="0">
                <a:solidFill>
                  <a:srgbClr val="222222"/>
                </a:solidFill>
              </a:rPr>
              <a:t> </a:t>
            </a:r>
          </a:p>
          <a:p>
            <a:pPr algn="r"/>
            <a:r>
              <a:rPr lang="en-GB" sz="1400" b="0" i="1" dirty="0" err="1">
                <a:solidFill>
                  <a:srgbClr val="222222"/>
                </a:solidFill>
                <a:effectLst/>
              </a:rPr>
              <a:t>IScience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 23.1 (2020).</a:t>
            </a:r>
            <a:endParaRPr lang="en-US" sz="1400" dirty="0"/>
          </a:p>
        </p:txBody>
      </p:sp>
      <p:pic>
        <p:nvPicPr>
          <p:cNvPr id="18" name="Picture 17" descr="A diagram of a diagram of a scaffolding&#10;&#10;Description automatically generated">
            <a:extLst>
              <a:ext uri="{FF2B5EF4-FFF2-40B4-BE49-F238E27FC236}">
                <a16:creationId xmlns:a16="http://schemas.microsoft.com/office/drawing/2014/main" id="{EAC9412C-C957-4567-0A28-B863C65BC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403" y="1779440"/>
            <a:ext cx="3453277" cy="456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0722C3-100D-3BB6-632B-587FD1FF2572}"/>
              </a:ext>
            </a:extLst>
          </p:cNvPr>
          <p:cNvGrpSpPr/>
          <p:nvPr/>
        </p:nvGrpSpPr>
        <p:grpSpPr>
          <a:xfrm>
            <a:off x="4215325" y="3580989"/>
            <a:ext cx="2945283" cy="1053668"/>
            <a:chOff x="4215325" y="3580989"/>
            <a:chExt cx="2945283" cy="10536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CA2DC8-0B19-8233-49DA-D3BB3712697F}"/>
                </a:ext>
              </a:extLst>
            </p:cNvPr>
            <p:cNvSpPr txBox="1"/>
            <p:nvPr/>
          </p:nvSpPr>
          <p:spPr>
            <a:xfrm>
              <a:off x="4215325" y="3580989"/>
              <a:ext cx="294528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1">
                      <a:lumMod val="75000"/>
                    </a:schemeClr>
                  </a:solidFill>
                </a:rPr>
                <a:t>Tools &amp; Databases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D00D6D-2D9D-7286-0E9C-693F21F9BD4A}"/>
                </a:ext>
              </a:extLst>
            </p:cNvPr>
            <p:cNvSpPr txBox="1"/>
            <p:nvPr/>
          </p:nvSpPr>
          <p:spPr>
            <a:xfrm>
              <a:off x="4246724" y="4234547"/>
              <a:ext cx="1250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(software)</a:t>
              </a:r>
              <a:endParaRPr lang="en-US" sz="20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E5876D-F073-BC35-66DA-1F9B5FF5721D}"/>
              </a:ext>
            </a:extLst>
          </p:cNvPr>
          <p:cNvSpPr txBox="1"/>
          <p:nvPr/>
        </p:nvSpPr>
        <p:spPr>
          <a:xfrm rot="20358241">
            <a:off x="7244791" y="2164773"/>
            <a:ext cx="100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20D0B9-159C-DC1B-C936-F9D5685DB2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6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144563"/>
              </p:ext>
            </p:extLst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F51C6F-2F35-C7BA-9A31-5AB76B384FDC}"/>
              </a:ext>
            </a:extLst>
          </p:cNvPr>
          <p:cNvSpPr txBox="1"/>
          <p:nvPr/>
        </p:nvSpPr>
        <p:spPr>
          <a:xfrm>
            <a:off x="419662" y="4653834"/>
            <a:ext cx="345327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</a:t>
            </a:r>
            <a:r>
              <a:rPr lang="en-US" sz="4400" b="1" dirty="0"/>
              <a:t>raw data </a:t>
            </a:r>
          </a:p>
          <a:p>
            <a:pPr algn="ctr"/>
            <a:r>
              <a:rPr lang="en-US" sz="4400" dirty="0"/>
              <a:t>to answering the </a:t>
            </a:r>
            <a:r>
              <a:rPr lang="en-US" sz="4400" b="1" dirty="0"/>
              <a:t>research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9ABB7-8F7B-3624-864A-044566A7ED99}"/>
              </a:ext>
            </a:extLst>
          </p:cNvPr>
          <p:cNvSpPr txBox="1"/>
          <p:nvPr/>
        </p:nvSpPr>
        <p:spPr>
          <a:xfrm>
            <a:off x="4215325" y="3580989"/>
            <a:ext cx="294528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Tools &amp; Databases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7900524" y="2515950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Whole genome assembly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B36C1-5B6E-0FCB-1C57-27CBB92A94FA}"/>
              </a:ext>
            </a:extLst>
          </p:cNvPr>
          <p:cNvSpPr txBox="1"/>
          <p:nvPr/>
        </p:nvSpPr>
        <p:spPr>
          <a:xfrm>
            <a:off x="8420967" y="3919543"/>
            <a:ext cx="236434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Phylogenomics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87886-C708-8BC3-C751-7E01523FE3A9}"/>
              </a:ext>
            </a:extLst>
          </p:cNvPr>
          <p:cNvSpPr txBox="1"/>
          <p:nvPr/>
        </p:nvSpPr>
        <p:spPr>
          <a:xfrm>
            <a:off x="8029312" y="5296376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Taxonomic identification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F4D60-9837-48EF-836D-5425108EA34B}"/>
              </a:ext>
            </a:extLst>
          </p:cNvPr>
          <p:cNvSpPr txBox="1"/>
          <p:nvPr/>
        </p:nvSpPr>
        <p:spPr>
          <a:xfrm>
            <a:off x="7900524" y="6121938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…</a:t>
            </a:r>
            <a:endParaRPr lang="en-US" sz="4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40C6C-A70D-0EC4-950B-84BD16827456}"/>
              </a:ext>
            </a:extLst>
          </p:cNvPr>
          <p:cNvCxnSpPr>
            <a:stCxn id="20" idx="3"/>
            <a:endCxn id="4" idx="1"/>
          </p:cNvCxnSpPr>
          <p:nvPr/>
        </p:nvCxnSpPr>
        <p:spPr>
          <a:xfrm flipV="1">
            <a:off x="7160608" y="2900671"/>
            <a:ext cx="739916" cy="140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95806-6FB0-2D1E-1C77-EF580C579C75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7160608" y="4304264"/>
            <a:ext cx="126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1384A2-6476-0723-8B86-CB70BD77E811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7160608" y="4304264"/>
            <a:ext cx="868704" cy="1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E58398A1-03E8-E9A0-B375-BBE4993F5A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5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Whole genome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millions of reads to a handful of scaffolds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2B087A-436D-4DA7-E699-FDC8F5FA1191}"/>
              </a:ext>
            </a:extLst>
          </p:cNvPr>
          <p:cNvCxnSpPr/>
          <p:nvPr/>
        </p:nvCxnSpPr>
        <p:spPr>
          <a:xfrm>
            <a:off x="2613735" y="4870794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AC2D2-69AC-1EB7-82B3-84A945ED8167}"/>
              </a:ext>
            </a:extLst>
          </p:cNvPr>
          <p:cNvCxnSpPr/>
          <p:nvPr/>
        </p:nvCxnSpPr>
        <p:spPr>
          <a:xfrm>
            <a:off x="3223757" y="5172049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E2FB16-1C0E-2E1A-BAF6-50197BB7F154}"/>
              </a:ext>
            </a:extLst>
          </p:cNvPr>
          <p:cNvCxnSpPr/>
          <p:nvPr/>
        </p:nvCxnSpPr>
        <p:spPr>
          <a:xfrm>
            <a:off x="2032000" y="5437863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8849F7-7813-52BA-2EAB-282FEE506F86}"/>
              </a:ext>
            </a:extLst>
          </p:cNvPr>
          <p:cNvCxnSpPr/>
          <p:nvPr/>
        </p:nvCxnSpPr>
        <p:spPr>
          <a:xfrm>
            <a:off x="2963699" y="5714310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B0B4B2-DB6F-6931-3165-1AE5F660C88C}"/>
              </a:ext>
            </a:extLst>
          </p:cNvPr>
          <p:cNvCxnSpPr/>
          <p:nvPr/>
        </p:nvCxnSpPr>
        <p:spPr>
          <a:xfrm>
            <a:off x="3979150" y="5474387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D290D5-0183-A262-7346-72DAEC7135E7}"/>
              </a:ext>
            </a:extLst>
          </p:cNvPr>
          <p:cNvCxnSpPr/>
          <p:nvPr/>
        </p:nvCxnSpPr>
        <p:spPr>
          <a:xfrm>
            <a:off x="1373271" y="5895063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66372F-F93C-5189-456F-ACF1CFD5AC46}"/>
              </a:ext>
            </a:extLst>
          </p:cNvPr>
          <p:cNvCxnSpPr/>
          <p:nvPr/>
        </p:nvCxnSpPr>
        <p:spPr>
          <a:xfrm>
            <a:off x="3689606" y="6182143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B213C-F7E3-0E08-95C8-BF4F4443C3F4}"/>
              </a:ext>
            </a:extLst>
          </p:cNvPr>
          <p:cNvCxnSpPr/>
          <p:nvPr/>
        </p:nvCxnSpPr>
        <p:spPr>
          <a:xfrm>
            <a:off x="1566150" y="6182143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70FA14-34A8-059B-56FB-B7F6082EAE73}"/>
              </a:ext>
            </a:extLst>
          </p:cNvPr>
          <p:cNvCxnSpPr/>
          <p:nvPr/>
        </p:nvCxnSpPr>
        <p:spPr>
          <a:xfrm>
            <a:off x="2497849" y="6373529"/>
            <a:ext cx="931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016F6C-40BD-3934-5D89-A174D6843B7D}"/>
              </a:ext>
            </a:extLst>
          </p:cNvPr>
          <p:cNvCxnSpPr>
            <a:cxnSpLocks/>
          </p:cNvCxnSpPr>
          <p:nvPr/>
        </p:nvCxnSpPr>
        <p:spPr>
          <a:xfrm>
            <a:off x="7090650" y="5587997"/>
            <a:ext cx="4148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E7EE86B-273A-EFE5-97FC-1345B1A59D8F}"/>
              </a:ext>
            </a:extLst>
          </p:cNvPr>
          <p:cNvSpPr/>
          <p:nvPr/>
        </p:nvSpPr>
        <p:spPr>
          <a:xfrm>
            <a:off x="5702300" y="5203277"/>
            <a:ext cx="787400" cy="769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ADE0F-2F70-55D3-86CE-2797BF607C6F}"/>
              </a:ext>
            </a:extLst>
          </p:cNvPr>
          <p:cNvSpPr txBox="1"/>
          <p:nvPr/>
        </p:nvSpPr>
        <p:spPr>
          <a:xfrm>
            <a:off x="5626099" y="3489056"/>
            <a:ext cx="1477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(same sample)</a:t>
            </a:r>
          </a:p>
        </p:txBody>
      </p:sp>
    </p:spTree>
    <p:extLst>
      <p:ext uri="{BB962C8B-B14F-4D97-AF65-F5344CB8AC3E}">
        <p14:creationId xmlns:p14="http://schemas.microsoft.com/office/powerpoint/2010/main" val="212786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Whole genome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millions of reads, to a handful of scaffolds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B5853F6-B769-6918-7E32-70CB1931D8DE}"/>
              </a:ext>
            </a:extLst>
          </p:cNvPr>
          <p:cNvGraphicFramePr/>
          <p:nvPr/>
        </p:nvGraphicFramePr>
        <p:xfrm>
          <a:off x="2032000" y="4434859"/>
          <a:ext cx="8128000" cy="113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155F95-2E7F-75EA-4070-EDEBD6CA1644}"/>
              </a:ext>
            </a:extLst>
          </p:cNvPr>
          <p:cNvSpPr txBox="1"/>
          <p:nvPr/>
        </p:nvSpPr>
        <p:spPr>
          <a:xfrm>
            <a:off x="1422987" y="5573116"/>
            <a:ext cx="45199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Trim ends, remove reads with high error rates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87437-211B-77FD-450D-10C11B7D3BD2}"/>
              </a:ext>
            </a:extLst>
          </p:cNvPr>
          <p:cNvSpPr txBox="1"/>
          <p:nvPr/>
        </p:nvSpPr>
        <p:spPr>
          <a:xfrm>
            <a:off x="6390067" y="5573116"/>
            <a:ext cx="427363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Align reads based on overlap and remove duplicated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E93C3-177A-1AD9-2007-E9C8A6895B35}"/>
              </a:ext>
            </a:extLst>
          </p:cNvPr>
          <p:cNvSpPr txBox="1"/>
          <p:nvPr/>
        </p:nvSpPr>
        <p:spPr>
          <a:xfrm>
            <a:off x="5626099" y="3489056"/>
            <a:ext cx="1477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(same sample)</a:t>
            </a:r>
          </a:p>
        </p:txBody>
      </p:sp>
    </p:spTree>
    <p:extLst>
      <p:ext uri="{BB962C8B-B14F-4D97-AF65-F5344CB8AC3E}">
        <p14:creationId xmlns:p14="http://schemas.microsoft.com/office/powerpoint/2010/main" val="371358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Phylogenomics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reads, to phylogenetic trees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03B1C-F3B4-B884-B53F-62D08A41C644}"/>
              </a:ext>
            </a:extLst>
          </p:cNvPr>
          <p:cNvSpPr txBox="1"/>
          <p:nvPr/>
        </p:nvSpPr>
        <p:spPr>
          <a:xfrm>
            <a:off x="5814147" y="3403945"/>
            <a:ext cx="1765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(different samples)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16D6D8-2137-64E3-6137-5D0F1CB51D18}"/>
              </a:ext>
            </a:extLst>
          </p:cNvPr>
          <p:cNvGrpSpPr/>
          <p:nvPr/>
        </p:nvGrpSpPr>
        <p:grpSpPr>
          <a:xfrm>
            <a:off x="3013765" y="4798707"/>
            <a:ext cx="2283381" cy="1584415"/>
            <a:chOff x="772247" y="4743394"/>
            <a:chExt cx="2283381" cy="158441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13605D5-B080-9A0E-7B9D-A1EE17206E45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72" y="4943449"/>
              <a:ext cx="1564656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3B4F78-0483-90DB-ED2A-04DDAB0D6BAA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72" y="5375249"/>
              <a:ext cx="156465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FA9A40-66A8-32A8-9074-04373E59A263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72" y="5743549"/>
              <a:ext cx="156465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BDE153-BB03-09D4-5E34-4C5E9FF0C698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72" y="6137249"/>
              <a:ext cx="156465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D41622-A774-5DF6-E48E-5594469F7CC1}"/>
                </a:ext>
              </a:extLst>
            </p:cNvPr>
            <p:cNvSpPr txBox="1"/>
            <p:nvPr/>
          </p:nvSpPr>
          <p:spPr>
            <a:xfrm>
              <a:off x="772247" y="4743394"/>
              <a:ext cx="7187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Sample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9ECDC-AD9F-905A-D935-E7D4DAE5FE76}"/>
                </a:ext>
              </a:extLst>
            </p:cNvPr>
            <p:cNvSpPr txBox="1"/>
            <p:nvPr/>
          </p:nvSpPr>
          <p:spPr>
            <a:xfrm>
              <a:off x="772247" y="5149796"/>
              <a:ext cx="8152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Sample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9E5DE5-5B57-8DDC-8DAD-A1EB6B7EDA8E}"/>
                </a:ext>
              </a:extLst>
            </p:cNvPr>
            <p:cNvSpPr txBox="1"/>
            <p:nvPr/>
          </p:nvSpPr>
          <p:spPr>
            <a:xfrm>
              <a:off x="772247" y="5534001"/>
              <a:ext cx="8152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Sample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43838F-0C64-8CC3-D0C9-0BDE18A42CC4}"/>
                </a:ext>
              </a:extLst>
            </p:cNvPr>
            <p:cNvSpPr txBox="1"/>
            <p:nvPr/>
          </p:nvSpPr>
          <p:spPr>
            <a:xfrm>
              <a:off x="772247" y="5927699"/>
              <a:ext cx="8152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Sample 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8B832-0518-A8BA-44F4-1A8B70A2D67E}"/>
              </a:ext>
            </a:extLst>
          </p:cNvPr>
          <p:cNvSpPr txBox="1"/>
          <p:nvPr/>
        </p:nvSpPr>
        <p:spPr>
          <a:xfrm>
            <a:off x="725176" y="5112260"/>
            <a:ext cx="17653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Sequences of a conserved gene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D5EA9BB-C6D4-ACAD-82B7-AF65B2510F94}"/>
              </a:ext>
            </a:extLst>
          </p:cNvPr>
          <p:cNvSpPr/>
          <p:nvPr/>
        </p:nvSpPr>
        <p:spPr>
          <a:xfrm>
            <a:off x="6015871" y="5213573"/>
            <a:ext cx="787400" cy="769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EBBE45-AEC7-3083-0B8F-329FD62B4696}"/>
              </a:ext>
            </a:extLst>
          </p:cNvPr>
          <p:cNvGrpSpPr/>
          <p:nvPr/>
        </p:nvGrpSpPr>
        <p:grpSpPr>
          <a:xfrm>
            <a:off x="8077200" y="4551855"/>
            <a:ext cx="2739783" cy="1705010"/>
            <a:chOff x="8469443" y="4551855"/>
            <a:chExt cx="2347540" cy="130934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3DB000-65BF-AC7F-5FE6-4546703FEB43}"/>
                </a:ext>
              </a:extLst>
            </p:cNvPr>
            <p:cNvCxnSpPr>
              <a:cxnSpLocks/>
            </p:cNvCxnSpPr>
            <p:nvPr/>
          </p:nvCxnSpPr>
          <p:spPr>
            <a:xfrm>
              <a:off x="8469443" y="5430685"/>
              <a:ext cx="6555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565F66-92F3-48A5-F348-AECDE6665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016" y="4949129"/>
              <a:ext cx="0" cy="912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1D0B1A-6AA6-9E21-5351-9AC7892027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5016" y="5861168"/>
              <a:ext cx="16919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55AC20-C58E-4402-1856-8D674B3F4C1B}"/>
                </a:ext>
              </a:extLst>
            </p:cNvPr>
            <p:cNvCxnSpPr>
              <a:cxnSpLocks/>
            </p:cNvCxnSpPr>
            <p:nvPr/>
          </p:nvCxnSpPr>
          <p:spPr>
            <a:xfrm>
              <a:off x="9120619" y="4953155"/>
              <a:ext cx="4805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36EBCC-34DF-799D-B0B2-FB5E53CDE221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00" y="4751302"/>
              <a:ext cx="0" cy="3972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48785A-7D88-3ADF-19F3-014C4E593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7100" y="4751302"/>
              <a:ext cx="736030" cy="41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5CA172-574F-F979-0BF8-307005728D7C}"/>
                </a:ext>
              </a:extLst>
            </p:cNvPr>
            <p:cNvCxnSpPr>
              <a:cxnSpLocks/>
            </p:cNvCxnSpPr>
            <p:nvPr/>
          </p:nvCxnSpPr>
          <p:spPr>
            <a:xfrm>
              <a:off x="9596678" y="5146541"/>
              <a:ext cx="12203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A60D06-F85C-73B4-1EE7-59C2F28AF9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030" y="4945029"/>
              <a:ext cx="483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8119E7-2D1F-FF9B-5DF5-DA08FE98C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130" y="4551855"/>
              <a:ext cx="0" cy="3972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A606FD-B0C3-7227-E4C3-4DE4C3377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029" y="4555955"/>
              <a:ext cx="483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284DF6-CF12-AB01-2B7B-B6367811595F}"/>
              </a:ext>
            </a:extLst>
          </p:cNvPr>
          <p:cNvSpPr txBox="1"/>
          <p:nvPr/>
        </p:nvSpPr>
        <p:spPr>
          <a:xfrm>
            <a:off x="10904184" y="5121441"/>
            <a:ext cx="718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Sample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ACEF-9792-E618-6090-CBE0BC410555}"/>
              </a:ext>
            </a:extLst>
          </p:cNvPr>
          <p:cNvSpPr txBox="1"/>
          <p:nvPr/>
        </p:nvSpPr>
        <p:spPr>
          <a:xfrm>
            <a:off x="10856327" y="4364096"/>
            <a:ext cx="815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Sample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30C6CE-0E00-E7D9-B27B-D41A55331744}"/>
              </a:ext>
            </a:extLst>
          </p:cNvPr>
          <p:cNvSpPr txBox="1"/>
          <p:nvPr/>
        </p:nvSpPr>
        <p:spPr>
          <a:xfrm>
            <a:off x="10855919" y="6056771"/>
            <a:ext cx="815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Sample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4C67D6-20D1-20CE-3ABB-F7A48590C7C0}"/>
              </a:ext>
            </a:extLst>
          </p:cNvPr>
          <p:cNvSpPr txBox="1"/>
          <p:nvPr/>
        </p:nvSpPr>
        <p:spPr>
          <a:xfrm>
            <a:off x="10904184" y="4863786"/>
            <a:ext cx="815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Sample 4</a:t>
            </a:r>
          </a:p>
        </p:txBody>
      </p:sp>
    </p:spTree>
    <p:extLst>
      <p:ext uri="{BB962C8B-B14F-4D97-AF65-F5344CB8AC3E}">
        <p14:creationId xmlns:p14="http://schemas.microsoft.com/office/powerpoint/2010/main" val="26671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Phylogenomics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reads, to phylogenetic trees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B5853F6-B769-6918-7E32-70CB1931D8DE}"/>
              </a:ext>
            </a:extLst>
          </p:cNvPr>
          <p:cNvGraphicFramePr/>
          <p:nvPr/>
        </p:nvGraphicFramePr>
        <p:xfrm>
          <a:off x="723900" y="4434859"/>
          <a:ext cx="11099800" cy="113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155F95-2E7F-75EA-4070-EDEBD6CA1644}"/>
              </a:ext>
            </a:extLst>
          </p:cNvPr>
          <p:cNvSpPr txBox="1"/>
          <p:nvPr/>
        </p:nvSpPr>
        <p:spPr>
          <a:xfrm>
            <a:off x="533400" y="5573116"/>
            <a:ext cx="2438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Trim ends, remove reads with high error rates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03B1C-F3B4-B884-B53F-62D08A41C644}"/>
              </a:ext>
            </a:extLst>
          </p:cNvPr>
          <p:cNvSpPr txBox="1"/>
          <p:nvPr/>
        </p:nvSpPr>
        <p:spPr>
          <a:xfrm>
            <a:off x="5814147" y="3403945"/>
            <a:ext cx="1765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(different samples)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CE684-F7A5-DEC6-073C-A975CBCB97BB}"/>
              </a:ext>
            </a:extLst>
          </p:cNvPr>
          <p:cNvSpPr txBox="1"/>
          <p:nvPr/>
        </p:nvSpPr>
        <p:spPr>
          <a:xfrm>
            <a:off x="3517900" y="5573116"/>
            <a:ext cx="2438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 comparison of polymorphisms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85501-F7FF-C4B1-DEDB-304432C98414}"/>
              </a:ext>
            </a:extLst>
          </p:cNvPr>
          <p:cNvSpPr txBox="1"/>
          <p:nvPr/>
        </p:nvSpPr>
        <p:spPr>
          <a:xfrm>
            <a:off x="6451600" y="5573116"/>
            <a:ext cx="2438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Each sequence against every other</a:t>
            </a:r>
          </a:p>
        </p:txBody>
      </p:sp>
    </p:spTree>
    <p:extLst>
      <p:ext uri="{BB962C8B-B14F-4D97-AF65-F5344CB8AC3E}">
        <p14:creationId xmlns:p14="http://schemas.microsoft.com/office/powerpoint/2010/main" val="390520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Taxonomic identification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unknown, to known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05771-4FF5-DF30-2B65-DDF1B8715D08}"/>
              </a:ext>
            </a:extLst>
          </p:cNvPr>
          <p:cNvSpPr txBox="1"/>
          <p:nvPr/>
        </p:nvSpPr>
        <p:spPr>
          <a:xfrm>
            <a:off x="2715286" y="4718189"/>
            <a:ext cx="206236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eDNA</a:t>
            </a:r>
          </a:p>
        </p:txBody>
      </p:sp>
      <p:pic>
        <p:nvPicPr>
          <p:cNvPr id="5" name="Graphic 4" descr="Petri Dish with solid fill">
            <a:extLst>
              <a:ext uri="{FF2B5EF4-FFF2-40B4-BE49-F238E27FC236}">
                <a16:creationId xmlns:a16="http://schemas.microsoft.com/office/drawing/2014/main" id="{1576078B-4B7C-57FA-F4B1-E7360412F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2307" y="53721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Taxonomic identification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unknown, to known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05771-4FF5-DF30-2B65-DDF1B8715D08}"/>
              </a:ext>
            </a:extLst>
          </p:cNvPr>
          <p:cNvSpPr txBox="1"/>
          <p:nvPr/>
        </p:nvSpPr>
        <p:spPr>
          <a:xfrm>
            <a:off x="2715286" y="4718189"/>
            <a:ext cx="206236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eDNA</a:t>
            </a:r>
          </a:p>
        </p:txBody>
      </p:sp>
      <p:pic>
        <p:nvPicPr>
          <p:cNvPr id="5" name="Graphic 4" descr="Petri Dish with solid fill">
            <a:extLst>
              <a:ext uri="{FF2B5EF4-FFF2-40B4-BE49-F238E27FC236}">
                <a16:creationId xmlns:a16="http://schemas.microsoft.com/office/drawing/2014/main" id="{1576078B-4B7C-57FA-F4B1-E7360412F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2307" y="5372191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869AC-3E62-CE0F-4A78-3E246FAFAAD1}"/>
              </a:ext>
            </a:extLst>
          </p:cNvPr>
          <p:cNvGrpSpPr/>
          <p:nvPr/>
        </p:nvGrpSpPr>
        <p:grpSpPr>
          <a:xfrm>
            <a:off x="6994635" y="5316872"/>
            <a:ext cx="1901320" cy="914400"/>
            <a:chOff x="9024794" y="4808872"/>
            <a:chExt cx="1901320" cy="914400"/>
          </a:xfrm>
        </p:grpSpPr>
        <p:pic>
          <p:nvPicPr>
            <p:cNvPr id="8" name="Graphic 7" descr="Butterfly outline">
              <a:extLst>
                <a:ext uri="{FF2B5EF4-FFF2-40B4-BE49-F238E27FC236}">
                  <a16:creationId xmlns:a16="http://schemas.microsoft.com/office/drawing/2014/main" id="{CD5E8D8B-6A1A-6C1A-AF8F-5312F5607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24794" y="480887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Butterfly outline">
              <a:extLst>
                <a:ext uri="{FF2B5EF4-FFF2-40B4-BE49-F238E27FC236}">
                  <a16:creationId xmlns:a16="http://schemas.microsoft.com/office/drawing/2014/main" id="{813D1017-3328-59D7-AF01-A6ABDA16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11714" y="4808872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E627F4-440E-B86D-133C-6900E58D1542}"/>
              </a:ext>
            </a:extLst>
          </p:cNvPr>
          <p:cNvSpPr txBox="1"/>
          <p:nvPr/>
        </p:nvSpPr>
        <p:spPr>
          <a:xfrm>
            <a:off x="6636009" y="4608986"/>
            <a:ext cx="263141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Cryptic diversity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27A385-3CE6-65C3-FF47-4AA3DECD7F45}"/>
              </a:ext>
            </a:extLst>
          </p:cNvPr>
          <p:cNvCxnSpPr/>
          <p:nvPr/>
        </p:nvCxnSpPr>
        <p:spPr>
          <a:xfrm>
            <a:off x="5651500" y="4784864"/>
            <a:ext cx="0" cy="136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0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EEF3F-EE6E-A433-8460-0B9F23BE4861}"/>
              </a:ext>
            </a:extLst>
          </p:cNvPr>
          <p:cNvSpPr txBox="1"/>
          <p:nvPr/>
        </p:nvSpPr>
        <p:spPr>
          <a:xfrm>
            <a:off x="5814147" y="2041663"/>
            <a:ext cx="34532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Taxonomic identification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F0D2E-32E5-8BC1-455F-ABAD35A12F1A}"/>
              </a:ext>
            </a:extLst>
          </p:cNvPr>
          <p:cNvSpPr txBox="1"/>
          <p:nvPr/>
        </p:nvSpPr>
        <p:spPr>
          <a:xfrm>
            <a:off x="4155456" y="2811104"/>
            <a:ext cx="67706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unknown, to known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B5853F6-B769-6918-7E32-70CB1931D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68796"/>
              </p:ext>
            </p:extLst>
          </p:nvPr>
        </p:nvGraphicFramePr>
        <p:xfrm>
          <a:off x="1200150" y="4434859"/>
          <a:ext cx="9791700" cy="113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155F95-2E7F-75EA-4070-EDEBD6CA1644}"/>
              </a:ext>
            </a:extLst>
          </p:cNvPr>
          <p:cNvSpPr txBox="1"/>
          <p:nvPr/>
        </p:nvSpPr>
        <p:spPr>
          <a:xfrm>
            <a:off x="864187" y="5511818"/>
            <a:ext cx="45199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Trim ends, remove reads with high error rates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1DE44-D8CD-9068-A11A-A62E92A429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typical day of a bioinformatician…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05771-4FF5-DF30-2B65-DDF1B8715D08}"/>
              </a:ext>
            </a:extLst>
          </p:cNvPr>
          <p:cNvSpPr txBox="1"/>
          <p:nvPr/>
        </p:nvSpPr>
        <p:spPr>
          <a:xfrm>
            <a:off x="6659947" y="5565722"/>
            <a:ext cx="45199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Compare with what is already known</a:t>
            </a:r>
          </a:p>
        </p:txBody>
      </p:sp>
    </p:spTree>
    <p:extLst>
      <p:ext uri="{BB962C8B-B14F-4D97-AF65-F5344CB8AC3E}">
        <p14:creationId xmlns:p14="http://schemas.microsoft.com/office/powerpoint/2010/main" val="41633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CB84-F12F-5D5D-2835-6710A5D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4A426-A764-B3B2-AAB3-5D63B3E3A6E7}"/>
              </a:ext>
            </a:extLst>
          </p:cNvPr>
          <p:cNvSpPr/>
          <p:nvPr/>
        </p:nvSpPr>
        <p:spPr>
          <a:xfrm>
            <a:off x="298459" y="1964532"/>
            <a:ext cx="2089148" cy="2030412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Engineering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04BF5F-9DD5-9CA2-0569-1E44CD1667F6}"/>
              </a:ext>
            </a:extLst>
          </p:cNvPr>
          <p:cNvSpPr/>
          <p:nvPr/>
        </p:nvSpPr>
        <p:spPr>
          <a:xfrm>
            <a:off x="8753459" y="1882775"/>
            <a:ext cx="2634462" cy="2487612"/>
          </a:xfrm>
          <a:prstGeom prst="ellipse">
            <a:avLst/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Biology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A8785-BE96-BA0A-E844-F857DD03EDCB}"/>
              </a:ext>
            </a:extLst>
          </p:cNvPr>
          <p:cNvSpPr/>
          <p:nvPr/>
        </p:nvSpPr>
        <p:spPr>
          <a:xfrm>
            <a:off x="3688760" y="1964532"/>
            <a:ext cx="2089148" cy="2030412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Data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2CB96-62BB-DA00-4F05-3BAB56EF3DA8}"/>
              </a:ext>
            </a:extLst>
          </p:cNvPr>
          <p:cNvSpPr/>
          <p:nvPr/>
        </p:nvSpPr>
        <p:spPr>
          <a:xfrm>
            <a:off x="5697924" y="3744913"/>
            <a:ext cx="2540000" cy="2487612"/>
          </a:xfrm>
          <a:prstGeom prst="ellipse">
            <a:avLst/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Statistics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18166-B115-87D8-8A56-EDDE7368D36D}"/>
              </a:ext>
            </a:extLst>
          </p:cNvPr>
          <p:cNvSpPr/>
          <p:nvPr/>
        </p:nvSpPr>
        <p:spPr>
          <a:xfrm>
            <a:off x="1840114" y="3923506"/>
            <a:ext cx="2540000" cy="2487612"/>
          </a:xfrm>
          <a:prstGeom prst="ellipse">
            <a:avLst/>
          </a:prstGeom>
          <a:solidFill>
            <a:srgbClr val="7030A0">
              <a:alpha val="49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Computer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57592A-B51F-6D69-2BB9-B9088442177C}"/>
              </a:ext>
            </a:extLst>
          </p:cNvPr>
          <p:cNvSpPr/>
          <p:nvPr/>
        </p:nvSpPr>
        <p:spPr>
          <a:xfrm>
            <a:off x="8016610" y="1843088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Genomics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CE9014-F2BA-D16D-CB60-AFD71CADB5AA}"/>
              </a:ext>
            </a:extLst>
          </p:cNvPr>
          <p:cNvSpPr/>
          <p:nvPr/>
        </p:nvSpPr>
        <p:spPr>
          <a:xfrm>
            <a:off x="10777826" y="3506504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Proteomics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EEB557-A306-3884-52C2-7A15F15FD139}"/>
              </a:ext>
            </a:extLst>
          </p:cNvPr>
          <p:cNvSpPr/>
          <p:nvPr/>
        </p:nvSpPr>
        <p:spPr>
          <a:xfrm>
            <a:off x="9669632" y="4083663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Gene expression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FB8B03-B1FC-AE8A-1A62-D0AF8E9DD718}"/>
              </a:ext>
            </a:extLst>
          </p:cNvPr>
          <p:cNvSpPr/>
          <p:nvPr/>
        </p:nvSpPr>
        <p:spPr>
          <a:xfrm>
            <a:off x="10899336" y="1817188"/>
            <a:ext cx="1127124" cy="1096963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Evolution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86F77-0893-FAD4-3695-D6B56185D3A0}"/>
              </a:ext>
            </a:extLst>
          </p:cNvPr>
          <p:cNvSpPr/>
          <p:nvPr/>
        </p:nvSpPr>
        <p:spPr>
          <a:xfrm>
            <a:off x="7761581" y="2620170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Population genetics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CDAE6-F091-22FB-2080-9575756DBDBD}"/>
              </a:ext>
            </a:extLst>
          </p:cNvPr>
          <p:cNvSpPr/>
          <p:nvPr/>
        </p:nvSpPr>
        <p:spPr>
          <a:xfrm>
            <a:off x="8339037" y="3817937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Taxonomy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6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</p:spTree>
    <p:extLst>
      <p:ext uri="{BB962C8B-B14F-4D97-AF65-F5344CB8AC3E}">
        <p14:creationId xmlns:p14="http://schemas.microsoft.com/office/powerpoint/2010/main" val="324449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47D4-DE2D-C52F-9225-3ADEBF60A927}"/>
              </a:ext>
            </a:extLst>
          </p:cNvPr>
          <p:cNvSpPr txBox="1"/>
          <p:nvPr/>
        </p:nvSpPr>
        <p:spPr>
          <a:xfrm>
            <a:off x="5615640" y="333265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Using platforms for data analysis</a:t>
            </a:r>
            <a:endParaRPr 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34885-C173-98AC-F6E8-8F103E9FB7C9}"/>
              </a:ext>
            </a:extLst>
          </p:cNvPr>
          <p:cNvSpPr txBox="1"/>
          <p:nvPr/>
        </p:nvSpPr>
        <p:spPr>
          <a:xfrm>
            <a:off x="7104155" y="3938632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(click approach)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856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47D4-DE2D-C52F-9225-3ADEBF60A927}"/>
              </a:ext>
            </a:extLst>
          </p:cNvPr>
          <p:cNvSpPr txBox="1"/>
          <p:nvPr/>
        </p:nvSpPr>
        <p:spPr>
          <a:xfrm>
            <a:off x="5615640" y="333265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platforms for 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FC49-62F4-9967-A772-5B165A7E2EB7}"/>
              </a:ext>
            </a:extLst>
          </p:cNvPr>
          <p:cNvSpPr txBox="1"/>
          <p:nvPr/>
        </p:nvSpPr>
        <p:spPr>
          <a:xfrm>
            <a:off x="5615639" y="4944715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customized 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34885-C173-98AC-F6E8-8F103E9FB7C9}"/>
              </a:ext>
            </a:extLst>
          </p:cNvPr>
          <p:cNvSpPr txBox="1"/>
          <p:nvPr/>
        </p:nvSpPr>
        <p:spPr>
          <a:xfrm>
            <a:off x="7104155" y="3938632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(click approach)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3BE4B-AD4E-BE53-9832-A249E3173794}"/>
              </a:ext>
            </a:extLst>
          </p:cNvPr>
          <p:cNvSpPr txBox="1"/>
          <p:nvPr/>
        </p:nvSpPr>
        <p:spPr>
          <a:xfrm>
            <a:off x="7104155" y="5550689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(type approach)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2874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47D4-DE2D-C52F-9225-3ADEBF60A927}"/>
              </a:ext>
            </a:extLst>
          </p:cNvPr>
          <p:cNvSpPr txBox="1"/>
          <p:nvPr/>
        </p:nvSpPr>
        <p:spPr>
          <a:xfrm>
            <a:off x="5961160" y="3343258"/>
            <a:ext cx="457198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platforms for 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FC49-62F4-9967-A772-5B165A7E2EB7}"/>
              </a:ext>
            </a:extLst>
          </p:cNvPr>
          <p:cNvSpPr txBox="1"/>
          <p:nvPr/>
        </p:nvSpPr>
        <p:spPr>
          <a:xfrm>
            <a:off x="6328897" y="4936829"/>
            <a:ext cx="383651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customized 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34885-C173-98AC-F6E8-8F103E9FB7C9}"/>
              </a:ext>
            </a:extLst>
          </p:cNvPr>
          <p:cNvSpPr txBox="1"/>
          <p:nvPr/>
        </p:nvSpPr>
        <p:spPr>
          <a:xfrm>
            <a:off x="7104155" y="3938632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(click approach)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3BE4B-AD4E-BE53-9832-A249E3173794}"/>
              </a:ext>
            </a:extLst>
          </p:cNvPr>
          <p:cNvSpPr txBox="1"/>
          <p:nvPr/>
        </p:nvSpPr>
        <p:spPr>
          <a:xfrm>
            <a:off x="7104155" y="5550689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(type approach)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0736A-84EA-6BFC-5E52-4FEEE05E2BB8}"/>
              </a:ext>
            </a:extLst>
          </p:cNvPr>
          <p:cNvSpPr txBox="1"/>
          <p:nvPr/>
        </p:nvSpPr>
        <p:spPr>
          <a:xfrm>
            <a:off x="62559" y="3535427"/>
            <a:ext cx="55753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+ Friendlier to use, reproducible (?)</a:t>
            </a:r>
          </a:p>
          <a:p>
            <a:pPr algn="ctr"/>
            <a:r>
              <a:rPr lang="en-US" sz="2800" b="1" dirty="0"/>
              <a:t>- Relies more on other people’s work and platform development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8434D-67A1-F7F1-D4B3-3C7B56A1D4A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706471" y="3727979"/>
            <a:ext cx="1254689" cy="2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8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47D4-DE2D-C52F-9225-3ADEBF60A927}"/>
              </a:ext>
            </a:extLst>
          </p:cNvPr>
          <p:cNvSpPr txBox="1"/>
          <p:nvPr/>
        </p:nvSpPr>
        <p:spPr>
          <a:xfrm>
            <a:off x="5961160" y="3343258"/>
            <a:ext cx="457198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platforms for 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FC49-62F4-9967-A772-5B165A7E2EB7}"/>
              </a:ext>
            </a:extLst>
          </p:cNvPr>
          <p:cNvSpPr txBox="1"/>
          <p:nvPr/>
        </p:nvSpPr>
        <p:spPr>
          <a:xfrm>
            <a:off x="6328897" y="4936829"/>
            <a:ext cx="383651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Using customized 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34885-C173-98AC-F6E8-8F103E9FB7C9}"/>
              </a:ext>
            </a:extLst>
          </p:cNvPr>
          <p:cNvSpPr txBox="1"/>
          <p:nvPr/>
        </p:nvSpPr>
        <p:spPr>
          <a:xfrm>
            <a:off x="7104155" y="3938632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(click approach)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3BE4B-AD4E-BE53-9832-A249E3173794}"/>
              </a:ext>
            </a:extLst>
          </p:cNvPr>
          <p:cNvSpPr txBox="1"/>
          <p:nvPr/>
        </p:nvSpPr>
        <p:spPr>
          <a:xfrm>
            <a:off x="7104155" y="5550689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(type approach)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0736A-84EA-6BFC-5E52-4FEEE05E2BB8}"/>
              </a:ext>
            </a:extLst>
          </p:cNvPr>
          <p:cNvSpPr txBox="1"/>
          <p:nvPr/>
        </p:nvSpPr>
        <p:spPr>
          <a:xfrm>
            <a:off x="62559" y="3535427"/>
            <a:ext cx="55753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+ Friendlier to use, reproducible (?)</a:t>
            </a:r>
          </a:p>
          <a:p>
            <a:pPr algn="ctr"/>
            <a:r>
              <a:rPr lang="en-US" sz="2800" b="1" dirty="0"/>
              <a:t>- Relies more on other people’s work and platform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EAD95-E21B-2C6F-AC7D-C18803CBE701}"/>
              </a:ext>
            </a:extLst>
          </p:cNvPr>
          <p:cNvSpPr txBox="1"/>
          <p:nvPr/>
        </p:nvSpPr>
        <p:spPr>
          <a:xfrm>
            <a:off x="228406" y="5073635"/>
            <a:ext cx="557530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+ Optimization of parameters, speed</a:t>
            </a:r>
          </a:p>
          <a:p>
            <a:pPr algn="ctr"/>
            <a:r>
              <a:rPr lang="en-US" sz="2800" b="1" dirty="0"/>
              <a:t>- Needs some coding and programming skills, harder to make reproducible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8434D-67A1-F7F1-D4B3-3C7B56A1D4A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706471" y="3727979"/>
            <a:ext cx="1254689" cy="2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191B0-9565-F4E1-A749-69709A18528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961965" y="5321550"/>
            <a:ext cx="1366932" cy="5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23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81319"/>
              </p:ext>
            </p:extLst>
          </p:nvPr>
        </p:nvGraphicFramePr>
        <p:xfrm>
          <a:off x="685800" y="2240915"/>
          <a:ext cx="3073400" cy="186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682E23-D0A5-17B2-4BE2-FFD45FF671AF}"/>
              </a:ext>
            </a:extLst>
          </p:cNvPr>
          <p:cNvSpPr txBox="1"/>
          <p:nvPr/>
        </p:nvSpPr>
        <p:spPr>
          <a:xfrm>
            <a:off x="165100" y="4652327"/>
            <a:ext cx="40386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worst type of mistakes are the mistakes you are not aware you’re making!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05C9E0A-B533-3FE5-39C4-5B4E5684BB2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typical day of a bioinformatician… Troubleshooting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47D4-DE2D-C52F-9225-3ADEBF60A927}"/>
              </a:ext>
            </a:extLst>
          </p:cNvPr>
          <p:cNvSpPr txBox="1"/>
          <p:nvPr/>
        </p:nvSpPr>
        <p:spPr>
          <a:xfrm>
            <a:off x="5615640" y="333265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Using platforms for data analysis</a:t>
            </a:r>
            <a:endParaRPr lang="en-US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FC49-62F4-9967-A772-5B165A7E2EB7}"/>
              </a:ext>
            </a:extLst>
          </p:cNvPr>
          <p:cNvSpPr txBox="1"/>
          <p:nvPr/>
        </p:nvSpPr>
        <p:spPr>
          <a:xfrm>
            <a:off x="5615639" y="4944715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Using customized scripts</a:t>
            </a:r>
            <a:endParaRPr 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5AB5E-0114-017A-C48D-86E9FEAA2A7E}"/>
              </a:ext>
            </a:extLst>
          </p:cNvPr>
          <p:cNvSpPr txBox="1"/>
          <p:nvPr/>
        </p:nvSpPr>
        <p:spPr>
          <a:xfrm>
            <a:off x="5615640" y="2076079"/>
            <a:ext cx="5263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Approaches in bioinformatic analysis: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34885-C173-98AC-F6E8-8F103E9FB7C9}"/>
              </a:ext>
            </a:extLst>
          </p:cNvPr>
          <p:cNvSpPr txBox="1"/>
          <p:nvPr/>
        </p:nvSpPr>
        <p:spPr>
          <a:xfrm>
            <a:off x="7104155" y="3938632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(click approach)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3BE4B-AD4E-BE53-9832-A249E3173794}"/>
              </a:ext>
            </a:extLst>
          </p:cNvPr>
          <p:cNvSpPr txBox="1"/>
          <p:nvPr/>
        </p:nvSpPr>
        <p:spPr>
          <a:xfrm>
            <a:off x="7104155" y="5550689"/>
            <a:ext cx="22859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(type approach)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1453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day of a bioinformatician…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240915"/>
          <a:ext cx="3073400" cy="186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9C91ED-A165-EEB9-E642-B16B7F8B792E}"/>
              </a:ext>
            </a:extLst>
          </p:cNvPr>
          <p:cNvSpPr txBox="1"/>
          <p:nvPr/>
        </p:nvSpPr>
        <p:spPr>
          <a:xfrm>
            <a:off x="4394202" y="2120949"/>
            <a:ext cx="4038600" cy="26161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49674653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49674654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49674655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49674657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TIMEOUT (exit code 0)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49674662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82E23-D0A5-17B2-4BE2-FFD45FF671AF}"/>
              </a:ext>
            </a:extLst>
          </p:cNvPr>
          <p:cNvSpPr txBox="1"/>
          <p:nvPr/>
        </p:nvSpPr>
        <p:spPr>
          <a:xfrm>
            <a:off x="165100" y="4652327"/>
            <a:ext cx="40386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The worst type of mistakes are the mistakes you are not aware you’re making!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E8CDD-B3C7-9C6F-AA5C-34956CC28058}"/>
              </a:ext>
            </a:extLst>
          </p:cNvPr>
          <p:cNvSpPr txBox="1"/>
          <p:nvPr/>
        </p:nvSpPr>
        <p:spPr>
          <a:xfrm>
            <a:off x="8655051" y="2301737"/>
            <a:ext cx="29452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Software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8A5C3-281A-5C00-E08B-D5CCF45ADE9D}"/>
              </a:ext>
            </a:extLst>
          </p:cNvPr>
          <p:cNvSpPr txBox="1"/>
          <p:nvPr/>
        </p:nvSpPr>
        <p:spPr>
          <a:xfrm>
            <a:off x="8521702" y="3252271"/>
            <a:ext cx="33897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Modifying a pipeline to new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6CBBE-2A35-06D5-FE4F-F83EBB5DE55C}"/>
              </a:ext>
            </a:extLst>
          </p:cNvPr>
          <p:cNvSpPr txBox="1"/>
          <p:nvPr/>
        </p:nvSpPr>
        <p:spPr>
          <a:xfrm>
            <a:off x="8432801" y="4152273"/>
            <a:ext cx="33897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Syntax/coding mistakes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E32C7-B983-547B-AE9B-11227B2A2AAA}"/>
              </a:ext>
            </a:extLst>
          </p:cNvPr>
          <p:cNvSpPr txBox="1"/>
          <p:nvPr/>
        </p:nvSpPr>
        <p:spPr>
          <a:xfrm>
            <a:off x="6584393" y="5998931"/>
            <a:ext cx="325810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AI is your friend</a:t>
            </a:r>
          </a:p>
        </p:txBody>
      </p:sp>
      <p:pic>
        <p:nvPicPr>
          <p:cNvPr id="12" name="Graphic 11" descr="Comment Heart outline">
            <a:extLst>
              <a:ext uri="{FF2B5EF4-FFF2-40B4-BE49-F238E27FC236}">
                <a16:creationId xmlns:a16="http://schemas.microsoft.com/office/drawing/2014/main" id="{EC70E665-9702-F985-794F-E4C5BB206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3502" y="5469333"/>
            <a:ext cx="914400" cy="9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3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44" y="627753"/>
            <a:ext cx="10281932" cy="12003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Practical using Galaxy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24B1F-58C0-90EF-77EA-58F4611EFD72}"/>
              </a:ext>
            </a:extLst>
          </p:cNvPr>
          <p:cNvSpPr txBox="1"/>
          <p:nvPr/>
        </p:nvSpPr>
        <p:spPr>
          <a:xfrm>
            <a:off x="991721" y="2598003"/>
            <a:ext cx="3660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https://</a:t>
            </a:r>
            <a:r>
              <a:rPr lang="en-US" sz="4800" b="1" dirty="0" err="1">
                <a:solidFill>
                  <a:schemeClr val="accent1"/>
                </a:solidFill>
              </a:rPr>
              <a:t>usegalaxy.org</a:t>
            </a:r>
            <a:r>
              <a:rPr lang="en-US" sz="4800" b="1" dirty="0">
                <a:solidFill>
                  <a:schemeClr val="accent1"/>
                </a:solidFill>
              </a:rPr>
              <a:t>/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EB1ED2-13ED-E05F-C3AF-1C3CD32E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77" y="2290967"/>
            <a:ext cx="5524097" cy="3749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BB0D1-1BCD-A8E0-81BD-91BACE152162}"/>
              </a:ext>
            </a:extLst>
          </p:cNvPr>
          <p:cNvSpPr txBox="1"/>
          <p:nvPr/>
        </p:nvSpPr>
        <p:spPr>
          <a:xfrm>
            <a:off x="1596838" y="3429000"/>
            <a:ext cx="16976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The Hand"/>
              </a:rPr>
              <a:t>Clicking approach  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8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2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EC0B-EAE9-3E2A-D794-9059E377D04A}"/>
              </a:ext>
            </a:extLst>
          </p:cNvPr>
          <p:cNvSpPr txBox="1"/>
          <p:nvPr/>
        </p:nvSpPr>
        <p:spPr>
          <a:xfrm>
            <a:off x="5045971" y="4983751"/>
            <a:ext cx="61144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gatB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 alleles can help in identifying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Wolbachia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 strains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0789-6157-5A14-A80D-99C53B0F7023}"/>
              </a:ext>
            </a:extLst>
          </p:cNvPr>
          <p:cNvSpPr txBox="1"/>
          <p:nvPr/>
        </p:nvSpPr>
        <p:spPr>
          <a:xfrm>
            <a:off x="5045971" y="2288710"/>
            <a:ext cx="43719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Wolbachia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 bacteria infect insects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76F66-414E-AC33-9F3B-135594AA05B3}"/>
              </a:ext>
            </a:extLst>
          </p:cNvPr>
          <p:cNvSpPr txBox="1"/>
          <p:nvPr/>
        </p:nvSpPr>
        <p:spPr>
          <a:xfrm>
            <a:off x="5060195" y="3390009"/>
            <a:ext cx="66717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The type of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Wolbachia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strain insects host carry can impact their fitness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22F3-078A-9FC2-2E84-578211C456F5}"/>
              </a:ext>
            </a:extLst>
          </p:cNvPr>
          <p:cNvSpPr txBox="1"/>
          <p:nvPr/>
        </p:nvSpPr>
        <p:spPr>
          <a:xfrm>
            <a:off x="5802043" y="599127"/>
            <a:ext cx="22116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DA839F">
                    <a:lumMod val="75000"/>
                  </a:srgbClr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Why?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2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typical day of a bioinformatician (you)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76016"/>
              </p:ext>
            </p:extLst>
          </p:nvPr>
        </p:nvGraphicFramePr>
        <p:xfrm>
          <a:off x="838200" y="2240915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11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76F66-414E-AC33-9F3B-135594AA05B3}"/>
              </a:ext>
            </a:extLst>
          </p:cNvPr>
          <p:cNvSpPr txBox="1"/>
          <p:nvPr/>
        </p:nvSpPr>
        <p:spPr>
          <a:xfrm>
            <a:off x="4555882" y="1597587"/>
            <a:ext cx="741046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Quality control 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FastQC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)</a:t>
            </a: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Make an assembly from the raw sequences 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metaSPAdes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)</a:t>
            </a: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The Hand"/>
              </a:rPr>
              <a:t>Find the </a:t>
            </a:r>
            <a:r>
              <a:rPr lang="en-US" sz="4800" b="1" dirty="0" err="1">
                <a:solidFill>
                  <a:srgbClr val="000000"/>
                </a:solidFill>
                <a:latin typeface="The Hand"/>
              </a:rPr>
              <a:t>gatB</a:t>
            </a:r>
            <a:r>
              <a:rPr lang="en-US" sz="4800" b="1" dirty="0">
                <a:solidFill>
                  <a:srgbClr val="000000"/>
                </a:solidFill>
                <a:latin typeface="The Hand"/>
              </a:rPr>
              <a:t> allele in the assembly (</a:t>
            </a:r>
            <a:r>
              <a:rPr lang="en-US" sz="4800" b="1" dirty="0" err="1">
                <a:solidFill>
                  <a:srgbClr val="000000"/>
                </a:solidFill>
                <a:latin typeface="The Hand"/>
              </a:rPr>
              <a:t>blastn</a:t>
            </a:r>
            <a:r>
              <a:rPr lang="en-US" sz="4800" b="1" dirty="0">
                <a:solidFill>
                  <a:srgbClr val="000000"/>
                </a:solidFill>
                <a:latin typeface="The Hand"/>
              </a:rPr>
              <a:t>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22F3-078A-9FC2-2E84-578211C456F5}"/>
              </a:ext>
            </a:extLst>
          </p:cNvPr>
          <p:cNvSpPr txBox="1"/>
          <p:nvPr/>
        </p:nvSpPr>
        <p:spPr>
          <a:xfrm>
            <a:off x="6843443" y="543582"/>
            <a:ext cx="22116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Steps: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6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63520"/>
              </p:ext>
            </p:extLst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2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D366EF-022F-6C78-1751-5FA655489699}"/>
              </a:ext>
            </a:extLst>
          </p:cNvPr>
          <p:cNvSpPr txBox="1"/>
          <p:nvPr/>
        </p:nvSpPr>
        <p:spPr>
          <a:xfrm>
            <a:off x="662509" y="3561174"/>
            <a:ext cx="215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DNA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687CA-1C85-42E1-112F-0CEF0F9391C2}"/>
              </a:ext>
            </a:extLst>
          </p:cNvPr>
          <p:cNvSpPr txBox="1"/>
          <p:nvPr/>
        </p:nvSpPr>
        <p:spPr>
          <a:xfrm>
            <a:off x="2511380" y="4895593"/>
            <a:ext cx="1880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Amplification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AC9BB-D53C-A52C-1A8B-D6A48D58F9CB}"/>
              </a:ext>
            </a:extLst>
          </p:cNvPr>
          <p:cNvSpPr txBox="1"/>
          <p:nvPr/>
        </p:nvSpPr>
        <p:spPr>
          <a:xfrm>
            <a:off x="3528812" y="3493117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Preparation for sequencing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B744C4C-623E-590F-9C1D-A9230453BC35}"/>
              </a:ext>
            </a:extLst>
          </p:cNvPr>
          <p:cNvCxnSpPr/>
          <p:nvPr/>
        </p:nvCxnSpPr>
        <p:spPr>
          <a:xfrm rot="16200000" flipH="1">
            <a:off x="1510485" y="3182060"/>
            <a:ext cx="633035" cy="125192"/>
          </a:xfrm>
          <a:prstGeom prst="curvedConnector3">
            <a:avLst>
              <a:gd name="adj1" fmla="val 10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F1ADDF8-E2D8-7826-B29C-3463C94BF872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1651586" y="4420519"/>
            <a:ext cx="949699" cy="7698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3B0E189-C06C-6D0A-3641-5E7D17221BA7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391696" y="4262558"/>
            <a:ext cx="965916" cy="10177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ECEFFE8-EB4C-5A4A-9161-4DC38E8C70F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846710" y="2982215"/>
            <a:ext cx="627727" cy="394078"/>
          </a:xfrm>
          <a:prstGeom prst="curvedConnector3">
            <a:avLst>
              <a:gd name="adj1" fmla="val 78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615284E-71EA-C08B-EC33-8B734B2ACB5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20473" y="3945895"/>
            <a:ext cx="7083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F256A84-AE62-3870-E1EC-50DC83DD5F7F}"/>
              </a:ext>
            </a:extLst>
          </p:cNvPr>
          <p:cNvSpPr/>
          <p:nvPr/>
        </p:nvSpPr>
        <p:spPr>
          <a:xfrm>
            <a:off x="8000864" y="2331450"/>
            <a:ext cx="3127957" cy="112652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7200" dirty="0"/>
              <a:t>Molecular lab</a:t>
            </a:r>
          </a:p>
        </p:txBody>
      </p:sp>
    </p:spTree>
    <p:extLst>
      <p:ext uri="{BB962C8B-B14F-4D97-AF65-F5344CB8AC3E}">
        <p14:creationId xmlns:p14="http://schemas.microsoft.com/office/powerpoint/2010/main" val="249570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D366EF-022F-6C78-1751-5FA655489699}"/>
              </a:ext>
            </a:extLst>
          </p:cNvPr>
          <p:cNvSpPr txBox="1"/>
          <p:nvPr/>
        </p:nvSpPr>
        <p:spPr>
          <a:xfrm>
            <a:off x="662509" y="3561174"/>
            <a:ext cx="215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DNA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687CA-1C85-42E1-112F-0CEF0F9391C2}"/>
              </a:ext>
            </a:extLst>
          </p:cNvPr>
          <p:cNvSpPr txBox="1"/>
          <p:nvPr/>
        </p:nvSpPr>
        <p:spPr>
          <a:xfrm>
            <a:off x="2511380" y="4895593"/>
            <a:ext cx="1880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Amplification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AC9BB-D53C-A52C-1A8B-D6A48D58F9CB}"/>
              </a:ext>
            </a:extLst>
          </p:cNvPr>
          <p:cNvSpPr txBox="1"/>
          <p:nvPr/>
        </p:nvSpPr>
        <p:spPr>
          <a:xfrm>
            <a:off x="3528812" y="3493117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Preparation for sequencing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B744C4C-623E-590F-9C1D-A9230453BC35}"/>
              </a:ext>
            </a:extLst>
          </p:cNvPr>
          <p:cNvCxnSpPr/>
          <p:nvPr/>
        </p:nvCxnSpPr>
        <p:spPr>
          <a:xfrm rot="16200000" flipH="1">
            <a:off x="1510485" y="3182060"/>
            <a:ext cx="633035" cy="125192"/>
          </a:xfrm>
          <a:prstGeom prst="curvedConnector3">
            <a:avLst>
              <a:gd name="adj1" fmla="val 10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F1ADDF8-E2D8-7826-B29C-3463C94BF872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1651586" y="4420519"/>
            <a:ext cx="949699" cy="7698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3B0E189-C06C-6D0A-3641-5E7D17221BA7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391696" y="4262558"/>
            <a:ext cx="965916" cy="10177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ECEFFE8-EB4C-5A4A-9161-4DC38E8C70F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846710" y="2982215"/>
            <a:ext cx="627727" cy="394078"/>
          </a:xfrm>
          <a:prstGeom prst="curvedConnector3">
            <a:avLst>
              <a:gd name="adj1" fmla="val 78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615284E-71EA-C08B-EC33-8B734B2ACB5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20473" y="3945895"/>
            <a:ext cx="7083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677753-C6F7-3B31-ECE4-63C2C3D3780C}"/>
              </a:ext>
            </a:extLst>
          </p:cNvPr>
          <p:cNvSpPr/>
          <p:nvPr/>
        </p:nvSpPr>
        <p:spPr>
          <a:xfrm>
            <a:off x="8000864" y="2331450"/>
            <a:ext cx="3127957" cy="112652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7200" dirty="0"/>
              <a:t>Molecular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D5519-8327-17B8-EBA2-59FFB7E133C2}"/>
              </a:ext>
            </a:extLst>
          </p:cNvPr>
          <p:cNvSpPr txBox="1"/>
          <p:nvPr/>
        </p:nvSpPr>
        <p:spPr>
          <a:xfrm>
            <a:off x="7384155" y="3561174"/>
            <a:ext cx="4458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Design and protocols based on the research question!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1573F7-EE5A-A3B9-215F-804174DD891A}"/>
              </a:ext>
            </a:extLst>
          </p:cNvPr>
          <p:cNvSpPr/>
          <p:nvPr/>
        </p:nvSpPr>
        <p:spPr>
          <a:xfrm>
            <a:off x="7384155" y="2073500"/>
            <a:ext cx="4361377" cy="44210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choose what kind of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platforms </a:t>
            </a:r>
            <a:r>
              <a:rPr lang="en-US" sz="4400" dirty="0"/>
              <a:t>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3ECDAA-51A6-0BCB-032D-4D17ED929B06}"/>
              </a:ext>
            </a:extLst>
          </p:cNvPr>
          <p:cNvGrpSpPr/>
          <p:nvPr/>
        </p:nvGrpSpPr>
        <p:grpSpPr>
          <a:xfrm>
            <a:off x="8404856" y="1690688"/>
            <a:ext cx="3523142" cy="3523142"/>
            <a:chOff x="8404856" y="1690688"/>
            <a:chExt cx="3523142" cy="3523142"/>
          </a:xfrm>
        </p:grpSpPr>
        <p:pic>
          <p:nvPicPr>
            <p:cNvPr id="23" name="Graphic 22" descr="Scales of justice outline">
              <a:extLst>
                <a:ext uri="{FF2B5EF4-FFF2-40B4-BE49-F238E27FC236}">
                  <a16:creationId xmlns:a16="http://schemas.microsoft.com/office/drawing/2014/main" id="{F2402B48-4557-CA87-AA0D-1ADA18AF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856" y="1690688"/>
              <a:ext cx="3523142" cy="3523142"/>
            </a:xfrm>
            <a:prstGeom prst="rect">
              <a:avLst/>
            </a:prstGeom>
          </p:spPr>
        </p:pic>
        <p:pic>
          <p:nvPicPr>
            <p:cNvPr id="25" name="Graphic 24" descr="Pound with solid fill">
              <a:extLst>
                <a:ext uri="{FF2B5EF4-FFF2-40B4-BE49-F238E27FC236}">
                  <a16:creationId xmlns:a16="http://schemas.microsoft.com/office/drawing/2014/main" id="{04A10A64-9B39-B8E3-151B-9A116E23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08405" y="3153929"/>
              <a:ext cx="604699" cy="604699"/>
            </a:xfrm>
            <a:prstGeom prst="rect">
              <a:avLst/>
            </a:prstGeom>
          </p:spPr>
        </p:pic>
        <p:pic>
          <p:nvPicPr>
            <p:cNvPr id="27" name="Graphic 26" descr="Badge Tick1 with solid fill">
              <a:extLst>
                <a:ext uri="{FF2B5EF4-FFF2-40B4-BE49-F238E27FC236}">
                  <a16:creationId xmlns:a16="http://schemas.microsoft.com/office/drawing/2014/main" id="{5ABA76E9-EA7E-0BF2-5F61-1EF85A42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4735" y="3041615"/>
              <a:ext cx="808062" cy="80806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CC6B16-8D79-3EF5-40BB-D5C89326247D}"/>
              </a:ext>
            </a:extLst>
          </p:cNvPr>
          <p:cNvSpPr txBox="1"/>
          <p:nvPr/>
        </p:nvSpPr>
        <p:spPr>
          <a:xfrm>
            <a:off x="8264547" y="4035393"/>
            <a:ext cx="16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Ideal research design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E3D35-A436-1D2B-C257-A54AF013DC28}"/>
              </a:ext>
            </a:extLst>
          </p:cNvPr>
          <p:cNvSpPr txBox="1"/>
          <p:nvPr/>
        </p:nvSpPr>
        <p:spPr>
          <a:xfrm>
            <a:off x="10990015" y="4046119"/>
            <a:ext cx="573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4347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get the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B0C3BA-61C7-4E34-F1B5-A8B814EA97A8}"/>
              </a:ext>
            </a:extLst>
          </p:cNvPr>
          <p:cNvSpPr txBox="1"/>
          <p:nvPr/>
        </p:nvSpPr>
        <p:spPr>
          <a:xfrm>
            <a:off x="993400" y="3128172"/>
            <a:ext cx="75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sequencing </a:t>
            </a:r>
            <a:r>
              <a:rPr lang="en-US" sz="4400" i="1" dirty="0"/>
              <a:t>platforms</a:t>
            </a:r>
            <a:r>
              <a:rPr lang="en-US" sz="4400" dirty="0"/>
              <a:t> for different purposes: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795EAD-E8E3-0C33-BBEE-9CF79A7E4E24}"/>
              </a:ext>
            </a:extLst>
          </p:cNvPr>
          <p:cNvGrpSpPr/>
          <p:nvPr/>
        </p:nvGrpSpPr>
        <p:grpSpPr>
          <a:xfrm>
            <a:off x="1014494" y="1849727"/>
            <a:ext cx="5383762" cy="1015663"/>
            <a:chOff x="1014494" y="2171701"/>
            <a:chExt cx="538376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F08BEA-241B-23D6-0DAB-E496773A15F9}"/>
                </a:ext>
              </a:extLst>
            </p:cNvPr>
            <p:cNvSpPr txBox="1"/>
            <p:nvPr/>
          </p:nvSpPr>
          <p:spPr>
            <a:xfrm>
              <a:off x="1014494" y="2171701"/>
              <a:ext cx="1496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Sample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A665-29CD-7A5C-EFA7-F17CEBB60B85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2511380" y="2679533"/>
              <a:ext cx="1017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4C658-C6A5-EDEE-2A01-8D517AF797E1}"/>
                </a:ext>
              </a:extLst>
            </p:cNvPr>
            <p:cNvSpPr txBox="1"/>
            <p:nvPr/>
          </p:nvSpPr>
          <p:spPr>
            <a:xfrm>
              <a:off x="3528811" y="2171701"/>
              <a:ext cx="2869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sequences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47E73C-64DA-3CD8-7181-F036E8249670}"/>
              </a:ext>
            </a:extLst>
          </p:cNvPr>
          <p:cNvSpPr txBox="1"/>
          <p:nvPr/>
        </p:nvSpPr>
        <p:spPr>
          <a:xfrm>
            <a:off x="1632680" y="4004387"/>
            <a:ext cx="59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Single locus/ short reads: Sanger sequencing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15252-624E-0ED4-AFA3-090C72AAE1A4}"/>
              </a:ext>
            </a:extLst>
          </p:cNvPr>
          <p:cNvSpPr txBox="1"/>
          <p:nvPr/>
        </p:nvSpPr>
        <p:spPr>
          <a:xfrm rot="16200000">
            <a:off x="319655" y="4659472"/>
            <a:ext cx="1496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endParaRPr lang="en-US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3ECDAA-51A6-0BCB-032D-4D17ED929B06}"/>
              </a:ext>
            </a:extLst>
          </p:cNvPr>
          <p:cNvGrpSpPr/>
          <p:nvPr/>
        </p:nvGrpSpPr>
        <p:grpSpPr>
          <a:xfrm>
            <a:off x="8404856" y="1690688"/>
            <a:ext cx="3523142" cy="3523142"/>
            <a:chOff x="8404856" y="1690688"/>
            <a:chExt cx="3523142" cy="3523142"/>
          </a:xfrm>
        </p:grpSpPr>
        <p:pic>
          <p:nvPicPr>
            <p:cNvPr id="23" name="Graphic 22" descr="Scales of justice outline">
              <a:extLst>
                <a:ext uri="{FF2B5EF4-FFF2-40B4-BE49-F238E27FC236}">
                  <a16:creationId xmlns:a16="http://schemas.microsoft.com/office/drawing/2014/main" id="{F2402B48-4557-CA87-AA0D-1ADA18AF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856" y="1690688"/>
              <a:ext cx="3523142" cy="3523142"/>
            </a:xfrm>
            <a:prstGeom prst="rect">
              <a:avLst/>
            </a:prstGeom>
          </p:spPr>
        </p:pic>
        <p:pic>
          <p:nvPicPr>
            <p:cNvPr id="25" name="Graphic 24" descr="Pound with solid fill">
              <a:extLst>
                <a:ext uri="{FF2B5EF4-FFF2-40B4-BE49-F238E27FC236}">
                  <a16:creationId xmlns:a16="http://schemas.microsoft.com/office/drawing/2014/main" id="{04A10A64-9B39-B8E3-151B-9A116E23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08405" y="3153929"/>
              <a:ext cx="604699" cy="604699"/>
            </a:xfrm>
            <a:prstGeom prst="rect">
              <a:avLst/>
            </a:prstGeom>
          </p:spPr>
        </p:pic>
        <p:pic>
          <p:nvPicPr>
            <p:cNvPr id="27" name="Graphic 26" descr="Badge Tick1 with solid fill">
              <a:extLst>
                <a:ext uri="{FF2B5EF4-FFF2-40B4-BE49-F238E27FC236}">
                  <a16:creationId xmlns:a16="http://schemas.microsoft.com/office/drawing/2014/main" id="{5ABA76E9-EA7E-0BF2-5F61-1EF85A42D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4735" y="3041615"/>
              <a:ext cx="808062" cy="8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4820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1371</Words>
  <Application>Microsoft Macintosh PowerPoint</Application>
  <PresentationFormat>Widescreen</PresentationFormat>
  <Paragraphs>314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Andale Mono</vt:lpstr>
      <vt:lpstr>Arial</vt:lpstr>
      <vt:lpstr>Modern Love</vt:lpstr>
      <vt:lpstr>The Hand</vt:lpstr>
      <vt:lpstr>SketchyVTI</vt:lpstr>
      <vt:lpstr>Bioinformatics for ecologists 101</vt:lpstr>
      <vt:lpstr>Bioinformatics</vt:lpstr>
      <vt:lpstr>Bioinformatics</vt:lpstr>
      <vt:lpstr>A typical day of a bioinformatician (you)</vt:lpstr>
      <vt:lpstr>How do you get the data?</vt:lpstr>
      <vt:lpstr>How do you get the data?</vt:lpstr>
      <vt:lpstr>How do you get the data?</vt:lpstr>
      <vt:lpstr>How do you choose what kind of data?</vt:lpstr>
      <vt:lpstr>How do you get the data?</vt:lpstr>
      <vt:lpstr>How do you get the data?</vt:lpstr>
      <vt:lpstr>How do you get the data?</vt:lpstr>
      <vt:lpstr>How do you get the data?</vt:lpstr>
      <vt:lpstr>How do you get the data?</vt:lpstr>
      <vt:lpstr>How do you get the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typical day of a bioinformatician…</vt:lpstr>
      <vt:lpstr>Practical using Galaxy platform</vt:lpstr>
      <vt:lpstr>Our task:   Find the gatB alleles in the Wolbachia of a fig wasp </vt:lpstr>
      <vt:lpstr>Our task:   Find the gatB alleles in the Wolbachia of a fig wasp </vt:lpstr>
      <vt:lpstr>Our task:   Find the gatB alleles in the Wolbachia of a fig wasp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and without Galaxy </dc:title>
  <dc:creator>BOUTSI, SOTIRIA (PGR)</dc:creator>
  <cp:lastModifiedBy>Sotiria Boutsi (PG VRS MIBTP (HAU) FT)</cp:lastModifiedBy>
  <cp:revision>34</cp:revision>
  <dcterms:created xsi:type="dcterms:W3CDTF">2023-07-25T11:29:46Z</dcterms:created>
  <dcterms:modified xsi:type="dcterms:W3CDTF">2024-07-10T11:31:10Z</dcterms:modified>
</cp:coreProperties>
</file>