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73" r:id="rId10"/>
    <p:sldId id="274" r:id="rId11"/>
    <p:sldId id="275" r:id="rId12"/>
    <p:sldId id="263" r:id="rId13"/>
    <p:sldId id="268" r:id="rId14"/>
    <p:sldId id="264" r:id="rId15"/>
    <p:sldId id="265" r:id="rId16"/>
    <p:sldId id="266" r:id="rId17"/>
    <p:sldId id="269" r:id="rId18"/>
    <p:sldId id="272" r:id="rId19"/>
    <p:sldId id="276" r:id="rId20"/>
    <p:sldId id="277" r:id="rId21"/>
    <p:sldId id="278" r:id="rId22"/>
    <p:sldId id="279" r:id="rId23"/>
    <p:sldId id="267" r:id="rId24"/>
  </p:sldIdLst>
  <p:sldSz cx="15240000" cy="8572500"/>
  <p:notesSz cx="6858000" cy="9144000"/>
  <p:defaultTextStyle>
    <a:defPPr>
      <a:defRPr lang="ko-KR"/>
    </a:defPPr>
    <a:lvl1pPr marL="0" algn="l" defTabSz="1143000" rtl="0" eaLnBrk="1" latinLnBrk="1" hangingPunct="1">
      <a:defRPr sz="2250" kern="1200">
        <a:solidFill>
          <a:schemeClr val="tx1"/>
        </a:solidFill>
        <a:latin typeface="+mn-lt"/>
        <a:ea typeface="+mn-ea"/>
        <a:cs typeface="+mn-cs"/>
      </a:defRPr>
    </a:lvl1pPr>
    <a:lvl2pPr marL="571500" algn="l" defTabSz="1143000" rtl="0" eaLnBrk="1" latinLnBrk="1" hangingPunct="1">
      <a:defRPr sz="2250" kern="1200">
        <a:solidFill>
          <a:schemeClr val="tx1"/>
        </a:solidFill>
        <a:latin typeface="+mn-lt"/>
        <a:ea typeface="+mn-ea"/>
        <a:cs typeface="+mn-cs"/>
      </a:defRPr>
    </a:lvl2pPr>
    <a:lvl3pPr marL="1143000" algn="l" defTabSz="1143000" rtl="0" eaLnBrk="1" latinLnBrk="1" hangingPunct="1">
      <a:defRPr sz="2250" kern="1200">
        <a:solidFill>
          <a:schemeClr val="tx1"/>
        </a:solidFill>
        <a:latin typeface="+mn-lt"/>
        <a:ea typeface="+mn-ea"/>
        <a:cs typeface="+mn-cs"/>
      </a:defRPr>
    </a:lvl3pPr>
    <a:lvl4pPr marL="1714500" algn="l" defTabSz="1143000" rtl="0" eaLnBrk="1" latinLnBrk="1" hangingPunct="1">
      <a:defRPr sz="2250" kern="1200">
        <a:solidFill>
          <a:schemeClr val="tx1"/>
        </a:solidFill>
        <a:latin typeface="+mn-lt"/>
        <a:ea typeface="+mn-ea"/>
        <a:cs typeface="+mn-cs"/>
      </a:defRPr>
    </a:lvl4pPr>
    <a:lvl5pPr marL="2286000" algn="l" defTabSz="1143000" rtl="0" eaLnBrk="1" latinLnBrk="1" hangingPunct="1">
      <a:defRPr sz="2250" kern="1200">
        <a:solidFill>
          <a:schemeClr val="tx1"/>
        </a:solidFill>
        <a:latin typeface="+mn-lt"/>
        <a:ea typeface="+mn-ea"/>
        <a:cs typeface="+mn-cs"/>
      </a:defRPr>
    </a:lvl5pPr>
    <a:lvl6pPr marL="2857500" algn="l" defTabSz="1143000" rtl="0" eaLnBrk="1" latinLnBrk="1" hangingPunct="1">
      <a:defRPr sz="2250" kern="1200">
        <a:solidFill>
          <a:schemeClr val="tx1"/>
        </a:solidFill>
        <a:latin typeface="+mn-lt"/>
        <a:ea typeface="+mn-ea"/>
        <a:cs typeface="+mn-cs"/>
      </a:defRPr>
    </a:lvl6pPr>
    <a:lvl7pPr marL="3429000" algn="l" defTabSz="1143000" rtl="0" eaLnBrk="1" latinLnBrk="1" hangingPunct="1">
      <a:defRPr sz="2250" kern="1200">
        <a:solidFill>
          <a:schemeClr val="tx1"/>
        </a:solidFill>
        <a:latin typeface="+mn-lt"/>
        <a:ea typeface="+mn-ea"/>
        <a:cs typeface="+mn-cs"/>
      </a:defRPr>
    </a:lvl7pPr>
    <a:lvl8pPr marL="4000500" algn="l" defTabSz="1143000" rtl="0" eaLnBrk="1" latinLnBrk="1" hangingPunct="1">
      <a:defRPr sz="2250" kern="1200">
        <a:solidFill>
          <a:schemeClr val="tx1"/>
        </a:solidFill>
        <a:latin typeface="+mn-lt"/>
        <a:ea typeface="+mn-ea"/>
        <a:cs typeface="+mn-cs"/>
      </a:defRPr>
    </a:lvl8pPr>
    <a:lvl9pPr marL="4572000" algn="l" defTabSz="1143000" rtl="0" eaLnBrk="1" latinLnBrk="1" hangingPunct="1">
      <a:defRPr sz="22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99" autoAdjust="0"/>
  </p:normalViewPr>
  <p:slideViewPr>
    <p:cSldViewPr snapToGrid="0">
      <p:cViewPr>
        <p:scale>
          <a:sx n="50" d="100"/>
          <a:sy n="50" d="100"/>
        </p:scale>
        <p:origin x="-72" y="-78"/>
      </p:cViewPr>
      <p:guideLst>
        <p:guide orient="horz" pos="2700"/>
        <p:guide pos="4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E63F3-BBE2-43C0-AB52-BD247EB0F32E}" type="datetimeFigureOut">
              <a:rPr lang="ko-KR" altLang="en-US" smtClean="0"/>
              <a:t>2014-06-11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CC8A8-2C4F-4031-8444-8292364B0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559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eriod"/>
            </a:pPr>
            <a:r>
              <a:rPr lang="en-US" altLang="ko-KR" baseline="0" dirty="0" smtClean="0"/>
              <a:t>3 + 4</a:t>
            </a:r>
          </a:p>
          <a:p>
            <a:pPr marL="228600" indent="-228600">
              <a:buAutoNum type="alphaLcPeriod"/>
            </a:pPr>
            <a:r>
              <a:rPr lang="en-US" altLang="ko-KR" baseline="0" dirty="0" smtClean="0"/>
              <a:t>7</a:t>
            </a:r>
          </a:p>
          <a:p>
            <a:pPr marL="228600" indent="-228600">
              <a:buAutoNum type="alphaLcPeriod"/>
            </a:pPr>
            <a:r>
              <a:rPr lang="en-US" altLang="ko-KR" baseline="0" dirty="0" smtClean="0"/>
              <a:t>34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CC8A8-2C4F-4031-8444-8292364B029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862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 ͡° ͜ʖ ͡°)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CC8A8-2C4F-4031-8444-8292364B029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38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2B0A-C990-4E01-997E-09FF2E7E2C27}" type="datetimeFigureOut">
              <a:rPr lang="ko-KR" altLang="en-US" smtClean="0"/>
              <a:t>2014-06-11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B5C2-7FE0-4679-9EE6-A8444BE5D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26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682A-3F7B-4954-8425-D17CDCF83306}" type="datetimeFigureOut">
              <a:rPr lang="ko-KR" altLang="en-US" smtClean="0"/>
              <a:t>2014-06-11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AD75-8E7A-40CC-AC7B-832FC89A6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95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2663032"/>
            <a:ext cx="12954000" cy="183753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86000" y="4857750"/>
            <a:ext cx="10668000" cy="21907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0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60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40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01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62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42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682A-3F7B-4954-8425-D17CDCF83306}" type="datetimeFigureOut">
              <a:rPr lang="ko-KR" altLang="en-US" smtClean="0"/>
              <a:t>2014-06-11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AD75-8E7A-40CC-AC7B-832FC89A6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72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7750" y="456407"/>
            <a:ext cx="13144500" cy="1656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7750" y="2282031"/>
            <a:ext cx="13144500" cy="5439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750" y="7945438"/>
            <a:ext cx="342900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A2B0A-C990-4E01-997E-09FF2E7E2C27}" type="datetimeFigureOut">
              <a:rPr lang="ko-KR" altLang="en-US" smtClean="0"/>
              <a:t>2014-06-11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8250" y="7945438"/>
            <a:ext cx="514350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3250" y="7945438"/>
            <a:ext cx="342900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B5C2-7FE0-4679-9EE6-A8444BE5D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11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xStyles>
    <p:titleStyle>
      <a:lvl1pPr algn="l" defTabSz="1143000" rtl="0" eaLnBrk="1" latinLnBrk="1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1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1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1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1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1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1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1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1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1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43000" rtl="0" eaLnBrk="1" latinLnBrk="1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1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1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1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1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1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1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1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1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75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Print - print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762000" y="2000251"/>
            <a:ext cx="13716000" cy="5657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ko-KR" sz="3600" dirty="0" err="1">
                <a:latin typeface="Courier New" pitchFamily="49" charset="0"/>
                <a:cs typeface="Courier New" pitchFamily="49" charset="0"/>
              </a:rPr>
              <a:t>Semin</a:t>
            </a:r>
            <a:endParaRPr lang="en-US" altLang="ko-KR" sz="3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3 	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altLang="ko-KR" sz="36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4 	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5 	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36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altLang="ko-KR" sz="3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Hello, World!");</a:t>
            </a:r>
            <a:endParaRPr lang="en-US" altLang="ko-KR" sz="3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6	</a:t>
            </a:r>
            <a:r>
              <a:rPr lang="en-US" altLang="ko-KR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36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ko-KR" sz="3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ko-KR" altLang="en-US" sz="3600" dirty="0" err="1" smtClean="0">
                <a:latin typeface="Courier New" pitchFamily="49" charset="0"/>
                <a:cs typeface="Courier New" pitchFamily="49" charset="0"/>
              </a:rPr>
              <a:t>오하이오</a:t>
            </a:r>
            <a:r>
              <a:rPr lang="en-US" altLang="ko-KR" sz="36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US" altLang="ko-KR" sz="3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ko-KR" sz="3600" b="1" dirty="0" smtClean="0">
                <a:latin typeface="Courier New" pitchFamily="49" charset="0"/>
                <a:cs typeface="Courier New" pitchFamily="49" charset="0"/>
              </a:rPr>
              <a:t>7	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}</a:t>
            </a:r>
            <a:endParaRPr lang="ko-KR" altLang="en-US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21311" y="6525611"/>
            <a:ext cx="10472190" cy="1368497"/>
          </a:xfrm>
          <a:prstGeom prst="rect">
            <a:avLst/>
          </a:prstGeom>
        </p:spPr>
        <p:txBody>
          <a:bodyPr wrap="none" lIns="136063" tIns="68031" rIns="136063" bIns="68031">
            <a:spAutoFit/>
          </a:bodyPr>
          <a:lstStyle/>
          <a:p>
            <a:r>
              <a:rPr lang="en-US" altLang="ko-KR" sz="8000" dirty="0"/>
              <a:t>Hello, </a:t>
            </a:r>
            <a:r>
              <a:rPr lang="en-US" altLang="ko-KR" sz="8000" err="1" smtClean="0"/>
              <a:t>World</a:t>
            </a:r>
            <a:r>
              <a:rPr lang="en-US" altLang="ko-KR" sz="8000" smtClean="0"/>
              <a:t>!</a:t>
            </a:r>
            <a:r>
              <a:rPr lang="ko-KR" altLang="en-US" sz="8000" dirty="0" err="1" smtClean="0"/>
              <a:t>오하이오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07310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Print - print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762000" y="2000251"/>
            <a:ext cx="13716000" cy="5657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ko-KR" sz="3600" dirty="0" err="1">
                <a:latin typeface="Courier New" pitchFamily="49" charset="0"/>
                <a:cs typeface="Courier New" pitchFamily="49" charset="0"/>
              </a:rPr>
              <a:t>Semin</a:t>
            </a:r>
            <a:endParaRPr lang="en-US" altLang="ko-KR" sz="3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3 	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altLang="ko-KR" sz="36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4 	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5 	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36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ko-KR" sz="3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Hello, World!");</a:t>
            </a:r>
            <a:endParaRPr lang="en-US" altLang="ko-KR" sz="3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6	</a:t>
            </a:r>
            <a:r>
              <a:rPr lang="en-US" altLang="ko-KR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36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altLang="ko-KR" sz="3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ko-KR" altLang="en-US" sz="3600" dirty="0" err="1" smtClean="0">
                <a:latin typeface="Courier New" pitchFamily="49" charset="0"/>
                <a:cs typeface="Courier New" pitchFamily="49" charset="0"/>
              </a:rPr>
              <a:t>오하이오</a:t>
            </a:r>
            <a:r>
              <a:rPr lang="en-US" altLang="ko-KR" sz="36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US" altLang="ko-KR" sz="3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ko-KR" sz="3600" b="1" dirty="0" smtClean="0">
                <a:latin typeface="Courier New" pitchFamily="49" charset="0"/>
                <a:cs typeface="Courier New" pitchFamily="49" charset="0"/>
              </a:rPr>
              <a:t>7	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}</a:t>
            </a:r>
            <a:endParaRPr lang="ko-KR" altLang="en-US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16711" y="5881281"/>
            <a:ext cx="6368503" cy="2859563"/>
          </a:xfrm>
          <a:prstGeom prst="rect">
            <a:avLst/>
          </a:prstGeom>
        </p:spPr>
        <p:txBody>
          <a:bodyPr wrap="none" lIns="136063" tIns="68031" rIns="136063" bIns="68031">
            <a:spAutoFit/>
          </a:bodyPr>
          <a:lstStyle/>
          <a:p>
            <a:r>
              <a:rPr lang="en-US" altLang="ko-KR" sz="8000" dirty="0"/>
              <a:t>Hello, </a:t>
            </a:r>
            <a:r>
              <a:rPr lang="en-US" altLang="ko-KR" sz="8000" dirty="0" smtClean="0"/>
              <a:t>World!</a:t>
            </a:r>
          </a:p>
          <a:p>
            <a:r>
              <a:rPr lang="ko-KR" altLang="en-US" sz="8000" dirty="0" err="1" smtClean="0"/>
              <a:t>오하이오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96276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Semin</a:t>
            </a:r>
            <a:r>
              <a:rPr lang="en-US" altLang="ko-KR" dirty="0" smtClean="0"/>
              <a:t> Colon and Brackets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762000" y="2000251"/>
            <a:ext cx="13716000" cy="56574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3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ko-KR" sz="36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Semin</a:t>
            </a:r>
            <a:endParaRPr lang="en-US" altLang="ko-KR" sz="3600" dirty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2 </a:t>
            </a:r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3 	</a:t>
            </a:r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altLang="ko-KR" sz="36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4 	</a:t>
            </a:r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5 	</a:t>
            </a:r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36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("Hello, World!")</a:t>
            </a:r>
            <a:r>
              <a:rPr lang="en-US" altLang="ko-KR" sz="13800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altLang="ko-KR" sz="3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6	</a:t>
            </a:r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78511" y="6525611"/>
            <a:ext cx="9681205" cy="1368497"/>
          </a:xfrm>
          <a:prstGeom prst="rect">
            <a:avLst/>
          </a:prstGeom>
        </p:spPr>
        <p:txBody>
          <a:bodyPr wrap="none" lIns="136063" tIns="68031" rIns="136063" bIns="68031">
            <a:spAutoFit/>
          </a:bodyPr>
          <a:lstStyle/>
          <a:p>
            <a:r>
              <a:rPr lang="en-US" altLang="ko-KR" sz="8000" dirty="0" smtClean="0"/>
              <a:t>#$#$%&amp;@#$&amp;$@*!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25869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Notes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762000" y="2000251"/>
            <a:ext cx="13716000" cy="5657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ko-KR" sz="3600" dirty="0" err="1">
                <a:latin typeface="Courier New" pitchFamily="49" charset="0"/>
                <a:cs typeface="Courier New" pitchFamily="49" charset="0"/>
              </a:rPr>
              <a:t>Semin</a:t>
            </a:r>
            <a:endParaRPr lang="en-US" altLang="ko-KR" sz="3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3 	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altLang="ko-KR" sz="36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3600" b="1" dirty="0" smtClean="0">
                <a:latin typeface="Courier New" pitchFamily="49" charset="0"/>
                <a:cs typeface="Courier New" pitchFamily="49" charset="0"/>
              </a:rPr>
              <a:t>4 	</a:t>
            </a:r>
            <a:r>
              <a:rPr lang="en-US" altLang="ko-KR" sz="36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altLang="ko-KR" sz="3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5 	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36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("Hello, World!");</a:t>
            </a:r>
            <a:endParaRPr lang="en-US" altLang="ko-KR" sz="3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6	</a:t>
            </a:r>
            <a:r>
              <a:rPr lang="en-US" altLang="ko-KR" sz="3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//This note won’t be shown.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ko-KR" sz="3600" b="1" dirty="0" smtClean="0">
                <a:latin typeface="Courier New" pitchFamily="49" charset="0"/>
                <a:cs typeface="Courier New" pitchFamily="49" charset="0"/>
              </a:rPr>
              <a:t>7	</a:t>
            </a:r>
            <a:r>
              <a:rPr lang="en-US" altLang="ko-KR" sz="3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altLang="ko-KR" sz="3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ko-KR" sz="3600" b="1" dirty="0" smtClean="0">
                <a:latin typeface="Courier New" pitchFamily="49" charset="0"/>
                <a:cs typeface="Courier New" pitchFamily="49" charset="0"/>
              </a:rPr>
              <a:t>8 </a:t>
            </a:r>
            <a:r>
              <a:rPr lang="en-US" altLang="ko-KR" sz="3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ko-KR" altLang="en-US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59561" y="6525611"/>
            <a:ext cx="6368503" cy="1368497"/>
          </a:xfrm>
          <a:prstGeom prst="rect">
            <a:avLst/>
          </a:prstGeom>
        </p:spPr>
        <p:txBody>
          <a:bodyPr wrap="none" lIns="136063" tIns="68031" rIns="136063" bIns="68031">
            <a:spAutoFit/>
          </a:bodyPr>
          <a:lstStyle/>
          <a:p>
            <a:r>
              <a:rPr lang="en-US" altLang="ko-KR" sz="8000" dirty="0"/>
              <a:t>Hello, World!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15779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Print - numbers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762000" y="2000251"/>
            <a:ext cx="13716000" cy="5657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ko-KR" sz="3600" dirty="0" err="1">
                <a:latin typeface="Courier New" pitchFamily="49" charset="0"/>
                <a:cs typeface="Courier New" pitchFamily="49" charset="0"/>
              </a:rPr>
              <a:t>Semin</a:t>
            </a:r>
            <a:endParaRPr lang="en-US" altLang="ko-KR" sz="3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3 	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altLang="ko-KR" sz="36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4 	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5 	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36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(0+1);</a:t>
            </a:r>
            <a:endParaRPr lang="en-US" altLang="ko-KR" sz="3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6	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3600" b="1" dirty="0" smtClean="0">
                <a:latin typeface="Courier New" pitchFamily="49" charset="0"/>
                <a:cs typeface="Courier New" pitchFamily="49" charset="0"/>
              </a:rPr>
              <a:t>7 </a:t>
            </a:r>
            <a:r>
              <a:rPr lang="en-US" altLang="ko-KR" sz="36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ko-KR" altLang="en-US" sz="36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참고로 </a:t>
            </a:r>
            <a:r>
              <a:rPr lang="en-US" altLang="ko-KR" sz="36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Java</a:t>
            </a:r>
            <a:r>
              <a:rPr lang="ko-KR" altLang="en-US" sz="36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는 </a:t>
            </a:r>
            <a:r>
              <a:rPr lang="en-US" altLang="ko-KR" sz="36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+ - * / </a:t>
            </a:r>
            <a:r>
              <a:rPr lang="en-US" altLang="ko-KR" sz="3600" b="1" dirty="0">
                <a:solidFill>
                  <a:schemeClr val="bg1">
                    <a:lumMod val="50000"/>
                  </a:schemeClr>
                </a:solidFill>
                <a:latin typeface="+mn-ea"/>
                <a:cs typeface="Courier New" pitchFamily="49" charset="0"/>
              </a:rPr>
              <a:t>% </a:t>
            </a:r>
            <a:r>
              <a:rPr lang="ko-KR" altLang="en-US" sz="3600" b="1" dirty="0">
                <a:solidFill>
                  <a:schemeClr val="bg1">
                    <a:lumMod val="50000"/>
                  </a:schemeClr>
                </a:solidFill>
                <a:latin typeface="+mn-ea"/>
                <a:cs typeface="Courier New" pitchFamily="49" charset="0"/>
              </a:rPr>
              <a:t>의 연산이 가능함</a:t>
            </a:r>
            <a:endParaRPr lang="en-US" altLang="ko-KR" sz="3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ko-KR" sz="3600" b="1" dirty="0" smtClean="0">
                <a:latin typeface="Courier New" pitchFamily="49" charset="0"/>
                <a:cs typeface="Courier New" pitchFamily="49" charset="0"/>
              </a:rPr>
              <a:t>8 </a:t>
            </a:r>
            <a:r>
              <a:rPr lang="en-US" altLang="ko-KR" sz="3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ko-KR" altLang="en-US" sz="3600" dirty="0">
              <a:latin typeface="+mn-ea"/>
              <a:cs typeface="Courier New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59961" y="6525611"/>
            <a:ext cx="840644" cy="1368497"/>
          </a:xfrm>
          <a:prstGeom prst="rect">
            <a:avLst/>
          </a:prstGeom>
        </p:spPr>
        <p:txBody>
          <a:bodyPr wrap="none" lIns="136063" tIns="68031" rIns="136063" bIns="68031">
            <a:spAutoFit/>
          </a:bodyPr>
          <a:lstStyle/>
          <a:p>
            <a:r>
              <a:rPr lang="en-US" altLang="ko-KR" sz="8000" dirty="0"/>
              <a:t>1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20321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762000" y="2000251"/>
            <a:ext cx="13716000" cy="5657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ko-KR" sz="3600" dirty="0" err="1">
                <a:latin typeface="Courier New" pitchFamily="49" charset="0"/>
                <a:cs typeface="Courier New" pitchFamily="49" charset="0"/>
              </a:rPr>
              <a:t>Semin</a:t>
            </a:r>
            <a:endParaRPr lang="en-US" altLang="ko-KR" sz="3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3 	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altLang="ko-KR" sz="36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4 	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5 	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36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(“Hi</a:t>
            </a:r>
            <a:r>
              <a:rPr lang="en-US" altLang="ko-KR" sz="3600" dirty="0" smtClean="0">
                <a:latin typeface="Courier New" pitchFamily="49" charset="0"/>
                <a:cs typeface="Courier New" pitchFamily="49" charset="0"/>
              </a:rPr>
              <a:t>”+“0+1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”);</a:t>
            </a:r>
            <a:endParaRPr lang="en-US" altLang="ko-KR" sz="3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6	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3600" b="1" dirty="0" smtClean="0">
                <a:latin typeface="Courier New" pitchFamily="49" charset="0"/>
                <a:cs typeface="Courier New" pitchFamily="49" charset="0"/>
              </a:rPr>
              <a:t>7</a:t>
            </a:r>
          </a:p>
          <a:p>
            <a:pPr marL="0" indent="0">
              <a:buNone/>
            </a:pPr>
            <a:r>
              <a:rPr lang="en-US" altLang="ko-KR" sz="3600" b="1" dirty="0" smtClean="0">
                <a:latin typeface="Courier New" pitchFamily="49" charset="0"/>
                <a:cs typeface="Courier New" pitchFamily="49" charset="0"/>
              </a:rPr>
              <a:t>8 </a:t>
            </a:r>
            <a:r>
              <a:rPr lang="en-US" altLang="ko-KR" sz="3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ko-KR" altLang="en-US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19867" y="6525611"/>
            <a:ext cx="2403571" cy="1368497"/>
          </a:xfrm>
          <a:prstGeom prst="rect">
            <a:avLst/>
          </a:prstGeom>
        </p:spPr>
        <p:txBody>
          <a:bodyPr wrap="none" lIns="136063" tIns="68031" rIns="136063" bIns="68031">
            <a:spAutoFit/>
          </a:bodyPr>
          <a:lstStyle/>
          <a:p>
            <a:r>
              <a:rPr lang="en-US" altLang="ko-KR" sz="8000" dirty="0"/>
              <a:t>Hi01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48649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762000" y="2000251"/>
            <a:ext cx="13716000" cy="5657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ko-KR" sz="3600" dirty="0" err="1">
                <a:latin typeface="Courier New" pitchFamily="49" charset="0"/>
                <a:cs typeface="Courier New" pitchFamily="49" charset="0"/>
              </a:rPr>
              <a:t>Semin</a:t>
            </a:r>
            <a:endParaRPr lang="en-US" altLang="ko-KR" sz="3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3 	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altLang="ko-KR" sz="36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4 	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5 	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36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(“Hi”+0+1);</a:t>
            </a:r>
            <a:endParaRPr lang="en-US" altLang="ko-KR" sz="3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6	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7</a:t>
            </a:r>
            <a:endParaRPr lang="ko-KR" altLang="en-US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73406" y="6525611"/>
            <a:ext cx="9500066" cy="1368497"/>
          </a:xfrm>
          <a:prstGeom prst="rect">
            <a:avLst/>
          </a:prstGeom>
        </p:spPr>
        <p:txBody>
          <a:bodyPr wrap="none" lIns="136063" tIns="68031" rIns="136063" bIns="68031">
            <a:spAutoFit/>
          </a:bodyPr>
          <a:lstStyle/>
          <a:p>
            <a:r>
              <a:rPr lang="ko-KR" altLang="en-US" sz="8000" dirty="0"/>
              <a:t>따옴표가 </a:t>
            </a:r>
            <a:r>
              <a:rPr lang="ko-KR" altLang="en-US" sz="8000" dirty="0" err="1"/>
              <a:t>없어져따</a:t>
            </a:r>
            <a:r>
              <a:rPr lang="en-US" altLang="ko-KR" sz="8000" dirty="0"/>
              <a:t>!</a:t>
            </a:r>
            <a:r>
              <a:rPr lang="ko-KR" altLang="en-US" sz="8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505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762000" y="2000251"/>
            <a:ext cx="13716000" cy="5657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ko-KR" sz="3600" dirty="0" err="1">
                <a:latin typeface="Courier New" pitchFamily="49" charset="0"/>
                <a:cs typeface="Courier New" pitchFamily="49" charset="0"/>
              </a:rPr>
              <a:t>Semin</a:t>
            </a:r>
            <a:endParaRPr lang="en-US" altLang="ko-KR" sz="3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3 	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altLang="ko-KR" sz="36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4 	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5 	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36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(“Hi”+0+1);</a:t>
            </a:r>
            <a:endParaRPr lang="en-US" altLang="ko-KR" sz="3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6	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7</a:t>
            </a:r>
            <a:endParaRPr lang="ko-KR" altLang="en-US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250056" y="6525611"/>
            <a:ext cx="2403571" cy="1368497"/>
          </a:xfrm>
          <a:prstGeom prst="rect">
            <a:avLst/>
          </a:prstGeom>
        </p:spPr>
        <p:txBody>
          <a:bodyPr wrap="none" lIns="136063" tIns="68031" rIns="136063" bIns="68031">
            <a:spAutoFit/>
          </a:bodyPr>
          <a:lstStyle/>
          <a:p>
            <a:r>
              <a:rPr lang="en-US" altLang="ko-KR" sz="8000" dirty="0" smtClean="0"/>
              <a:t>Hi01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82288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dirty="0" smtClean="0"/>
              <a:t>코드를 어떻게 하면</a:t>
            </a:r>
            <a:endParaRPr lang="en-US" altLang="ko-KR" sz="4000" dirty="0" smtClean="0"/>
          </a:p>
          <a:p>
            <a:pPr marL="0" indent="0">
              <a:buNone/>
            </a:pPr>
            <a:endParaRPr lang="en-US" altLang="ko-KR" sz="4000" dirty="0"/>
          </a:p>
          <a:p>
            <a:pPr marL="571500" lvl="1" indent="0">
              <a:buNone/>
            </a:pPr>
            <a:r>
              <a:rPr lang="en-US" altLang="ko-KR" sz="4000" dirty="0" smtClean="0"/>
              <a:t>	</a:t>
            </a:r>
            <a:r>
              <a:rPr lang="en-US" altLang="ko-KR" sz="3600" dirty="0"/>
              <a:t>My lucky number is:</a:t>
            </a:r>
          </a:p>
          <a:p>
            <a:pPr marL="571500" lvl="1" indent="0">
              <a:buNone/>
            </a:pPr>
            <a:r>
              <a:rPr lang="en-US" altLang="ko-KR" sz="3600" dirty="0" smtClean="0"/>
              <a:t>	3</a:t>
            </a:r>
            <a:r>
              <a:rPr lang="en-US" altLang="ko-KR" sz="3600" dirty="0"/>
              <a:t>, 4, 5</a:t>
            </a:r>
          </a:p>
          <a:p>
            <a:pPr marL="0" indent="0">
              <a:buNone/>
            </a:pPr>
            <a:endParaRPr lang="en-US" altLang="ko-KR" sz="4000" dirty="0" smtClean="0"/>
          </a:p>
          <a:p>
            <a:pPr marL="0" indent="0">
              <a:buNone/>
            </a:pPr>
            <a:r>
              <a:rPr lang="ko-KR" altLang="en-US" sz="4000" dirty="0" smtClean="0"/>
              <a:t>가 나올까요</a:t>
            </a:r>
            <a:r>
              <a:rPr lang="en-US" altLang="ko-KR" sz="4000" dirty="0" smtClean="0"/>
              <a:t>?</a:t>
            </a:r>
          </a:p>
          <a:p>
            <a:pPr marL="0" indent="0">
              <a:buNone/>
            </a:pPr>
            <a:r>
              <a:rPr lang="en-US" altLang="ko-KR" sz="4000" dirty="0"/>
              <a:t>3</a:t>
            </a:r>
            <a:r>
              <a:rPr lang="ko-KR" altLang="en-US" sz="4000" dirty="0" smtClean="0"/>
              <a:t>가지 방법으로 </a:t>
            </a:r>
            <a:r>
              <a:rPr lang="ko-KR" altLang="en-US" sz="4000" dirty="0" err="1" smtClean="0"/>
              <a:t>만들어보긔</a:t>
            </a:r>
            <a:endParaRPr lang="en-US" altLang="ko-KR" sz="4000" dirty="0" smtClean="0"/>
          </a:p>
        </p:txBody>
      </p:sp>
    </p:spTree>
    <p:extLst>
      <p:ext uri="{BB962C8B-B14F-4D97-AF65-F5344CB8AC3E}">
        <p14:creationId xmlns:p14="http://schemas.microsoft.com/office/powerpoint/2010/main" val="63294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다음 기호가 뜻하는 것은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9600" dirty="0" smtClean="0"/>
              <a:t>//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498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8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다음 코드를 실행하면 각각 나오는 것은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a. </a:t>
            </a:r>
            <a:r>
              <a:rPr lang="en-US" altLang="ko-KR" dirty="0" err="1"/>
              <a:t>System.out.println</a:t>
            </a:r>
            <a:r>
              <a:rPr lang="en-US" altLang="ko-KR" dirty="0"/>
              <a:t>("3 + 4");</a:t>
            </a:r>
          </a:p>
          <a:p>
            <a:pPr marL="0" indent="0">
              <a:buNone/>
            </a:pPr>
            <a:r>
              <a:rPr lang="en-US" altLang="ko-KR" b="1" dirty="0"/>
              <a:t>b. </a:t>
            </a:r>
            <a:r>
              <a:rPr lang="en-US" altLang="ko-KR" dirty="0" err="1"/>
              <a:t>System.out.println</a:t>
            </a:r>
            <a:r>
              <a:rPr lang="en-US" altLang="ko-KR" dirty="0"/>
              <a:t>(3 + 4);</a:t>
            </a:r>
          </a:p>
          <a:p>
            <a:pPr marL="0" indent="0">
              <a:buNone/>
            </a:pPr>
            <a:r>
              <a:rPr lang="en-US" altLang="ko-KR" b="1" dirty="0"/>
              <a:t>c. </a:t>
            </a:r>
            <a:r>
              <a:rPr lang="en-US" altLang="ko-KR" dirty="0" err="1"/>
              <a:t>System.out.println</a:t>
            </a:r>
            <a:r>
              <a:rPr lang="en-US" altLang="ko-KR" dirty="0"/>
              <a:t>(3 + "4</a:t>
            </a:r>
            <a:r>
              <a:rPr lang="en-US" altLang="ko-KR" dirty="0" smtClean="0"/>
              <a:t>");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435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Semin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2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3 	</a:t>
            </a:r>
            <a:r>
              <a:rPr lang="en-US" altLang="ko-KR" sz="4000" b="1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altLang="ko-KR" sz="40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ko-KR" sz="40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altLang="ko-KR" sz="3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4 	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5 	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6	</a:t>
            </a:r>
            <a:r>
              <a:rPr lang="en-US" altLang="ko-KR" sz="36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ko-KR" sz="3600" b="1" dirty="0"/>
              <a:t> </a:t>
            </a:r>
            <a:endParaRPr lang="en-US" altLang="ko-KR" sz="3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ko-KR" sz="3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7 </a:t>
            </a:r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현제야</a:t>
            </a:r>
            <a:r>
              <a:rPr lang="ko-KR" altLang="en-US" dirty="0" smtClean="0"/>
              <a:t> 외워야 </a:t>
            </a:r>
            <a:r>
              <a:rPr lang="ko-KR" altLang="en-US" dirty="0" err="1" smtClean="0"/>
              <a:t>된</a:t>
            </a:r>
            <a:r>
              <a:rPr lang="ko-KR" altLang="en-US" dirty="0" err="1"/>
              <a:t>다</a:t>
            </a:r>
            <a:r>
              <a:rPr lang="ko-KR" altLang="en-US" dirty="0" err="1" smtClean="0"/>
              <a:t>ㅎ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278038" y="828459"/>
            <a:ext cx="3044423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500" dirty="0">
                <a:latin typeface="Kozuka Gothic Pro R" pitchFamily="34" charset="-128"/>
                <a:ea typeface="Kozuka Gothic Pro R" pitchFamily="34" charset="-128"/>
              </a:rPr>
              <a:t> ( ͡° ͜ʖ ͡°)</a:t>
            </a:r>
            <a:endParaRPr lang="ko-KR" altLang="en-US" sz="5500" dirty="0">
              <a:latin typeface="Kozuka Gothic Pro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503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시간이 남아</a:t>
            </a:r>
            <a:r>
              <a:rPr lang="en-US" altLang="ko-KR" dirty="0" smtClean="0"/>
              <a:t>? Data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Number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b="1" dirty="0" smtClean="0"/>
              <a:t>byte</a:t>
            </a:r>
            <a:r>
              <a:rPr lang="en-US" altLang="ko-KR" dirty="0" smtClean="0"/>
              <a:t> 8 bit = 1 byte (-128~127)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b="1" dirty="0" smtClean="0"/>
              <a:t>short</a:t>
            </a:r>
            <a:r>
              <a:rPr lang="en-US" altLang="ko-KR" dirty="0" smtClean="0"/>
              <a:t> 16 bit = 2 byte (-32768~32767)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32 bit = 4 byte (-2^31~2^31-1)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smtClean="0"/>
              <a:t>long</a:t>
            </a:r>
            <a:r>
              <a:rPr lang="en-US" altLang="ko-KR" dirty="0" smtClean="0"/>
              <a:t> 64 bit = 8 byte (-2^63~2^63-1)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smtClean="0"/>
              <a:t>double </a:t>
            </a:r>
            <a:r>
              <a:rPr lang="en-US" altLang="ko-KR" dirty="0" smtClean="0"/>
              <a:t>128 bit = you get the point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dirty="0"/>
              <a:t>s</a:t>
            </a:r>
            <a:r>
              <a:rPr lang="en-US" altLang="ko-KR" dirty="0" smtClean="0"/>
              <a:t>tring</a:t>
            </a:r>
          </a:p>
          <a:p>
            <a:pPr marL="0" indent="0">
              <a:buNone/>
            </a:pPr>
            <a:r>
              <a:rPr lang="en-US" altLang="ko-KR" dirty="0" err="1"/>
              <a:t>b</a:t>
            </a:r>
            <a:r>
              <a:rPr lang="en-US" altLang="ko-KR" dirty="0" err="1" smtClean="0"/>
              <a:t>oolean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302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717303" y="595840"/>
            <a:ext cx="13716000" cy="7560840"/>
          </a:xfrm>
          <a:prstGeom prst="rect">
            <a:avLst/>
          </a:prstGeom>
        </p:spPr>
        <p:txBody>
          <a:bodyPr vert="horz" lIns="136063" tIns="68031" rIns="136063" bIns="68031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3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altLang="ko-KR" sz="3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altLang="ko-KR" sz="3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 </a:t>
            </a:r>
            <a:endParaRPr lang="en-US" altLang="ko-KR" sz="3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altLang="ko-KR" sz="3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altLang="ko-KR" sz="3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altLang="ko-KR" sz="3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altLang="ko-KR" sz="3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altLang="ko-KR" sz="3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pPr algn="just"/>
            <a:r>
              <a:rPr lang="en-US" altLang="ko-KR" sz="3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en-US" altLang="ko-KR" sz="3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altLang="ko-KR" sz="3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 </a:t>
            </a:r>
            <a:endParaRPr lang="en-US" altLang="ko-KR" sz="3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altLang="ko-KR" sz="3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8 </a:t>
            </a:r>
            <a:endParaRPr lang="en-US" altLang="ko-KR" sz="3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altLang="ko-KR" sz="3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  <a:p>
            <a:pPr algn="just"/>
            <a:r>
              <a:rPr lang="en-US" altLang="ko-KR" sz="3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  <a:p>
            <a:pPr algn="just"/>
            <a:r>
              <a:rPr lang="en-US" altLang="ko-KR" sz="3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  <a:p>
            <a:pPr algn="just"/>
            <a:r>
              <a:rPr lang="en-US" altLang="ko-KR" sz="3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  <a:p>
            <a:pPr algn="just"/>
            <a:r>
              <a:rPr lang="en-US" altLang="ko-KR" sz="3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  <a:p>
            <a:pPr algn="just"/>
            <a:r>
              <a:rPr lang="en-US" altLang="ko-KR" sz="3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14 </a:t>
            </a:r>
            <a:endParaRPr lang="ko-KR" altLang="en-US" sz="3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168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5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 </a:t>
            </a:r>
            <a:r>
              <a:rPr lang="en-US" altLang="ko-KR" dirty="0" smtClean="0"/>
              <a:t>Java &amp; Eclipse</a:t>
            </a:r>
            <a:endParaRPr lang="ko-KR" altLang="en-US" dirty="0"/>
          </a:p>
        </p:txBody>
      </p:sp>
      <p:pic>
        <p:nvPicPr>
          <p:cNvPr id="1026" name="Picture 2" descr="http://news.chosun.com/site/data/img_dir/2007/05/12/2007051200020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4" y="2090736"/>
            <a:ext cx="7394575" cy="553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706288" y="828459"/>
            <a:ext cx="3044423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500" dirty="0">
                <a:latin typeface="Kozuka Gothic Pro R" pitchFamily="34" charset="-128"/>
                <a:ea typeface="Kozuka Gothic Pro R" pitchFamily="34" charset="-128"/>
              </a:rPr>
              <a:t> ( ͡° ͜ʖ ͡°)</a:t>
            </a:r>
            <a:endParaRPr lang="ko-KR" altLang="en-US" sz="5500" dirty="0">
              <a:latin typeface="Kozuka Gothic Pro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285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Semin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2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3 	</a:t>
            </a: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altLang="ko-KR" sz="36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4 	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5 	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6	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3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7 </a:t>
            </a:r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베껴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외워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숙제야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28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Print - </a:t>
            </a:r>
            <a:r>
              <a:rPr lang="en-US" altLang="ko-KR" dirty="0" err="1" smtClean="0"/>
              <a:t>println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762000" y="2000251"/>
            <a:ext cx="13716000" cy="5657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ko-KR" sz="3600" dirty="0" err="1">
                <a:latin typeface="Courier New" pitchFamily="49" charset="0"/>
                <a:cs typeface="Courier New" pitchFamily="49" charset="0"/>
              </a:rPr>
              <a:t>Semin</a:t>
            </a:r>
            <a:endParaRPr lang="en-US" altLang="ko-KR" sz="3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3 	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altLang="ko-KR" sz="36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4 	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5 	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36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("Hello, World!");</a:t>
            </a:r>
            <a:endParaRPr lang="en-US" altLang="ko-KR" sz="3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6	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7</a:t>
            </a:r>
            <a:endParaRPr lang="ko-KR" altLang="en-US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59561" y="6525611"/>
            <a:ext cx="6368503" cy="1368497"/>
          </a:xfrm>
          <a:prstGeom prst="rect">
            <a:avLst/>
          </a:prstGeom>
        </p:spPr>
        <p:txBody>
          <a:bodyPr wrap="none" lIns="136063" tIns="68031" rIns="136063" bIns="68031">
            <a:spAutoFit/>
          </a:bodyPr>
          <a:lstStyle/>
          <a:p>
            <a:r>
              <a:rPr lang="en-US" altLang="ko-KR" sz="8000" dirty="0"/>
              <a:t>Hello, World!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6290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Print - </a:t>
            </a:r>
            <a:r>
              <a:rPr lang="en-US" altLang="ko-KR" dirty="0" err="1" smtClean="0"/>
              <a:t>println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762000" y="2000251"/>
            <a:ext cx="13716000" cy="5657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ko-KR" sz="3600" dirty="0" err="1">
                <a:latin typeface="Courier New" pitchFamily="49" charset="0"/>
                <a:cs typeface="Courier New" pitchFamily="49" charset="0"/>
              </a:rPr>
              <a:t>Semin</a:t>
            </a:r>
            <a:endParaRPr lang="en-US" altLang="ko-KR" sz="3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3 	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altLang="ko-KR" sz="36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4 	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5 	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36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("Hello, World!");</a:t>
            </a:r>
            <a:endParaRPr lang="en-US" altLang="ko-KR" sz="3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ko-KR" sz="3600" b="1" dirty="0">
                <a:latin typeface="Courier New" pitchFamily="49" charset="0"/>
                <a:cs typeface="Courier New" pitchFamily="49" charset="0"/>
              </a:rPr>
              <a:t>6	</a:t>
            </a:r>
            <a:r>
              <a:rPr lang="en-US" altLang="ko-KR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36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("Hello, World</a:t>
            </a:r>
            <a:r>
              <a:rPr lang="en-US" altLang="ko-KR" sz="3600" dirty="0" smtClean="0">
                <a:latin typeface="Courier New" pitchFamily="49" charset="0"/>
                <a:cs typeface="Courier New" pitchFamily="49" charset="0"/>
              </a:rPr>
              <a:t>!");</a:t>
            </a:r>
            <a:endParaRPr lang="en-US" altLang="ko-KR" sz="3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ko-KR" sz="3600" b="1" dirty="0" smtClean="0">
                <a:latin typeface="Courier New" pitchFamily="49" charset="0"/>
                <a:cs typeface="Courier New" pitchFamily="49" charset="0"/>
              </a:rPr>
              <a:t>7	</a:t>
            </a:r>
            <a:r>
              <a:rPr lang="en-US" altLang="ko-KR" sz="3600" dirty="0">
                <a:latin typeface="Courier New" pitchFamily="49" charset="0"/>
                <a:cs typeface="Courier New" pitchFamily="49" charset="0"/>
              </a:rPr>
              <a:t>}</a:t>
            </a:r>
            <a:endParaRPr lang="ko-KR" altLang="en-US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59561" y="5916011"/>
            <a:ext cx="6368503" cy="3830709"/>
          </a:xfrm>
          <a:prstGeom prst="rect">
            <a:avLst/>
          </a:prstGeom>
        </p:spPr>
        <p:txBody>
          <a:bodyPr wrap="none" lIns="136063" tIns="68031" rIns="136063" bIns="68031">
            <a:spAutoFit/>
          </a:bodyPr>
          <a:lstStyle/>
          <a:p>
            <a:r>
              <a:rPr lang="en-US" altLang="ko-KR" sz="8000" dirty="0"/>
              <a:t>Hello, World</a:t>
            </a:r>
            <a:r>
              <a:rPr lang="en-US" altLang="ko-KR" sz="8000" dirty="0" smtClean="0"/>
              <a:t>!</a:t>
            </a:r>
          </a:p>
          <a:p>
            <a:r>
              <a:rPr lang="en-US" altLang="ko-KR" sz="8000" dirty="0"/>
              <a:t>Hello, World!</a:t>
            </a:r>
            <a:endParaRPr lang="ko-KR" altLang="en-US" sz="8000" dirty="0"/>
          </a:p>
          <a:p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28666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216</Words>
  <Application>Microsoft Office PowerPoint</Application>
  <PresentationFormat>사용자 지정</PresentationFormat>
  <Paragraphs>159</Paragraphs>
  <Slides>23</Slides>
  <Notes>2</Notes>
  <HiddenSlides>1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설치 Java &amp; Eclipse</vt:lpstr>
      <vt:lpstr>베껴. 외워. 숙제야.</vt:lpstr>
      <vt:lpstr>Print - println</vt:lpstr>
      <vt:lpstr>Print - println</vt:lpstr>
      <vt:lpstr>Print - print</vt:lpstr>
      <vt:lpstr>Print - print</vt:lpstr>
      <vt:lpstr>Semin Colon and Brackets</vt:lpstr>
      <vt:lpstr>Notes</vt:lpstr>
      <vt:lpstr>Print - numbers</vt:lpstr>
      <vt:lpstr>Print</vt:lpstr>
      <vt:lpstr>Print</vt:lpstr>
      <vt:lpstr>Print</vt:lpstr>
      <vt:lpstr>PowerPoint 프레젠테이션</vt:lpstr>
      <vt:lpstr>PowerPoint 프레젠테이션</vt:lpstr>
      <vt:lpstr>PowerPoint 프레젠테이션</vt:lpstr>
      <vt:lpstr>현제야 외워야 된다ㅎ </vt:lpstr>
      <vt:lpstr>시간이 남아? Data Types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Semin Choi</dc:creator>
  <cp:lastModifiedBy>Simon Seo</cp:lastModifiedBy>
  <cp:revision>13</cp:revision>
  <dcterms:created xsi:type="dcterms:W3CDTF">2014-06-11T06:30:26Z</dcterms:created>
  <dcterms:modified xsi:type="dcterms:W3CDTF">2014-06-11T12:23:02Z</dcterms:modified>
</cp:coreProperties>
</file>