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466" r:id="rId3"/>
    <p:sldId id="411" r:id="rId4"/>
    <p:sldId id="444" r:id="rId5"/>
    <p:sldId id="445" r:id="rId6"/>
    <p:sldId id="446" r:id="rId7"/>
    <p:sldId id="447" r:id="rId8"/>
    <p:sldId id="448" r:id="rId9"/>
    <p:sldId id="449" r:id="rId10"/>
    <p:sldId id="451" r:id="rId11"/>
    <p:sldId id="412" r:id="rId12"/>
    <p:sldId id="452" r:id="rId13"/>
    <p:sldId id="453" r:id="rId14"/>
    <p:sldId id="450" r:id="rId15"/>
    <p:sldId id="454" r:id="rId16"/>
    <p:sldId id="455" r:id="rId17"/>
    <p:sldId id="456" r:id="rId18"/>
    <p:sldId id="457" r:id="rId19"/>
    <p:sldId id="460" r:id="rId20"/>
    <p:sldId id="458" r:id="rId21"/>
    <p:sldId id="420" r:id="rId22"/>
    <p:sldId id="461" r:id="rId23"/>
    <p:sldId id="462" r:id="rId24"/>
    <p:sldId id="465" r:id="rId25"/>
    <p:sldId id="4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6343" autoAdjust="0"/>
  </p:normalViewPr>
  <p:slideViewPr>
    <p:cSldViewPr>
      <p:cViewPr varScale="1">
        <p:scale>
          <a:sx n="69" d="100"/>
          <a:sy n="69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tmp"/><Relationship Id="rId13" Type="http://schemas.openxmlformats.org/officeDocument/2006/relationships/image" Target="../media/image67.png"/><Relationship Id="rId3" Type="http://schemas.openxmlformats.org/officeDocument/2006/relationships/tags" Target="../tags/tag50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52.xml"/><Relationship Id="rId10" Type="http://schemas.openxmlformats.org/officeDocument/2006/relationships/image" Target="../media/image64.png"/><Relationship Id="rId4" Type="http://schemas.openxmlformats.org/officeDocument/2006/relationships/tags" Target="../tags/tag51.xml"/><Relationship Id="rId9" Type="http://schemas.openxmlformats.org/officeDocument/2006/relationships/image" Target="../media/image63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tags" Target="../tags/tag54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68.png"/><Relationship Id="rId5" Type="http://schemas.openxmlformats.org/officeDocument/2006/relationships/tags" Target="../tags/tag57.xml"/><Relationship Id="rId15" Type="http://schemas.openxmlformats.org/officeDocument/2006/relationships/image" Target="../media/image72.tmp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6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81.png"/><Relationship Id="rId5" Type="http://schemas.openxmlformats.org/officeDocument/2006/relationships/tags" Target="../tags/tag66.xml"/><Relationship Id="rId10" Type="http://schemas.openxmlformats.org/officeDocument/2006/relationships/image" Target="../media/image80.png"/><Relationship Id="rId4" Type="http://schemas.openxmlformats.org/officeDocument/2006/relationships/tags" Target="../tags/tag65.xml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tags" Target="../tags/tag70.xml"/><Relationship Id="rId21" Type="http://schemas.openxmlformats.org/officeDocument/2006/relationships/image" Target="../media/image93.tmp"/><Relationship Id="rId7" Type="http://schemas.openxmlformats.org/officeDocument/2006/relationships/tags" Target="../tags/tag74.xml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tags" Target="../tags/tag69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tags" Target="../tags/tag77.xml"/><Relationship Id="rId19" Type="http://schemas.openxmlformats.org/officeDocument/2006/relationships/image" Target="../media/image91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86.jpeg"/><Relationship Id="rId22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80.xml"/><Relationship Id="rId7" Type="http://schemas.openxmlformats.org/officeDocument/2006/relationships/image" Target="../media/image9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96.jpeg"/><Relationship Id="rId5" Type="http://schemas.openxmlformats.org/officeDocument/2006/relationships/image" Target="../media/image84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01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tags" Target="../tags/tag82.xml"/><Relationship Id="rId16" Type="http://schemas.openxmlformats.org/officeDocument/2006/relationships/image" Target="../media/image104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99.png"/><Relationship Id="rId5" Type="http://schemas.openxmlformats.org/officeDocument/2006/relationships/tags" Target="../tags/tag85.xml"/><Relationship Id="rId15" Type="http://schemas.openxmlformats.org/officeDocument/2006/relationships/image" Target="../media/image103.png"/><Relationship Id="rId10" Type="http://schemas.openxmlformats.org/officeDocument/2006/relationships/image" Target="../media/image42.png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92.png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109.png"/><Relationship Id="rId5" Type="http://schemas.openxmlformats.org/officeDocument/2006/relationships/tags" Target="../tags/tag93.xml"/><Relationship Id="rId10" Type="http://schemas.openxmlformats.org/officeDocument/2006/relationships/image" Target="../media/image108.png"/><Relationship Id="rId4" Type="http://schemas.openxmlformats.org/officeDocument/2006/relationships/tags" Target="../tags/tag92.xml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97.xml"/><Relationship Id="rId7" Type="http://schemas.openxmlformats.org/officeDocument/2006/relationships/image" Target="../media/image11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1.png"/><Relationship Id="rId11" Type="http://schemas.openxmlformats.org/officeDocument/2006/relationships/image" Target="../media/image1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tmp"/><Relationship Id="rId4" Type="http://schemas.openxmlformats.org/officeDocument/2006/relationships/tags" Target="../tags/tag98.xml"/><Relationship Id="rId9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tags" Target="../tags/tag101.xml"/><Relationship Id="rId21" Type="http://schemas.openxmlformats.org/officeDocument/2006/relationships/image" Target="../media/image122.png"/><Relationship Id="rId7" Type="http://schemas.openxmlformats.org/officeDocument/2006/relationships/tags" Target="../tags/tag105.xml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tags" Target="../tags/tag100.xml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15" Type="http://schemas.openxmlformats.org/officeDocument/2006/relationships/image" Target="../media/image116.png"/><Relationship Id="rId10" Type="http://schemas.openxmlformats.org/officeDocument/2006/relationships/tags" Target="../tags/tag108.xml"/><Relationship Id="rId19" Type="http://schemas.openxmlformats.org/officeDocument/2006/relationships/image" Target="../media/image120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15.tmp"/><Relationship Id="rId22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8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127.png"/><Relationship Id="rId5" Type="http://schemas.openxmlformats.org/officeDocument/2006/relationships/tags" Target="../tags/tag113.xml"/><Relationship Id="rId10" Type="http://schemas.openxmlformats.org/officeDocument/2006/relationships/image" Target="../media/image126.png"/><Relationship Id="rId4" Type="http://schemas.openxmlformats.org/officeDocument/2006/relationships/tags" Target="../tags/tag112.xml"/><Relationship Id="rId9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135.png"/><Relationship Id="rId17" Type="http://schemas.openxmlformats.org/officeDocument/2006/relationships/image" Target="../media/image140.gif"/><Relationship Id="rId2" Type="http://schemas.openxmlformats.org/officeDocument/2006/relationships/tags" Target="../tags/tag118.xml"/><Relationship Id="rId16" Type="http://schemas.openxmlformats.org/officeDocument/2006/relationships/image" Target="../media/image139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134.png"/><Relationship Id="rId5" Type="http://schemas.openxmlformats.org/officeDocument/2006/relationships/tags" Target="../tags/tag121.xml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jpeg"/><Relationship Id="rId4" Type="http://schemas.openxmlformats.org/officeDocument/2006/relationships/tags" Target="../tags/tag1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6.tmp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tags" Target="../tags/tag126.xml"/><Relationship Id="rId16" Type="http://schemas.openxmlformats.org/officeDocument/2006/relationships/image" Target="../media/image149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144.png"/><Relationship Id="rId5" Type="http://schemas.openxmlformats.org/officeDocument/2006/relationships/tags" Target="../tags/tag129.xml"/><Relationship Id="rId15" Type="http://schemas.openxmlformats.org/officeDocument/2006/relationships/image" Target="../media/image148.tmp"/><Relationship Id="rId10" Type="http://schemas.openxmlformats.org/officeDocument/2006/relationships/image" Target="../media/image143.png"/><Relationship Id="rId4" Type="http://schemas.openxmlformats.org/officeDocument/2006/relationships/tags" Target="../tags/tag128.xml"/><Relationship Id="rId9" Type="http://schemas.openxmlformats.org/officeDocument/2006/relationships/image" Target="../media/image133.png"/><Relationship Id="rId14" Type="http://schemas.openxmlformats.org/officeDocument/2006/relationships/image" Target="../media/image1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55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4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153.png"/><Relationship Id="rId5" Type="http://schemas.openxmlformats.org/officeDocument/2006/relationships/tags" Target="../tags/tag136.xml"/><Relationship Id="rId10" Type="http://schemas.openxmlformats.org/officeDocument/2006/relationships/image" Target="../media/image152.png"/><Relationship Id="rId4" Type="http://schemas.openxmlformats.org/officeDocument/2006/relationships/tags" Target="../tags/tag135.xml"/><Relationship Id="rId9" Type="http://schemas.openxmlformats.org/officeDocument/2006/relationships/image" Target="../media/image1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140.xml"/><Relationship Id="rId7" Type="http://schemas.openxmlformats.org/officeDocument/2006/relationships/image" Target="../media/image156.tmp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9.png"/><Relationship Id="rId4" Type="http://schemas.openxmlformats.org/officeDocument/2006/relationships/tags" Target="../tags/tag141.xml"/><Relationship Id="rId9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144.xml"/><Relationship Id="rId7" Type="http://schemas.openxmlformats.org/officeDocument/2006/relationships/image" Target="../media/image160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146.xml"/><Relationship Id="rId10" Type="http://schemas.openxmlformats.org/officeDocument/2006/relationships/image" Target="../media/image163.png"/><Relationship Id="rId4" Type="http://schemas.openxmlformats.org/officeDocument/2006/relationships/tags" Target="../tags/tag145.xml"/><Relationship Id="rId9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2.tmp"/><Relationship Id="rId5" Type="http://schemas.openxmlformats.org/officeDocument/2006/relationships/tags" Target="../tags/tag9.xml"/><Relationship Id="rId15" Type="http://schemas.openxmlformats.org/officeDocument/2006/relationships/image" Target="../media/image16.png"/><Relationship Id="rId10" Type="http://schemas.openxmlformats.org/officeDocument/2006/relationships/image" Target="../media/image11.tmp"/><Relationship Id="rId4" Type="http://schemas.openxmlformats.org/officeDocument/2006/relationships/tags" Target="../tags/tag8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6.xml"/><Relationship Id="rId7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8.png"/><Relationship Id="rId2" Type="http://schemas.openxmlformats.org/officeDocument/2006/relationships/tags" Target="../tags/tag19.xml"/><Relationship Id="rId16" Type="http://schemas.openxmlformats.org/officeDocument/2006/relationships/image" Target="../media/image3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7.png"/><Relationship Id="rId5" Type="http://schemas.openxmlformats.org/officeDocument/2006/relationships/tags" Target="../tags/tag22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tags" Target="../tags/tag21.xml"/><Relationship Id="rId9" Type="http://schemas.openxmlformats.org/officeDocument/2006/relationships/image" Target="../media/image25.jpe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7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6.xml"/><Relationship Id="rId16" Type="http://schemas.openxmlformats.org/officeDocument/2006/relationships/image" Target="../media/image40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5.png"/><Relationship Id="rId5" Type="http://schemas.openxmlformats.org/officeDocument/2006/relationships/tags" Target="../tags/tag29.xml"/><Relationship Id="rId15" Type="http://schemas.openxmlformats.org/officeDocument/2006/relationships/image" Target="../media/image39.jpeg"/><Relationship Id="rId10" Type="http://schemas.openxmlformats.org/officeDocument/2006/relationships/image" Target="../media/image34.png"/><Relationship Id="rId4" Type="http://schemas.openxmlformats.org/officeDocument/2006/relationships/tags" Target="../tags/tag28.xml"/><Relationship Id="rId9" Type="http://schemas.openxmlformats.org/officeDocument/2006/relationships/image" Target="../media/image33.png"/><Relationship Id="rId14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6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33.xml"/><Relationship Id="rId16" Type="http://schemas.openxmlformats.org/officeDocument/2006/relationships/image" Target="../media/image49.jpe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4.png"/><Relationship Id="rId5" Type="http://schemas.openxmlformats.org/officeDocument/2006/relationships/tags" Target="../tags/tag36.xml"/><Relationship Id="rId15" Type="http://schemas.openxmlformats.org/officeDocument/2006/relationships/image" Target="../media/image48.png"/><Relationship Id="rId10" Type="http://schemas.openxmlformats.org/officeDocument/2006/relationships/image" Target="../media/image43.jpeg"/><Relationship Id="rId4" Type="http://schemas.openxmlformats.org/officeDocument/2006/relationships/tags" Target="../tags/tag35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2.jpeg"/><Relationship Id="rId17" Type="http://schemas.openxmlformats.org/officeDocument/2006/relationships/image" Target="../media/image57.png"/><Relationship Id="rId2" Type="http://schemas.openxmlformats.org/officeDocument/2006/relationships/tags" Target="../tags/tag40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1.png"/><Relationship Id="rId5" Type="http://schemas.openxmlformats.org/officeDocument/2006/relationships/tags" Target="../tags/tag43.xml"/><Relationship Id="rId15" Type="http://schemas.openxmlformats.org/officeDocument/2006/relationships/image" Target="../media/image5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9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79237"/>
            <a:ext cx="3056382" cy="27432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9834"/>
            <a:ext cx="3424228" cy="335420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12" y="6089437"/>
            <a:ext cx="2869506" cy="351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074"/>
            <a:ext cx="1659636" cy="313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26" y="1365037"/>
            <a:ext cx="3813810" cy="25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93" y="1974637"/>
            <a:ext cx="4844796" cy="2598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4" y="1371601"/>
            <a:ext cx="3369564" cy="2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09" y="53509"/>
            <a:ext cx="5408676" cy="32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95399"/>
            <a:ext cx="6919341" cy="280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8466"/>
            <a:ext cx="8019478" cy="605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7" y="3200400"/>
            <a:ext cx="4287393" cy="25565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11" y="3044026"/>
            <a:ext cx="2614948" cy="21375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13" y="3951808"/>
            <a:ext cx="1573720" cy="203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3" y="4586808"/>
            <a:ext cx="2405634" cy="28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3086671" cy="253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7" y="5486400"/>
            <a:ext cx="7751254" cy="5343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7" y="6400800"/>
            <a:ext cx="4750498" cy="2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5954"/>
            <a:ext cx="2388870" cy="324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" y="990600"/>
            <a:ext cx="7835074" cy="593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62200"/>
            <a:ext cx="7757541" cy="6035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401"/>
            <a:ext cx="1464754" cy="238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0600"/>
            <a:ext cx="4901374" cy="2933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556885"/>
            <a:ext cx="5530024" cy="2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87" y="41607"/>
            <a:ext cx="2727198" cy="326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7" y="850201"/>
            <a:ext cx="6839712" cy="280797"/>
          </a:xfrm>
          <a:prstGeom prst="rect">
            <a:avLst/>
          </a:prstGeom>
        </p:spPr>
      </p:pic>
      <p:pic>
        <p:nvPicPr>
          <p:cNvPr id="2052" name="Picture 4" descr="http://www.heathercaprette.info/images/ac752_B_process/specular_highlight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34" y="14013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" y="1981200"/>
            <a:ext cx="4000309" cy="255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" y="2631069"/>
            <a:ext cx="3845242" cy="1990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7" y="6338578"/>
            <a:ext cx="3162109" cy="280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16" y="4637913"/>
            <a:ext cx="1921573" cy="2514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71" y="5267562"/>
            <a:ext cx="4421505" cy="26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71" y="5809343"/>
            <a:ext cx="2478405" cy="18097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67944" y="4046483"/>
            <a:ext cx="3132667" cy="2438400"/>
            <a:chOff x="567944" y="4046483"/>
            <a:chExt cx="3132667" cy="2438400"/>
          </a:xfrm>
        </p:grpSpPr>
        <p:grpSp>
          <p:nvGrpSpPr>
            <p:cNvPr id="14" name="Group 13"/>
            <p:cNvGrpSpPr/>
            <p:nvPr/>
          </p:nvGrpSpPr>
          <p:grpSpPr>
            <a:xfrm>
              <a:off x="567944" y="4046483"/>
              <a:ext cx="3132667" cy="2438400"/>
              <a:chOff x="372533" y="3886200"/>
              <a:chExt cx="3352800" cy="27681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72533" y="3886200"/>
                <a:ext cx="3352800" cy="2768173"/>
                <a:chOff x="372533" y="3886200"/>
                <a:chExt cx="3352800" cy="2768173"/>
              </a:xfrm>
            </p:grpSpPr>
            <p:pic>
              <p:nvPicPr>
                <p:cNvPr id="7" name="Picture 6" descr="Screen Clipping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533" y="3886200"/>
                  <a:ext cx="3352800" cy="2768173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048000" y="5529045"/>
                  <a:ext cx="296333" cy="30130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535" y="5503762"/>
                <a:ext cx="183261" cy="148590"/>
              </a:xfrm>
              <a:prstGeom prst="rect">
                <a:avLst/>
              </a:prstGeom>
            </p:spPr>
          </p:pic>
        </p:grpSp>
        <p:pic>
          <p:nvPicPr>
            <p:cNvPr id="27" name="Picture 2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677" y="5632646"/>
              <a:ext cx="162306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6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87" y="41607"/>
            <a:ext cx="2727198" cy="326898"/>
          </a:xfrm>
          <a:prstGeom prst="rect">
            <a:avLst/>
          </a:prstGeom>
        </p:spPr>
      </p:pic>
      <p:pic>
        <p:nvPicPr>
          <p:cNvPr id="11" name="Picture 5" descr="AN06F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990600"/>
            <a:ext cx="396081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71712" y="12954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dirty="0" err="1"/>
              <a:t>cos</a:t>
            </a:r>
            <a:r>
              <a:rPr lang="en-US" altLang="en-US" baseline="30000" dirty="0" err="1">
                <a:latin typeface="Symbol" pitchFamily="-84" charset="2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-84" charset="2"/>
              </a:rPr>
              <a:t>f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989637" y="3317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90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66912" y="33528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-90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9319"/>
            <a:ext cx="6709791" cy="251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4" y="5486400"/>
            <a:ext cx="5701855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867"/>
            <a:ext cx="1943100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0" y="1371600"/>
            <a:ext cx="7675816" cy="255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0" y="2159000"/>
            <a:ext cx="7902130" cy="255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2717798"/>
            <a:ext cx="2276475" cy="232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70" y="2717798"/>
            <a:ext cx="2689860" cy="232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3555998"/>
            <a:ext cx="4551426" cy="2933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4165598"/>
            <a:ext cx="4763071" cy="293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24" y="4772235"/>
            <a:ext cx="4725352" cy="2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867"/>
            <a:ext cx="2747772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26945"/>
            <a:ext cx="4689729" cy="293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606"/>
            <a:ext cx="8136826" cy="534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983230"/>
            <a:ext cx="4901374" cy="2933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0" y="3829897"/>
            <a:ext cx="4863655" cy="293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1" y="4648200"/>
            <a:ext cx="2726245" cy="1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41"/>
            <a:ext cx="1723644" cy="32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82242"/>
            <a:ext cx="3350704" cy="2598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16720"/>
            <a:ext cx="6540055" cy="280797"/>
          </a:xfrm>
          <a:prstGeom prst="rect">
            <a:avLst/>
          </a:prstGeom>
        </p:spPr>
      </p:pic>
      <p:pic>
        <p:nvPicPr>
          <p:cNvPr id="11" name="Picture 4" descr="AN06F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8820"/>
            <a:ext cx="292871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53307" y="3605650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Ambient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72551" y="3496652"/>
            <a:ext cx="571500" cy="0"/>
          </a:xfrm>
          <a:prstGeom prst="line">
            <a:avLst/>
          </a:prstGeom>
          <a:ln w="349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3493359"/>
            <a:ext cx="2004989" cy="0"/>
          </a:xfrm>
          <a:prstGeom prst="line">
            <a:avLst/>
          </a:prstGeom>
          <a:ln w="349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606225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Diffuse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724400" y="3493359"/>
            <a:ext cx="2362200" cy="3293"/>
          </a:xfrm>
          <a:prstGeom prst="line">
            <a:avLst/>
          </a:prstGeom>
          <a:ln w="349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3916" y="3606225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Specular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33400" y="5257800"/>
            <a:ext cx="3760671" cy="317320"/>
            <a:chOff x="655701" y="5199724"/>
            <a:chExt cx="3760671" cy="317320"/>
          </a:xfrm>
        </p:grpSpPr>
        <p:pic>
          <p:nvPicPr>
            <p:cNvPr id="21" name="Picture 20" descr="Screen Clippi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044" y="5199724"/>
              <a:ext cx="2588328" cy="3173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" y="5257800"/>
              <a:ext cx="792099" cy="20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5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400"/>
            <a:ext cx="3047238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3845242" cy="25984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0"/>
            <a:ext cx="3665665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3" y="1463249"/>
            <a:ext cx="2124837" cy="282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6" y="2029872"/>
            <a:ext cx="4238244" cy="207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6" y="2820724"/>
            <a:ext cx="1764411" cy="2807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6" y="3593401"/>
            <a:ext cx="6081141" cy="280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6" y="4050601"/>
            <a:ext cx="3493198" cy="253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7" y="5614225"/>
            <a:ext cx="6636448" cy="2577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7" y="6260105"/>
            <a:ext cx="6581965" cy="3080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2" y="4876800"/>
            <a:ext cx="3405187" cy="2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33" y="33868"/>
            <a:ext cx="1668780" cy="235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7" y="1165902"/>
            <a:ext cx="8384095" cy="5909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0" y="2334387"/>
            <a:ext cx="8495157" cy="301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7" y="3705987"/>
            <a:ext cx="8191309" cy="586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3" y="5202174"/>
            <a:ext cx="7805737" cy="3604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6" y="3172587"/>
            <a:ext cx="4955857" cy="2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447"/>
            <a:ext cx="1067562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138824"/>
            <a:ext cx="4315968" cy="276606"/>
          </a:xfrm>
          <a:prstGeom prst="rect">
            <a:avLst/>
          </a:prstGeom>
        </p:spPr>
      </p:pic>
      <p:pic>
        <p:nvPicPr>
          <p:cNvPr id="1026" name="Picture 2" descr="Image result for rea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198"/>
            <a:ext cx="4315968" cy="28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"/>
          <a:stretch>
            <a:fillRect/>
          </a:stretch>
        </p:blipFill>
        <p:spPr bwMode="auto">
          <a:xfrm>
            <a:off x="1794933" y="1066800"/>
            <a:ext cx="5581650" cy="561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400"/>
            <a:ext cx="2846070" cy="32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" y="562546"/>
            <a:ext cx="8344281" cy="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1094994" cy="324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3" y="532573"/>
            <a:ext cx="7476744" cy="251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" y="1828800"/>
            <a:ext cx="8367331" cy="586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8" y="3065439"/>
            <a:ext cx="2183511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" y="4097688"/>
            <a:ext cx="3845242" cy="593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" y="1143000"/>
            <a:ext cx="1848231" cy="249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0" y="5519643"/>
            <a:ext cx="2898076" cy="199072"/>
          </a:xfrm>
          <a:prstGeom prst="rect">
            <a:avLst/>
          </a:prstGeom>
        </p:spPr>
      </p:pic>
      <p:pic>
        <p:nvPicPr>
          <p:cNvPr id="1026" name="Picture 2" descr="https://upload.wikimedia.org/wikipedia/commons/e/e8/Mach_bands_-_animation.gif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14379"/>
            <a:ext cx="1866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0" y="6028055"/>
            <a:ext cx="2636139" cy="255651"/>
          </a:xfrm>
          <a:prstGeom prst="rect">
            <a:avLst/>
          </a:prstGeom>
        </p:spPr>
      </p:pic>
      <p:pic>
        <p:nvPicPr>
          <p:cNvPr id="1028" name="Picture 4" descr="https://upload.wikimedia.org/wikipedia/commons/4/44/Flat-shading-sample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607733"/>
            <a:ext cx="22098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1094994" cy="32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449"/>
            <a:ext cx="2504122" cy="249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19200"/>
            <a:ext cx="7730299" cy="5909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14651"/>
            <a:ext cx="7524940" cy="590931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1551"/>
            <a:ext cx="2573835" cy="24626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3581402"/>
            <a:ext cx="5089969" cy="590931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4634942"/>
            <a:ext cx="2410744" cy="7667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2" y="5846303"/>
            <a:ext cx="7355205" cy="2011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2" y="6408151"/>
            <a:ext cx="6605016" cy="2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1094994" cy="324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1" y="1295400"/>
            <a:ext cx="2173033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1866901"/>
            <a:ext cx="7162419" cy="584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3" y="2895600"/>
            <a:ext cx="5781484" cy="257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6" y="3835400"/>
            <a:ext cx="5942838" cy="255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46" y="4540006"/>
            <a:ext cx="7133082" cy="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1094994" cy="3246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45"/>
            <a:ext cx="9144000" cy="366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562600"/>
            <a:ext cx="540639" cy="192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44" y="5562600"/>
            <a:ext cx="1204912" cy="196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880110" cy="2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70560" cy="17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2" y="1524000"/>
            <a:ext cx="4674870" cy="234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2" y="2005224"/>
            <a:ext cx="4038600" cy="234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1" y="2556510"/>
            <a:ext cx="5286375" cy="232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691"/>
            <a:ext cx="2905506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447"/>
            <a:ext cx="1110996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617887"/>
            <a:ext cx="7862316" cy="59302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9" y="1295400"/>
            <a:ext cx="2610214" cy="221010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29" y="1389540"/>
            <a:ext cx="2524478" cy="21338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8" y="3715654"/>
            <a:ext cx="8241601" cy="5343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7" y="5415605"/>
            <a:ext cx="2080831" cy="1990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68" y="4679036"/>
            <a:ext cx="2594229" cy="18712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75" y="2205569"/>
            <a:ext cx="243078" cy="1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27" y="40341"/>
            <a:ext cx="1497330" cy="308610"/>
          </a:xfrm>
          <a:prstGeom prst="rect">
            <a:avLst/>
          </a:prstGeom>
        </p:spPr>
      </p:pic>
      <p:pic>
        <p:nvPicPr>
          <p:cNvPr id="5" name="Picture 5" descr="AN06F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076" y="2590800"/>
            <a:ext cx="4271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212711" cy="255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6" y="1447800"/>
            <a:ext cx="7428547" cy="5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123654"/>
            <a:ext cx="8088630" cy="588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0" y="2285999"/>
            <a:ext cx="7524940" cy="815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7" y="4267200"/>
            <a:ext cx="5643181" cy="1370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5" y="40341"/>
            <a:ext cx="2686050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N06F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7" y="676740"/>
            <a:ext cx="384651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 flipH="1" flipV="1">
            <a:off x="4611687" y="1895940"/>
            <a:ext cx="6858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840287" y="82914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06687" y="98154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3697287" y="128634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383087" y="128634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 flipV="1">
            <a:off x="5602287" y="2124540"/>
            <a:ext cx="4572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99" y="676740"/>
            <a:ext cx="957834" cy="219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52" y="2403193"/>
            <a:ext cx="2391156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30" y="3817283"/>
            <a:ext cx="2491740" cy="217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41"/>
            <a:ext cx="2048256" cy="265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" y="5181600"/>
            <a:ext cx="8499348" cy="5930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8" y="5509394"/>
            <a:ext cx="5509069" cy="2514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" y="6172200"/>
            <a:ext cx="8822055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341"/>
            <a:ext cx="3733038" cy="324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708598"/>
            <a:ext cx="7587805" cy="601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59996"/>
            <a:ext cx="8734044" cy="255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8" y="2362200"/>
            <a:ext cx="7492365" cy="541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314224"/>
            <a:ext cx="7805737" cy="534352"/>
          </a:xfrm>
          <a:prstGeom prst="rect">
            <a:avLst/>
          </a:prstGeom>
        </p:spPr>
      </p:pic>
      <p:pic>
        <p:nvPicPr>
          <p:cNvPr id="14" name="Picture 5" descr="AN06F04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94" y="4309285"/>
            <a:ext cx="2772351" cy="174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AN06F04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2" y="4180698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1" y="6324600"/>
            <a:ext cx="1898523" cy="2053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13" y="6324599"/>
            <a:ext cx="1760220" cy="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341"/>
            <a:ext cx="1943100" cy="324612"/>
          </a:xfrm>
          <a:prstGeom prst="rect">
            <a:avLst/>
          </a:prstGeom>
        </p:spPr>
      </p:pic>
      <p:pic>
        <p:nvPicPr>
          <p:cNvPr id="4" name="Picture 5" descr="AN06F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4024776" cy="219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7799451" cy="593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5" y="3886200"/>
            <a:ext cx="2604706" cy="257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46863"/>
            <a:ext cx="540639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522595"/>
            <a:ext cx="5187315" cy="232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089862"/>
            <a:ext cx="5699760" cy="232410"/>
          </a:xfrm>
          <a:prstGeom prst="rect">
            <a:avLst/>
          </a:prstGeom>
        </p:spPr>
      </p:pic>
      <p:pic>
        <p:nvPicPr>
          <p:cNvPr id="11266" name="Picture 2" descr="http://blogs.walkerart.org/visualarts/files/2010/04/Lamelas_2009_6_1_4_r_PP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5" y="3740134"/>
            <a:ext cx="1886863" cy="28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597789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41"/>
            <a:ext cx="1723644" cy="324612"/>
          </a:xfrm>
          <a:prstGeom prst="rect">
            <a:avLst/>
          </a:prstGeom>
        </p:spPr>
      </p:pic>
      <p:pic>
        <p:nvPicPr>
          <p:cNvPr id="4" name="Picture 5" descr="AN06F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1295400"/>
            <a:ext cx="385467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726141"/>
            <a:ext cx="5655754" cy="257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1498663"/>
            <a:ext cx="2749296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" y="2108263"/>
            <a:ext cx="1301305" cy="1313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4038600"/>
            <a:ext cx="2124837" cy="2032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1" y="4571906"/>
            <a:ext cx="3746754" cy="1944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24" y="5795433"/>
            <a:ext cx="340233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254119"/>
            <a:ext cx="2499360" cy="2990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22" y="4047067"/>
            <a:ext cx="393001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vs&#10;\end{document}"/>
  <p:tag name="IGUANATEXSIZE" val="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lso called Blinn-Phong Model.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mathbf{h} = \mathbf{v} + \mathbf{l} / \| \mathbf{v} + \mathbf{l} \|$&#10;\end{document}&#10;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Normalized halfway vector between $\mathbf{l}$&#10;and $\mathbf{v}$}&#10;\end{document}&#10;"/>
  <p:tag name="IGUANATEXSIZE" val="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Note: $\psi = \phi/2$&#10;\end{document}&#10;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We replace $cos(\phi)$ by $cos(\psi)$ in the specular term.&#10;\end{document}&#10;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i.e., $\mathbf{v}\cdot\mathbf{r}$ is replaced by &#10;$\mathbf{n}\cdot\mathbf{h}$.&#10;\end{document}&#10;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alpha$ is replaced by a larger number $\beta$ to match shininess.&#10;\end{document}&#10;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 I = k_d I_d \ \text{max}(\mathbf{l}\cdot\mathbf{n},0) &#10;\ +\ k_a I_a&#10;\ + \ k_s I_s (\text{max}(\mathbf{n}\cdot\mathbf{h},0))^{\beta}&#10;$&#10; 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hus we avoid computing $\mathbf{r}$.&#10; 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ttenuation}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cattering}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intensity of light reaching a point is inversely proportional&#10;to its\\ distance from the light source.&#10;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o model this, divide the diffuse and specular terms by&#10;$(a+bt+ct^2)$.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a,b$ and $c$ are some constants. The linear constant and linear &#10;terms\\&#10;are used to soften the effect of a point source.&#10;\end{document}"/>
  <p:tag name="IGUANATEXSIZE" val="2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 I = \frac{1}{a+bt+ct^2} ( k_d I_d \ \text{max}(\mathbf{l}\cdot\mathbf{n},0) &#10;\ + \ k_s I_s (\text{max}(\mathbf{n}\cdot\mathbf{h},0))^{\beta}) &#10;\ +\ k_a I_a&#10;$&#10; \end{document}"/>
  <p:tag name="IGUANATEXSIZE" val="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t$: distance of the point from light source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linn-Phong Example}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ame teapot with different parameters in the modified phong model.&#10;&#10;\end{document}"/>
  <p:tag name="IGUANATEXSIZE" val="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}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ow do we compute the color points in the interior of a face?&#10;&#10;\end{document}"/>
  <p:tag name="IGUANATEXSIZE" val="2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f we assume that the viewer and the light source are far away\\&#10;compared to the size of a face, then $\mathbf{l}$ and $\mathbf{v}$ are constant over a face.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Light bounces off different surfaces before reaching our eye.&#10;\end{document}"/>
  <p:tag name="IGUANATEXSIZE" val="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mathbf{n}$ is also constant.&#10;\end{document}"/>
  <p:tag name="IGUANATEXSIZE" val="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hading calculations need to be\\ done only once for the triangle.&#10;\end{document}"/>
  <p:tag name="IGUANATEXSIZE" val="2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Flat Shading:}&#10;\end{document}"/>
  <p:tag name="IGUANATEXSIZE" val="2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roblem:} Mach Bands&#10;\end{document}"/>
  <p:tag name="IGUANATEXSIZE" val="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xaggerated contrast.&#10;\end{document}"/>
  <p:tag name="IGUANATEXSIZE" val="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}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Gouraud Shading:}&#10;\end{document}"/>
  <p:tag name="IGUANATEXSIZE" val="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normal $\mathbf{n}$ at a vertex makes sense if we have &#10;an underlying\\ surface that our mesh is approximating.&#10;\end{document}"/>
  <p:tag name="IGUANATEXSIZE" val="2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ever, if we just have mesh, then there are multiple faces\\ meeting&#10;at a vextex. Each of the faces have different normals.&#10;\end{document}"/>
  <p:tag name="IGUANATEXSIZE" val="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define the normal at the vertex as the\\ average &#10;of the normals of incident faces: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Each time it hits a surface, some of the light is absorbed and\\&#10; some is scattered.&#10;\end{document}"/>
  <p:tag name="IGUANATEXSIZE" val="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us different vertices of the same face have different colors.&#10;\end{document}"/>
  <p:tag name="IGUANATEXSIZE" val="2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lors of interior points are obtained by interpolation.&#10;\end{document}"/>
  <p:tag name="IGUANATEXSIZE" val="2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}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hong Shading:}&#10;\end{document}"/>
  <p:tag name="IGUANATEXSIZE" val="2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terpolate the normals at vertices to get the normal at an \\&#10;interior point.\end{document}"/>
  <p:tag name="IGUANATEXSIZE" val="2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mpute the color using the lighting equations.&#10;\end{document}"/>
  <p:tag name="IGUANATEXSIZE" val="2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te that we are doing {\bf per fragment lighting}.&#10;\end{document}"/>
  <p:tag name="IGUANATEXSIZE" val="2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Flat and Gouraud shading we do {\bf per vertex lighting}.&#10;\end{document}"/>
  <p:tag name="IGUANATEXSIZE" val="2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}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Flat}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infinite scattering and absorption of light can be described &#10;by\\ the {\bf rendering equation}.&#10;&#10;\end{document}"/>
  <p:tag name="IGUANATEXSIZE" val="2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Gouraud}&#10;\end{document}"/>
  <p:tag name="IGUANATEXSIZE" val="2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hong}&#10;\end{document}"/>
  <p:tag name="IGUANATEXSIZE" val="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Note:}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- Shading and Lighting are different terms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- Shading: how interpolation is done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- Lighting: the equations used to compute color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 and Lighting}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egin{itemize}&#10;\item Cannot be solved in general&#10;\item Ray tracing is a special case for perfectly reflecting surfaces&#10;\end{itemize}&#10;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Rendering equation is global and includes:&#10;\begin{itemize}&#10;\item Shadows&#10;\item multiple scattering from object to object&#10;\end{itemize}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ndering Equation}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hadow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multiple reflection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ranslucent surface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Global Effects}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rrect shading requires a global calculation involving all&#10;objects and\\ light sources.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is is incompatible with the pipeline model.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real time computer graphics, we use heuristics to approximate &#10;reality.&#10;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ght Material Interaction}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ight that strikes an object is partially absorbed and partially\\&#10; scattered (reflected).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amount reflected determines the color and brightness of&#10; the object.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 surface appears red under white light because the red component\\ of the light is reflected and the rest is absorbed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reflected light is scattered in a manner that depends on the\\&#10; smoothness and orientation of the surface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mooth Surface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Rough Surface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ght Sources}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General light sources are difficult to work with because we must\\&#10; integrate light coming from all points on the source 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 Simple Light Sources:}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oint source:} modelled with position and color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Spot Light:} restricted light from point source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Ambient Light:} same amount of light everywhere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Directional Light} modelled with direction and color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hong Model}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ead Chapter 6 of the textbook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simple model that can be computed rapidly.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as three components: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Diffuse&#10;\item Specular&#10;\item Ambient&#10;\end{itemize}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Uses four vectors: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To light source $\vec{l}$&#10;\item To viewer $\vec{v}$&#10;\item Normal $\vec{n}$&#10;\item Perfect reflection direction $\vec{r}$&#10;\end{itemize} 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\em determined by local orientation}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\em computed from $\vec{l}$ and $\vec{n}$}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\em Typically all vectors are normalized.}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How do we compute $\mathbf{r}$?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mputing $\mathbf{r}$}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ghting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mathbf{l}, \mathbf{n}$ and $\mathbf{r}$ lie in the same plane.&#10;&#10;\end{document}"/>
  <p:tag name="IGUANATEXSIZE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gle of incidence $=$ Angle of reflection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ssume all are unit vectors.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ambertian Surface : Diffuse Lighting}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Used for objects with a ``matte'' (non-shiny) appearance. 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or such objects (e.g. paper), color doesn't change much with the \\&#10;gaze direction.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ch objects are called \emph{Lambertian}.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lor $\propto cos\ \theta$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lor $\propto \text{max}(0, \mathbf{n}\cdot \mathbf{l})$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Perfectly diffuse reflector.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Objects appear more realistic to us if we can see color variations\\&#10;that happen because of lighting.&#10;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{dr}, k_{dg}, k_{db}$: constants determining how much of red, green and&#10; \\ blue&#10;are reflected.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d = (k_{dr}, k_{dg}, k_{db})$ : diffuse reflectance.&#10; 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mbient Lighting}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mbient light is the result of multiple interactions between light\\&#10; sources and the objects in the environment.&#10;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tensity and color depend on both the color of the light(s) and\\&#10; the material properties of the object.&#10;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ack}{&#10;$\text{color} = k_a I_a$&#10;}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k_a = (k_{ar}, k_{ag}, k_{ab})$  : ambient reflectance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I_a = (I_{ar}, I_{ag}, I_{ab})$ : intensity of ambient light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pecular Reflection}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Some surfaces (especially polished ones) have highlights.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Each point has a different color of shade due to interactions of&#10; light\\ and material.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color of highlight = color of light&#10;\end{document}"/>
  <p:tag name="IGUANATEXSIZE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almost no effect of surface color&#10;\end{document}"/>
  <p:tag name="IGUANATEXSIZE" val="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text{color} \propto k_s\ (\text{max}(0, \mathbf{v} \cdot \mathbf{r}))^\alpha$&#10;\end{document}"/>
  <p:tag name="IGUANATEXSIZE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text{color} \propto k_s cos^{\alpha} \phi$&#10;\end{document}"/>
  <p:tag name="IGUANATEXSIZE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s = (k_{sr}, k_{sg}, k_{sb})$ : specular reflectance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alpha$: shininess coefficient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mathbf{\phi}$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mathbf{v}$&#10;\end{document}"/>
  <p:tag name="IGUANATEXSIZE" val="2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pecular Reflection}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Values of $\alpha$ between 100 and 200 correspond to metals.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Need to consider: &#10;\end{document}"/>
  <p:tag name="IGUANATEXSIZE" val="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Values between $5$ and $10$ correspond to plastic.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ght Sources}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n the Phong Model, we add the results from each light source.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ach light source has diffuse, specular, and ambient components.&#10;\end{document}"/>
  <p:tag name="IGUANATEXSIZE" val="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This is for flexibility.}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No physical justification.}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d = (I_{dr}, I_{dg}, I_{db})$: diffuse component&#10;\end{document}"/>
  <p:tag name="IGUANATEXSIZE" val="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a = (I_{ar}, I_{ag}, I_{ab})$: ambient component&#10;\end{document}"/>
  <p:tag name="IGUANATEXSIZE" val="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s = (I_{sr}, I_{sg}, I_{sb})$: specular component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erial Properties}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\begin{itemize}&#10;\item Light sources&#10;\item Material properties&#10;\item Location of viewer&#10;\item Surface orientation&#10;&#10;\end{itemize}&#10;\end{document}"/>
  <p:tag name="IGUANATEXSIZE" val="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d = (k_{dr}, k_{dg}, k_{db})$ : diffuse reflectance&#10; 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Materials also have diffuse, ambient and specular reflectance and&#10;a\\ shininess coefficient.&#10; 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a = (k_{ar}, k_{ag}, k_{ab})$ : ambient reflectance&#10; 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s = (k_{sr}, k_{sg}, k_{sb})$ : specular reflectance&#10; 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alpha$: shininess coefficient&#10; 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hong Model}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Adding up the components:&#10; 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 I = k_d I_d \ \text{max}(\mathbf{l}\cdot\mathbf{n},0) &#10;\ +\ k_a I_a&#10;\ + \ k_s I_s (\text{max}(\mathbf{v}\cdot\mathbf{r},0))^{\alpha}&#10;$&#10; 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Recall:&#10; 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odified Phong Model}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ln w="2540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13780</TotalTime>
  <Words>12</Words>
  <Application>Microsoft Office PowerPoint</Application>
  <PresentationFormat>On-screen Show (4:3)</PresentationFormat>
  <Paragraphs>10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957</cp:revision>
  <dcterms:created xsi:type="dcterms:W3CDTF">2014-01-26T12:33:15Z</dcterms:created>
  <dcterms:modified xsi:type="dcterms:W3CDTF">2016-10-27T14:45:35Z</dcterms:modified>
</cp:coreProperties>
</file>