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256" r:id="rId2"/>
    <p:sldId id="331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45" r:id="rId27"/>
    <p:sldId id="347" r:id="rId28"/>
    <p:sldId id="348" r:id="rId29"/>
    <p:sldId id="349" r:id="rId30"/>
    <p:sldId id="350" r:id="rId31"/>
    <p:sldId id="35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2362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1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55.xml"/><Relationship Id="rId7" Type="http://schemas.openxmlformats.org/officeDocument/2006/relationships/image" Target="../media/image59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56.xml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tags" Target="../tags/tag59.xm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61.xml"/><Relationship Id="rId10" Type="http://schemas.openxmlformats.org/officeDocument/2006/relationships/image" Target="../media/image65.png"/><Relationship Id="rId4" Type="http://schemas.openxmlformats.org/officeDocument/2006/relationships/tags" Target="../tags/tag60.xml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3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72.png"/><Relationship Id="rId17" Type="http://schemas.openxmlformats.org/officeDocument/2006/relationships/image" Target="../media/image77.jpeg"/><Relationship Id="rId2" Type="http://schemas.openxmlformats.org/officeDocument/2006/relationships/tags" Target="../tags/tag63.xml"/><Relationship Id="rId16" Type="http://schemas.openxmlformats.org/officeDocument/2006/relationships/image" Target="../media/image76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71.png"/><Relationship Id="rId5" Type="http://schemas.openxmlformats.org/officeDocument/2006/relationships/tags" Target="../tags/tag66.xml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tags" Target="../tags/tag65.xml"/><Relationship Id="rId9" Type="http://schemas.openxmlformats.org/officeDocument/2006/relationships/image" Target="../media/image62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tags" Target="../tags/tag71.xml"/><Relationship Id="rId7" Type="http://schemas.openxmlformats.org/officeDocument/2006/relationships/image" Target="../media/image62.png"/><Relationship Id="rId12" Type="http://schemas.openxmlformats.org/officeDocument/2006/relationships/image" Target="../media/image82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73.xml"/><Relationship Id="rId15" Type="http://schemas.openxmlformats.org/officeDocument/2006/relationships/image" Target="../media/image85.jpeg"/><Relationship Id="rId10" Type="http://schemas.openxmlformats.org/officeDocument/2006/relationships/image" Target="../media/image80.tmp"/><Relationship Id="rId4" Type="http://schemas.openxmlformats.org/officeDocument/2006/relationships/tags" Target="../tags/tag72.xml"/><Relationship Id="rId9" Type="http://schemas.openxmlformats.org/officeDocument/2006/relationships/image" Target="../media/image79.jpeg"/><Relationship Id="rId14" Type="http://schemas.openxmlformats.org/officeDocument/2006/relationships/image" Target="../media/image84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89.tmp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8.tmp"/><Relationship Id="rId2" Type="http://schemas.openxmlformats.org/officeDocument/2006/relationships/tags" Target="../tags/tag75.xml"/><Relationship Id="rId16" Type="http://schemas.openxmlformats.org/officeDocument/2006/relationships/image" Target="../media/image92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87.png"/><Relationship Id="rId5" Type="http://schemas.openxmlformats.org/officeDocument/2006/relationships/tags" Target="../tags/tag78.xml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tags" Target="../tags/tag77.xml"/><Relationship Id="rId9" Type="http://schemas.openxmlformats.org/officeDocument/2006/relationships/image" Target="../media/image72.png"/><Relationship Id="rId1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82.xml"/><Relationship Id="rId7" Type="http://schemas.openxmlformats.org/officeDocument/2006/relationships/image" Target="../media/image93.png"/><Relationship Id="rId12" Type="http://schemas.openxmlformats.org/officeDocument/2006/relationships/image" Target="../media/image84.tmp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62.png"/><Relationship Id="rId11" Type="http://schemas.openxmlformats.org/officeDocument/2006/relationships/image" Target="../media/image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83.xml"/><Relationship Id="rId9" Type="http://schemas.openxmlformats.org/officeDocument/2006/relationships/image" Target="../media/image95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0.png"/><Relationship Id="rId4" Type="http://schemas.openxmlformats.org/officeDocument/2006/relationships/tags" Target="../tags/tag87.xml"/><Relationship Id="rId9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6.png"/><Relationship Id="rId2" Type="http://schemas.openxmlformats.org/officeDocument/2006/relationships/tags" Target="../tags/tag89.xml"/><Relationship Id="rId16" Type="http://schemas.openxmlformats.org/officeDocument/2006/relationships/image" Target="../media/image110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105.png"/><Relationship Id="rId5" Type="http://schemas.openxmlformats.org/officeDocument/2006/relationships/tags" Target="../tags/tag92.xml"/><Relationship Id="rId15" Type="http://schemas.openxmlformats.org/officeDocument/2006/relationships/image" Target="../media/image109.tmp"/><Relationship Id="rId10" Type="http://schemas.openxmlformats.org/officeDocument/2006/relationships/image" Target="../media/image104.png"/><Relationship Id="rId4" Type="http://schemas.openxmlformats.org/officeDocument/2006/relationships/tags" Target="../tags/tag91.xml"/><Relationship Id="rId9" Type="http://schemas.openxmlformats.org/officeDocument/2006/relationships/image" Target="../media/image103.jpeg"/><Relationship Id="rId1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96.xml"/><Relationship Id="rId7" Type="http://schemas.openxmlformats.org/officeDocument/2006/relationships/image" Target="../media/image113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99.xml"/><Relationship Id="rId7" Type="http://schemas.openxmlformats.org/officeDocument/2006/relationships/image" Target="../media/image11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16.tm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0.png"/><Relationship Id="rId4" Type="http://schemas.openxmlformats.org/officeDocument/2006/relationships/tags" Target="../tags/tag100.xml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22.png"/><Relationship Id="rId5" Type="http://schemas.openxmlformats.org/officeDocument/2006/relationships/image" Target="../media/image117.png"/><Relationship Id="rId4" Type="http://schemas.openxmlformats.org/officeDocument/2006/relationships/image" Target="../media/image121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05.xml"/><Relationship Id="rId7" Type="http://schemas.openxmlformats.org/officeDocument/2006/relationships/image" Target="../media/image12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23.tm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6.png"/><Relationship Id="rId4" Type="http://schemas.openxmlformats.org/officeDocument/2006/relationships/tags" Target="../tags/tag106.xml"/><Relationship Id="rId9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28.tmp"/><Relationship Id="rId5" Type="http://schemas.openxmlformats.org/officeDocument/2006/relationships/image" Target="../media/image117.png"/><Relationship Id="rId4" Type="http://schemas.openxmlformats.org/officeDocument/2006/relationships/image" Target="../media/image1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30.tmp"/><Relationship Id="rId5" Type="http://schemas.openxmlformats.org/officeDocument/2006/relationships/image" Target="../media/image129.png"/><Relationship Id="rId4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tmp"/><Relationship Id="rId3" Type="http://schemas.openxmlformats.org/officeDocument/2006/relationships/tags" Target="../tags/tag113.xml"/><Relationship Id="rId7" Type="http://schemas.openxmlformats.org/officeDocument/2006/relationships/image" Target="../media/image131.tmp"/><Relationship Id="rId12" Type="http://schemas.openxmlformats.org/officeDocument/2006/relationships/image" Target="../media/image136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17.png"/><Relationship Id="rId11" Type="http://schemas.openxmlformats.org/officeDocument/2006/relationships/image" Target="../media/image1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4.png"/><Relationship Id="rId4" Type="http://schemas.openxmlformats.org/officeDocument/2006/relationships/tags" Target="../tags/tag114.xml"/><Relationship Id="rId9" Type="http://schemas.openxmlformats.org/officeDocument/2006/relationships/image" Target="../media/image133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117.xml"/><Relationship Id="rId7" Type="http://schemas.openxmlformats.org/officeDocument/2006/relationships/image" Target="../media/image117.png"/><Relationship Id="rId12" Type="http://schemas.openxmlformats.org/officeDocument/2006/relationships/image" Target="../media/image141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0.png"/><Relationship Id="rId5" Type="http://schemas.openxmlformats.org/officeDocument/2006/relationships/tags" Target="../tags/tag119.xml"/><Relationship Id="rId10" Type="http://schemas.openxmlformats.org/officeDocument/2006/relationships/image" Target="../media/image139.png"/><Relationship Id="rId4" Type="http://schemas.openxmlformats.org/officeDocument/2006/relationships/tags" Target="../tags/tag118.xml"/><Relationship Id="rId9" Type="http://schemas.openxmlformats.org/officeDocument/2006/relationships/image" Target="../media/image138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122.xml"/><Relationship Id="rId7" Type="http://schemas.openxmlformats.org/officeDocument/2006/relationships/image" Target="../media/image142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6.png"/><Relationship Id="rId5" Type="http://schemas.openxmlformats.org/officeDocument/2006/relationships/tags" Target="../tags/tag124.xml"/><Relationship Id="rId10" Type="http://schemas.openxmlformats.org/officeDocument/2006/relationships/image" Target="../media/image145.png"/><Relationship Id="rId4" Type="http://schemas.openxmlformats.org/officeDocument/2006/relationships/tags" Target="../tags/tag123.xml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8.png"/><Relationship Id="rId5" Type="http://schemas.openxmlformats.org/officeDocument/2006/relationships/image" Target="../media/image147.tmp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Relationship Id="rId4" Type="http://schemas.openxmlformats.org/officeDocument/2006/relationships/image" Target="../media/image149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2.jpe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51.tmp"/><Relationship Id="rId5" Type="http://schemas.openxmlformats.org/officeDocument/2006/relationships/image" Target="../media/image150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11" Type="http://schemas.openxmlformats.org/officeDocument/2006/relationships/image" Target="../media/image14.tm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tmp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56.png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5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54.png"/><Relationship Id="rId5" Type="http://schemas.openxmlformats.org/officeDocument/2006/relationships/tags" Target="../tags/tag134.xml"/><Relationship Id="rId15" Type="http://schemas.openxmlformats.org/officeDocument/2006/relationships/image" Target="../media/image158.png"/><Relationship Id="rId10" Type="http://schemas.openxmlformats.org/officeDocument/2006/relationships/image" Target="../media/image153.tmp"/><Relationship Id="rId4" Type="http://schemas.openxmlformats.org/officeDocument/2006/relationships/tags" Target="../tags/tag133.xml"/><Relationship Id="rId9" Type="http://schemas.openxmlformats.org/officeDocument/2006/relationships/image" Target="../media/image142.png"/><Relationship Id="rId14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0.tmp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159.png"/><Relationship Id="rId5" Type="http://schemas.openxmlformats.org/officeDocument/2006/relationships/image" Target="../media/image142.png"/><Relationship Id="rId4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16.tmp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4.tmp"/><Relationship Id="rId18" Type="http://schemas.openxmlformats.org/officeDocument/2006/relationships/image" Target="../media/image20.png"/><Relationship Id="rId3" Type="http://schemas.openxmlformats.org/officeDocument/2006/relationships/tags" Target="../tags/tag14.xml"/><Relationship Id="rId21" Type="http://schemas.openxmlformats.org/officeDocument/2006/relationships/image" Target="../media/image23.png"/><Relationship Id="rId7" Type="http://schemas.openxmlformats.org/officeDocument/2006/relationships/tags" Target="../tags/tag18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19.png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5" Type="http://schemas.openxmlformats.org/officeDocument/2006/relationships/image" Target="../media/image17.png"/><Relationship Id="rId23" Type="http://schemas.openxmlformats.org/officeDocument/2006/relationships/image" Target="../media/image9.png"/><Relationship Id="rId10" Type="http://schemas.openxmlformats.org/officeDocument/2006/relationships/tags" Target="../tags/tag21.xml"/><Relationship Id="rId19" Type="http://schemas.openxmlformats.org/officeDocument/2006/relationships/image" Target="../media/image21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tags" Target="../tags/tag24.xml"/><Relationship Id="rId21" Type="http://schemas.openxmlformats.org/officeDocument/2006/relationships/image" Target="../media/image9.png"/><Relationship Id="rId7" Type="http://schemas.openxmlformats.org/officeDocument/2006/relationships/tags" Target="../tags/tag28.xml"/><Relationship Id="rId12" Type="http://schemas.openxmlformats.org/officeDocument/2006/relationships/image" Target="../media/image13.tmp"/><Relationship Id="rId17" Type="http://schemas.openxmlformats.org/officeDocument/2006/relationships/image" Target="../media/image28.png"/><Relationship Id="rId2" Type="http://schemas.openxmlformats.org/officeDocument/2006/relationships/tags" Target="../tags/tag2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10" Type="http://schemas.openxmlformats.org/officeDocument/2006/relationships/tags" Target="../tags/tag31.xml"/><Relationship Id="rId19" Type="http://schemas.openxmlformats.org/officeDocument/2006/relationships/image" Target="../media/image30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5.tmp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4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41.png"/><Relationship Id="rId3" Type="http://schemas.openxmlformats.org/officeDocument/2006/relationships/tags" Target="../tags/tag34.xml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0" Type="http://schemas.openxmlformats.org/officeDocument/2006/relationships/tags" Target="../tags/tag41.xml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jpe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QCmogzS3Abg/Trc-DwGKz6I/AAAAAAAAAG0/w5xLZM1eVkY/s1600/1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4572000" cy="176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61348"/>
            <a:ext cx="742188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847148"/>
            <a:ext cx="8328660" cy="5391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876800"/>
            <a:ext cx="6696075" cy="491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5321"/>
            <a:ext cx="2366010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pic>
        <p:nvPicPr>
          <p:cNvPr id="7170" name="Picture 2" descr="http://2.bp.blogspot.com/-syFKqoWsTz0/Trc-EBkCaII/AAAAAAAAAG8/KqZEM-ne62w/s1600/1-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533400"/>
            <a:ext cx="3152521" cy="22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3.bp.blogspot.com/-JEVgyuEmuWU/Trc-EbismkI/AAAAAAAAAHE/X_o_pV5r0b4/s1600/1-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31" y="3898193"/>
            <a:ext cx="2665796" cy="22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39016"/>
            <a:ext cx="2640330" cy="491490"/>
          </a:xfrm>
          <a:prstGeom prst="rect">
            <a:avLst/>
          </a:prstGeom>
        </p:spPr>
      </p:pic>
      <p:pic>
        <p:nvPicPr>
          <p:cNvPr id="7174" name="Picture 6" descr="http://3.bp.blogspot.com/-Far4zd4BZog/Trc-EhWBRwI/AAAAAAAAAHM/b5syuOnbmXs/s1600/1-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78" y="558800"/>
            <a:ext cx="207604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69" y="2982700"/>
            <a:ext cx="2137410" cy="537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4615815" cy="788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459158"/>
            <a:ext cx="443103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5" y="1120140"/>
            <a:ext cx="4291965" cy="5372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7" y="2026920"/>
            <a:ext cx="3221355" cy="232410"/>
          </a:xfrm>
          <a:prstGeom prst="rect">
            <a:avLst/>
          </a:prstGeom>
        </p:spPr>
      </p:pic>
      <p:pic>
        <p:nvPicPr>
          <p:cNvPr id="8196" name="Picture 4" descr="https://upload.wikimedia.org/wikipedia/commons/thumb/0/0e/Geode3.png/178px-Geode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9" y="781298"/>
            <a:ext cx="2129382" cy="1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7" y="3163254"/>
            <a:ext cx="8233410" cy="2305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7" y="3917632"/>
            <a:ext cx="79609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" y="5715000"/>
            <a:ext cx="4827270" cy="234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415790"/>
            <a:ext cx="5244465" cy="232410"/>
          </a:xfrm>
          <a:prstGeom prst="rect">
            <a:avLst/>
          </a:prstGeom>
        </p:spPr>
      </p:pic>
      <p:sp>
        <p:nvSpPr>
          <p:cNvPr id="19" name="AutoShape 8" descr="Image result for confused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Image result for confused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2" descr="Image result for confused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4" descr="Image result for confused clip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 descr="http://www.clipartbest.com/cliparts/pi5/oq5/pi5oq5qeT.jpe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9" y="4622800"/>
            <a:ext cx="1922651" cy="20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16" y="832437"/>
            <a:ext cx="4739640" cy="493395"/>
          </a:xfrm>
          <a:prstGeom prst="rect">
            <a:avLst/>
          </a:prstGeom>
        </p:spPr>
      </p:pic>
      <p:sp>
        <p:nvSpPr>
          <p:cNvPr id="7" name="AutoShape 2" descr="Image result for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2" name="Picture 6" descr="Image result for matri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99995"/>
            <a:ext cx="3767418" cy="23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25255"/>
            <a:ext cx="2469367" cy="1162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3962400"/>
            <a:ext cx="3057525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59" y="1797614"/>
            <a:ext cx="4208145" cy="186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59" y="2616017"/>
            <a:ext cx="2489835" cy="186690"/>
          </a:xfrm>
          <a:prstGeom prst="rect">
            <a:avLst/>
          </a:prstGeom>
        </p:spPr>
      </p:pic>
      <p:sp>
        <p:nvSpPr>
          <p:cNvPr id="19" name="AutoShape 8" descr="Image result for math sc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2" descr="Image result for confucius s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4504459"/>
            <a:ext cx="1958975" cy="22654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22993" y="5335678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Script" panose="020B0504020000000003" pitchFamily="34" charset="0"/>
              </a:rPr>
              <a:t>WebGL</a:t>
            </a:r>
            <a:r>
              <a:rPr lang="en-US" sz="2400" b="1" dirty="0" smtClean="0">
                <a:latin typeface="Segoe Script" panose="020B0504020000000003" pitchFamily="34" charset="0"/>
              </a:rPr>
              <a:t> say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56224" y="5774249"/>
            <a:ext cx="4785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hiller" panose="04020404031007020602" pitchFamily="82" charset="0"/>
              </a:rPr>
              <a:t>Do whatever you want in the </a:t>
            </a:r>
            <a:r>
              <a:rPr lang="en-US" sz="2800" b="1" dirty="0" smtClean="0">
                <a:latin typeface="Chiller" panose="04020404031007020602" pitchFamily="82" charset="0"/>
              </a:rPr>
              <a:t>vertex </a:t>
            </a:r>
            <a:r>
              <a:rPr lang="en-US" sz="2800" b="1" dirty="0" err="1" smtClean="0">
                <a:latin typeface="Chiller" panose="04020404031007020602" pitchFamily="82" charset="0"/>
              </a:rPr>
              <a:t>shader</a:t>
            </a:r>
            <a:r>
              <a:rPr lang="en-US" sz="2800" dirty="0" smtClean="0">
                <a:latin typeface="Chiller" panose="04020404031007020602" pitchFamily="82" charset="0"/>
              </a:rPr>
              <a:t>.</a:t>
            </a:r>
          </a:p>
          <a:p>
            <a:r>
              <a:rPr lang="en-US" sz="2800" dirty="0" smtClean="0">
                <a:latin typeface="Chiller" panose="04020404031007020602" pitchFamily="82" charset="0"/>
              </a:rPr>
              <a:t>I will run it once for each vertex.</a:t>
            </a:r>
          </a:p>
        </p:txBody>
      </p:sp>
      <p:sp>
        <p:nvSpPr>
          <p:cNvPr id="24" name="AutoShape 14" descr="Image result for math ahea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4" name="Picture 18" descr="Image result for no math pleas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71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sp>
        <p:nvSpPr>
          <p:cNvPr id="7" name="AutoShape 2" descr="Image result for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4" descr="https://upload.wikimedia.org/wikipedia/commons/thumb/0/0e/Geode3.png/178px-Geode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67" y="647700"/>
            <a:ext cx="2129382" cy="19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4" y="1241301"/>
            <a:ext cx="3863340" cy="491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4" y="2868171"/>
            <a:ext cx="7237095" cy="23622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21" y="3527301"/>
            <a:ext cx="1806958" cy="179967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73679" y="4289301"/>
            <a:ext cx="2057400" cy="2286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91" y="3520015"/>
            <a:ext cx="1806958" cy="18069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36" y="3908301"/>
            <a:ext cx="1453515" cy="1790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4" y="5886202"/>
            <a:ext cx="6640830" cy="2324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4" y="6398895"/>
            <a:ext cx="752856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sp>
        <p:nvSpPr>
          <p:cNvPr id="7" name="AutoShape 2" descr="Image result for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1" y="956308"/>
            <a:ext cx="4232910" cy="537210"/>
          </a:xfrm>
          <a:prstGeom prst="rect">
            <a:avLst/>
          </a:prstGeom>
        </p:spPr>
      </p:pic>
      <p:pic>
        <p:nvPicPr>
          <p:cNvPr id="10242" name="Picture 2" descr="https://classes.soe.ucsc.edu/cmps162/Spring12/s12/labnotes/images/vertfrag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36" y="4155528"/>
            <a:ext cx="3209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tomdalling.com/images/posts/modern-opengl-06/Gouraud_high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9600"/>
            <a:ext cx="2828925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184399"/>
            <a:ext cx="4467225" cy="5391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783330"/>
            <a:ext cx="1032510" cy="48387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5" y="3352800"/>
            <a:ext cx="1958975" cy="2265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5125" y="5716021"/>
            <a:ext cx="504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hiller" panose="04020404031007020602" pitchFamily="82" charset="0"/>
              </a:rPr>
              <a:t>Do whatever you want in the </a:t>
            </a:r>
            <a:r>
              <a:rPr lang="en-US" sz="2800" b="1" dirty="0" smtClean="0">
                <a:latin typeface="Chiller" panose="04020404031007020602" pitchFamily="82" charset="0"/>
              </a:rPr>
              <a:t>fragment </a:t>
            </a:r>
            <a:r>
              <a:rPr lang="en-US" sz="2800" b="1" dirty="0" err="1" smtClean="0">
                <a:latin typeface="Chiller" panose="04020404031007020602" pitchFamily="82" charset="0"/>
              </a:rPr>
              <a:t>shader</a:t>
            </a:r>
            <a:r>
              <a:rPr lang="en-US" sz="2800" dirty="0" smtClean="0">
                <a:latin typeface="Chiller" panose="04020404031007020602" pitchFamily="82" charset="0"/>
              </a:rPr>
              <a:t>.</a:t>
            </a:r>
          </a:p>
          <a:p>
            <a:r>
              <a:rPr lang="en-US" sz="2800" dirty="0" smtClean="0">
                <a:latin typeface="Chiller" panose="04020404031007020602" pitchFamily="82" charset="0"/>
              </a:rPr>
              <a:t>I will run it once for each pixel.</a:t>
            </a:r>
          </a:p>
        </p:txBody>
      </p:sp>
    </p:spTree>
    <p:extLst>
      <p:ext uri="{BB962C8B-B14F-4D97-AF65-F5344CB8AC3E}">
        <p14:creationId xmlns:p14="http://schemas.microsoft.com/office/powerpoint/2010/main" val="22045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321"/>
            <a:ext cx="3264408" cy="326898"/>
          </a:xfrm>
          <a:prstGeom prst="rect">
            <a:avLst/>
          </a:prstGeom>
        </p:spPr>
      </p:pic>
      <p:pic>
        <p:nvPicPr>
          <p:cNvPr id="12290" name="Picture 2" descr="http://4.bp.blogspot.com/-SltUj6emplc/Trc-FQ4peGI/AAAAAAAAAHk/0PissoR32Do/s1600/1-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9" y="2044700"/>
            <a:ext cx="754144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1" y="1219200"/>
            <a:ext cx="362521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4191001"/>
            <a:ext cx="8724900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86400"/>
            <a:ext cx="4274820" cy="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6310" y="1065868"/>
            <a:ext cx="8658639" cy="1746316"/>
            <a:chOff x="256310" y="1524000"/>
            <a:chExt cx="8658639" cy="1746316"/>
          </a:xfrm>
        </p:grpSpPr>
        <p:sp>
          <p:nvSpPr>
            <p:cNvPr id="23" name="Rounded Rectangle 22"/>
            <p:cNvSpPr/>
            <p:nvPr/>
          </p:nvSpPr>
          <p:spPr>
            <a:xfrm>
              <a:off x="2298641" y="1706967"/>
              <a:ext cx="1146430" cy="97388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084" y="2029984"/>
              <a:ext cx="923544" cy="431292"/>
            </a:xfrm>
            <a:prstGeom prst="rect">
              <a:avLst/>
            </a:prstGeom>
          </p:spPr>
        </p:pic>
        <p:pic>
          <p:nvPicPr>
            <p:cNvPr id="1026" name="Picture 2" descr="http://caig.cs.nctu.edu.tw/course/CG2007/images/ex1_wirefram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10" y="1596127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1842662" y="2193911"/>
              <a:ext cx="34515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505203" y="2167626"/>
              <a:ext cx="34515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887712" y="1939026"/>
              <a:ext cx="1459047" cy="4572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320" y="2084308"/>
              <a:ext cx="1308164" cy="161163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5777340" y="1757514"/>
              <a:ext cx="1146430" cy="97388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783" y="2080531"/>
              <a:ext cx="923544" cy="425196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>
              <a:off x="5388324" y="2164889"/>
              <a:ext cx="34515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8" descr="T:\redtransteapot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59780" y="1524000"/>
              <a:ext cx="1655169" cy="1386271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7010400" y="2210036"/>
              <a:ext cx="34515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72" y="2910271"/>
              <a:ext cx="1293876" cy="22174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019" y="2993710"/>
              <a:ext cx="948690" cy="276606"/>
            </a:xfrm>
            <a:prstGeom prst="rect">
              <a:avLst/>
            </a:prstGeom>
          </p:spPr>
        </p:pic>
      </p:grp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3962400"/>
            <a:ext cx="9144000" cy="24568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18" y="50074"/>
            <a:ext cx="2370582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michaeljswart.com/wp-content/uploads/2012/04/Columb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26" y="863600"/>
            <a:ext cx="406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44" y="35321"/>
            <a:ext cx="1010412" cy="249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754759"/>
            <a:ext cx="4343400" cy="656082"/>
          </a:xfrm>
          <a:prstGeom prst="rect">
            <a:avLst/>
          </a:prstGeom>
        </p:spPr>
      </p:pic>
      <p:pic>
        <p:nvPicPr>
          <p:cNvPr id="13316" name="Picture 4" descr="Image result for eas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8300"/>
            <a:ext cx="417927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82" y="5037074"/>
            <a:ext cx="3701034" cy="6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4" y="1219200"/>
            <a:ext cx="8484376" cy="54361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4" y="533400"/>
            <a:ext cx="2510790" cy="17716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04800" y="2984499"/>
            <a:ext cx="8477758" cy="1676400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92100" y="4876799"/>
            <a:ext cx="8477758" cy="1828800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39000" y="3048000"/>
            <a:ext cx="1530858" cy="1596939"/>
            <a:chOff x="7239000" y="3048000"/>
            <a:chExt cx="1530858" cy="1596939"/>
          </a:xfrm>
        </p:grpSpPr>
        <p:pic>
          <p:nvPicPr>
            <p:cNvPr id="2050" name="Picture 2" descr="https://upload.wikimedia.org/wikipedia/commons/e/e5/Post-it-note-transparen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048000"/>
              <a:ext cx="1530858" cy="159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958" y="3450717"/>
              <a:ext cx="1128141" cy="43548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7200900" y="4992729"/>
            <a:ext cx="1530858" cy="1596939"/>
            <a:chOff x="7239000" y="3048000"/>
            <a:chExt cx="1530858" cy="1596939"/>
          </a:xfrm>
        </p:grpSpPr>
        <p:pic>
          <p:nvPicPr>
            <p:cNvPr id="40" name="Picture 2" descr="https://upload.wikimedia.org/wikipedia/commons/e/e5/Post-it-note-transparen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048000"/>
              <a:ext cx="1530858" cy="159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958" y="3450717"/>
              <a:ext cx="1128141" cy="43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7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1" y="1447800"/>
            <a:ext cx="8713470" cy="560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3" y="4572000"/>
            <a:ext cx="7818120" cy="240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3" y="2973265"/>
            <a:ext cx="6949440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990600"/>
            <a:ext cx="8781111" cy="3020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81216" y="2133600"/>
            <a:ext cx="278892" cy="2514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7" y="4955981"/>
            <a:ext cx="3865245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" y="1066800"/>
            <a:ext cx="8897592" cy="562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5" y="533400"/>
            <a:ext cx="2242185" cy="2343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" y="5899150"/>
            <a:ext cx="5041901" cy="596900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8459" y="4343400"/>
            <a:ext cx="8775841" cy="596900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172200"/>
            <a:ext cx="3240405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40" y="4968437"/>
            <a:ext cx="4274820" cy="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5" y="533400"/>
            <a:ext cx="662940" cy="175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27417"/>
            <a:ext cx="3947539" cy="53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" y="519810"/>
            <a:ext cx="975360" cy="22479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" y="931377"/>
            <a:ext cx="7625524" cy="59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1000" y="498409"/>
            <a:ext cx="8489122" cy="3146491"/>
            <a:chOff x="381000" y="587309"/>
            <a:chExt cx="8489122" cy="3146491"/>
          </a:xfrm>
        </p:grpSpPr>
        <p:pic>
          <p:nvPicPr>
            <p:cNvPr id="30" name="Picture 29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5" y="1479296"/>
              <a:ext cx="1628497" cy="1746504"/>
            </a:xfrm>
            <a:prstGeom prst="rect">
              <a:avLst/>
            </a:prstGeom>
          </p:spPr>
        </p:pic>
        <p:pic>
          <p:nvPicPr>
            <p:cNvPr id="28" name="Picture 27" descr="Screen Clippi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66" y="587309"/>
              <a:ext cx="5275759" cy="314649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81000" y="1072178"/>
              <a:ext cx="1593940" cy="2623522"/>
              <a:chOff x="3263900" y="1981200"/>
              <a:chExt cx="1593940" cy="2623522"/>
            </a:xfrm>
          </p:grpSpPr>
          <p:pic>
            <p:nvPicPr>
              <p:cNvPr id="13" name="Picture 12" descr="Screen Clippi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6600" y="2311400"/>
                <a:ext cx="1581240" cy="2293322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4750" y="2052022"/>
                <a:ext cx="1424940" cy="2346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3263900" y="1981200"/>
                <a:ext cx="1581240" cy="2623522"/>
              </a:xfrm>
              <a:prstGeom prst="rect">
                <a:avLst/>
              </a:prstGeom>
              <a:solidFill>
                <a:srgbClr val="00B050">
                  <a:alpha val="0"/>
                </a:srgb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5" y="4503102"/>
            <a:ext cx="8724900" cy="5467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1" y="5715000"/>
            <a:ext cx="768477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00"/>
            <a:ext cx="4242816" cy="326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1870710" cy="17907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2" y="1371600"/>
            <a:ext cx="7783012" cy="1400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81400"/>
            <a:ext cx="6530340" cy="238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4838700" cy="230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5400"/>
            <a:ext cx="8324850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371600"/>
            <a:ext cx="7038975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33600"/>
            <a:ext cx="7726680" cy="25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3012831"/>
            <a:ext cx="7480935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3892060"/>
            <a:ext cx="870585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" y="1479452"/>
            <a:ext cx="8846727" cy="4415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1"/>
            <a:ext cx="3199828" cy="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399"/>
            <a:ext cx="7121491" cy="36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85801"/>
            <a:ext cx="2904363" cy="25774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973"/>
            <a:ext cx="9144000" cy="3796053"/>
          </a:xfrm>
          <a:prstGeom prst="rect">
            <a:avLst/>
          </a:prstGeom>
        </p:spPr>
      </p:pic>
      <p:pic>
        <p:nvPicPr>
          <p:cNvPr id="3074" name="Picture 2" descr="Image result for same old sh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29472"/>
            <a:ext cx="2550942" cy="14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893"/>
            <a:ext cx="4864608" cy="3268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143000"/>
            <a:ext cx="2792730" cy="1771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4419600"/>
            <a:ext cx="2526030" cy="234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51510"/>
            <a:ext cx="7275195" cy="236220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710746"/>
            <a:ext cx="7243957" cy="2032954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447799"/>
            <a:ext cx="8100694" cy="26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30262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0" y="2438400"/>
            <a:ext cx="2590800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7501890" cy="2556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810566"/>
            <a:ext cx="3651885" cy="20745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572000" y="1092422"/>
            <a:ext cx="266700" cy="370449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22" y="1710470"/>
            <a:ext cx="1964817" cy="43719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66800" y="1704536"/>
            <a:ext cx="5334000" cy="471268"/>
          </a:xfrm>
          <a:prstGeom prst="roundRect">
            <a:avLst/>
          </a:prstGeom>
          <a:solidFill>
            <a:srgbClr val="92D05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99262"/>
            <a:ext cx="1309878" cy="2074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1066800" y="2310064"/>
            <a:ext cx="212560" cy="16513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86" y="2861133"/>
            <a:ext cx="1364742" cy="7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78"/>
            <a:ext cx="4636008" cy="326898"/>
          </a:xfr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1072896" cy="24726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92" y="961344"/>
            <a:ext cx="7467600" cy="59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" y="837565"/>
            <a:ext cx="7126605" cy="2324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9" y="1295400"/>
            <a:ext cx="8811761" cy="5190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893"/>
            <a:ext cx="4864608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89000"/>
            <a:ext cx="8100694" cy="2666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516355"/>
            <a:ext cx="2792730" cy="177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7" y="4705350"/>
            <a:ext cx="4697730" cy="234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5095875"/>
            <a:ext cx="4804410" cy="2324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1000" y="1354555"/>
            <a:ext cx="8077200" cy="533400"/>
          </a:xfrm>
          <a:prstGeom prst="roundRect">
            <a:avLst/>
          </a:prstGeom>
          <a:solidFill>
            <a:srgbClr val="92D05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89" y="3121303"/>
            <a:ext cx="3152775" cy="533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6200000">
            <a:off x="2859854" y="3185929"/>
            <a:ext cx="733120" cy="20442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3733800"/>
            <a:ext cx="273558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17" y="5095875"/>
            <a:ext cx="3760470" cy="236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5607050"/>
            <a:ext cx="5991225" cy="2000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0275"/>
            <a:ext cx="3973830" cy="2381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11595"/>
            <a:ext cx="7332345" cy="24003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200000">
            <a:off x="6742796" y="2399979"/>
            <a:ext cx="940381" cy="2044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893"/>
            <a:ext cx="4864608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7" y="1128519"/>
            <a:ext cx="7243957" cy="20329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8" y="743955"/>
            <a:ext cx="2526030" cy="23431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8" y="3504447"/>
            <a:ext cx="3303361" cy="30768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0" y="4116266"/>
            <a:ext cx="3604260" cy="255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136364" y="2414784"/>
            <a:ext cx="2043684" cy="266700"/>
          </a:xfrm>
          <a:prstGeom prst="roundRect">
            <a:avLst/>
          </a:prstGeom>
          <a:solidFill>
            <a:srgbClr val="92D05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43" y="4711579"/>
            <a:ext cx="2651760" cy="2343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70" y="5145124"/>
            <a:ext cx="2626995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69" y="5549779"/>
            <a:ext cx="2127885" cy="2305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5" y="6350831"/>
            <a:ext cx="5027295" cy="230505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42833" y="1128519"/>
            <a:ext cx="3780791" cy="266700"/>
          </a:xfrm>
          <a:prstGeom prst="roundRect">
            <a:avLst/>
          </a:prstGeom>
          <a:solidFill>
            <a:srgbClr val="92D05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28" y="475031"/>
            <a:ext cx="3017520" cy="5334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3669320" y="741731"/>
            <a:ext cx="610555" cy="2667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669320" y="2999936"/>
            <a:ext cx="914400" cy="30480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180048" y="2706884"/>
            <a:ext cx="387636" cy="1409382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893"/>
            <a:ext cx="4864608" cy="32689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980121" y="1628336"/>
            <a:ext cx="4432330" cy="266700"/>
          </a:xfrm>
          <a:prstGeom prst="roundRect">
            <a:avLst/>
          </a:prstGeom>
          <a:solidFill>
            <a:srgbClr val="92D05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456608" y="1931708"/>
            <a:ext cx="508415" cy="61642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71" y="2677677"/>
            <a:ext cx="3190875" cy="826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20" y="1310811"/>
            <a:ext cx="1624965" cy="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533400"/>
            <a:ext cx="2162175" cy="179070"/>
          </a:xfrm>
          <a:prstGeom prst="rect">
            <a:avLst/>
          </a:prstGeom>
        </p:spPr>
      </p:pic>
      <p:sp>
        <p:nvSpPr>
          <p:cNvPr id="2" name="AutoShape 2" descr="Image result for fol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fol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fold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fold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30275" y="909320"/>
            <a:ext cx="894079" cy="894080"/>
            <a:chOff x="930275" y="1518920"/>
            <a:chExt cx="894079" cy="894080"/>
          </a:xfrm>
        </p:grpSpPr>
        <p:pic>
          <p:nvPicPr>
            <p:cNvPr id="18" name="Picture 10" descr="http://www.infrahouse.com/sites/infrahouse.com/files/blog/folder-icon-512x512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1518920"/>
              <a:ext cx="894079" cy="89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1930400"/>
              <a:ext cx="466344" cy="14573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697860" y="2895600"/>
            <a:ext cx="894079" cy="894080"/>
            <a:chOff x="1697860" y="3286125"/>
            <a:chExt cx="894079" cy="894080"/>
          </a:xfrm>
        </p:grpSpPr>
        <p:pic>
          <p:nvPicPr>
            <p:cNvPr id="21" name="Picture 10" descr="http://www.infrahouse.com/sites/infrahouse.com/files/blog/folder-icon-512x512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860" y="3286125"/>
              <a:ext cx="894079" cy="89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954" y="3699827"/>
              <a:ext cx="708089" cy="14573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726803" y="5026660"/>
            <a:ext cx="894079" cy="894080"/>
            <a:chOff x="1621660" y="4826000"/>
            <a:chExt cx="894079" cy="894080"/>
          </a:xfrm>
        </p:grpSpPr>
        <p:pic>
          <p:nvPicPr>
            <p:cNvPr id="22" name="Picture 10" descr="http://www.infrahouse.com/sites/infrahouse.com/files/blog/folder-icon-512x512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660" y="4826000"/>
              <a:ext cx="894079" cy="89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354" y="5225573"/>
              <a:ext cx="581216" cy="142304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4" y="2054384"/>
            <a:ext cx="2501456" cy="1971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82" y="3789680"/>
            <a:ext cx="1644206" cy="197168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2144901" y="3665696"/>
            <a:ext cx="0" cy="101854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371600" y="1651635"/>
            <a:ext cx="378012" cy="3834765"/>
            <a:chOff x="1371600" y="2261235"/>
            <a:chExt cx="378012" cy="3834765"/>
          </a:xfrm>
        </p:grpSpPr>
        <p:grpSp>
          <p:nvGrpSpPr>
            <p:cNvPr id="40" name="Group 39"/>
            <p:cNvGrpSpPr/>
            <p:nvPr/>
          </p:nvGrpSpPr>
          <p:grpSpPr>
            <a:xfrm>
              <a:off x="1371600" y="2261235"/>
              <a:ext cx="358327" cy="3834765"/>
              <a:chOff x="1371600" y="2261235"/>
              <a:chExt cx="358327" cy="383476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377316" y="2261235"/>
                <a:ext cx="6984" cy="3834765"/>
              </a:xfrm>
              <a:prstGeom prst="line">
                <a:avLst/>
              </a:prstGeom>
              <a:ln w="31750">
                <a:solidFill>
                  <a:schemeClr val="bg2">
                    <a:lumMod val="1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77315" y="2737168"/>
                <a:ext cx="352612" cy="0"/>
              </a:xfrm>
              <a:prstGeom prst="line">
                <a:avLst/>
              </a:prstGeom>
              <a:ln w="31750">
                <a:solidFill>
                  <a:schemeClr val="bg2">
                    <a:lumMod val="1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71600" y="4000500"/>
                <a:ext cx="352612" cy="0"/>
              </a:xfrm>
              <a:prstGeom prst="line">
                <a:avLst/>
              </a:prstGeom>
              <a:ln w="31750">
                <a:solidFill>
                  <a:schemeClr val="bg2">
                    <a:lumMod val="1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397000" y="6083300"/>
              <a:ext cx="352612" cy="0"/>
            </a:xfrm>
            <a:prstGeom prst="line">
              <a:avLst/>
            </a:prstGeom>
            <a:ln w="31750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2158101" y="3888264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71700" y="4152900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59000" y="4419600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59899" y="4671536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68" y="4076382"/>
            <a:ext cx="1764221" cy="1971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68" y="4360830"/>
            <a:ext cx="581216" cy="19373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8" y="4581461"/>
            <a:ext cx="1657922" cy="193739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2173842" y="5839460"/>
            <a:ext cx="0" cy="56134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79164" y="6123464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92763" y="6388100"/>
            <a:ext cx="661299" cy="0"/>
          </a:xfrm>
          <a:prstGeom prst="line">
            <a:avLst/>
          </a:prstGeom>
          <a:ln w="317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82" y="6024880"/>
            <a:ext cx="1652778" cy="19716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83" y="6303328"/>
            <a:ext cx="1894523" cy="1457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1701800"/>
            <a:ext cx="2005965" cy="20916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440210"/>
            <a:ext cx="3814763" cy="212598"/>
          </a:xfrm>
          <a:prstGeom prst="rect">
            <a:avLst/>
          </a:prstGeom>
        </p:spPr>
      </p:pic>
      <p:sp>
        <p:nvSpPr>
          <p:cNvPr id="74" name="Right Brace 73"/>
          <p:cNvSpPr/>
          <p:nvPr/>
        </p:nvSpPr>
        <p:spPr>
          <a:xfrm>
            <a:off x="4963001" y="3569017"/>
            <a:ext cx="370999" cy="1536383"/>
          </a:xfrm>
          <a:prstGeom prst="rightBrace">
            <a:avLst/>
          </a:prstGeom>
          <a:ln w="317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4996100" y="5617004"/>
            <a:ext cx="337900" cy="1012919"/>
          </a:xfrm>
          <a:prstGeom prst="rightBrace">
            <a:avLst/>
          </a:prstGeom>
          <a:ln w="317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06" y="4126801"/>
            <a:ext cx="2570036" cy="48006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06" y="6019133"/>
            <a:ext cx="864108" cy="16630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2056543"/>
            <a:ext cx="3535299" cy="20402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893"/>
            <a:ext cx="4864608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850110"/>
            <a:ext cx="8682228" cy="28117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5000" y="990600"/>
            <a:ext cx="6572251" cy="4531039"/>
            <a:chOff x="1676400" y="990600"/>
            <a:chExt cx="6572251" cy="4531039"/>
          </a:xfrm>
        </p:grpSpPr>
        <p:pic>
          <p:nvPicPr>
            <p:cNvPr id="1026" name="Picture 2" descr="C:\Users\sr194\Desktop\stop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990600"/>
              <a:ext cx="6572251" cy="4531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485" y="3664854"/>
              <a:ext cx="3588544" cy="602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1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35321"/>
            <a:ext cx="2366010" cy="326898"/>
          </a:xfrm>
          <a:prstGeom prst="rect">
            <a:avLst/>
          </a:prstGeom>
        </p:spPr>
      </p:pic>
      <p:pic>
        <p:nvPicPr>
          <p:cNvPr id="2050" name="Picture 2" descr="http://www.ntu.edu.sg/home/ehchua/programming/opengl/images/Graphics3D_Hardw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" y="762000"/>
            <a:ext cx="898357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5562599"/>
            <a:ext cx="5391150" cy="539115"/>
          </a:xfrm>
          <a:prstGeom prst="rect">
            <a:avLst/>
          </a:prstGeom>
        </p:spPr>
      </p:pic>
      <p:pic>
        <p:nvPicPr>
          <p:cNvPr id="25" name="Picture 2" descr="http://upload.wikimedia.org/wikipedia/commons/thumb/4/44/6600GT_GPU.jpg/220px-6600GT_GP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82" y="5111294"/>
            <a:ext cx="1503218" cy="14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Loading the html file \texttt{ClearCanvas.html} in a browser gives you: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{\em written in\\ GLSL ES}&#10;&#10;\end{document}"/>
  <p:tag name="IGUANATEXSIZE" val="1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 {We are loading a few more JS files.}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} \texttt{DrawPoint.js}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 {Draw 1 point starting at id 0.}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 {Fetch shader codes, compile them and\\&#10; link them&#10; to get a }\code{program}\comment{. From now\\ on use this }\code{program}\comment{.}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low:} 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Clear the clutter}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Output: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de{gl.drawArrays(gl.POINTS, 0, 1);} specifies that we are drawing &#10;one vertex (point) starting from vertex id 0.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\code{gl\_Position}, \code{gl\_PointSize} and \code{gl\_FragColor} are &#10;built-in variables.&#10;\end{document}"/>
  <p:tag name="IGUANATEXSIZE" val="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bf \texttt{Javascript}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{\bf Vertex Shader}: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Note that \code{gl\_Position} has four coordinates: $x,y,z$ and $w$.&#10;\end{document}"/>
  <p:tag name="IGUANATEXSIZE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We will see later why it is four dimensional.&#10;\end{document}"/>
  <p:tag name="IGUANATEXSIZE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\texttt{#1}}}&#10;\newcommand{\comment}[1]{\noindent \textcolor{blue}{\it #1}}&#10;\newcommand*{\cmcsans}{\fontfamily{comic}\selectfont}&#10;\DeclareTextFontCommand{\textcmcsans}{\cmcsans}&#10;&#10;\begin{document}&#10;For now, we will always set $w=1$ and while doing 2D graphics we set&#10;$z=0$.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 \texttt{ClearCanvas.html}}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n the last example, the coordinate of the point was hardcoded.&#10;&#10;\end{document}"/>
  <p:tag name="IGUANATEXSIZE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at worked because we just had to draw one point (i.e., one vertex).&#10;&#10;\end{document}"/>
  <p:tag name="IGUANATEXSIZE" val="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need to be able to set the coordinates from the Javascript code.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is is done by setting up a buffer in the GPU and moving data into that buffer.&#10;\end{document}"/>
  <p:tag name="IGUANATEXSIZE" val="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} \texttt{DrawTriangle.html}&#10;\end{document}"/>
  <p:tag name="IGUANATEXSIZE" val="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} \texttt{DrawTriangle.js}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An HTML file consists of a bunch of {\bf tags}.&#10;\end{document}"/>
  <p:tag name="IGUANATEXSIZE" val="2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ebGL requires C style arrays. Javascript arrays are objects.&#10;\end{document}"/>
  <p:tag name="IGUANATEXSIZE" val="2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$x$ and $y$ coordinates of three vertices.}&#10;\end{document}"/>
  <p:tag name="IGUANATEXSIZE" val="1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create a buffer\\ and make it current}&#10;\end{document}"/>
  <p:tag name="IGUANATEXSIZE" val="1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Transfer data}&#10;\end{document}"/>
  <p:tag name="IGUANATEXSIZE" val="1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telling the\\ shader how to\\ read the data}&#10;\end{document}"/>
  <p:tag name="IGUANATEXSIZE" val="1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triangle}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Output:}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Each tag describes some document content.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We are asking the browser\\ to load these Javascript files.}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Displayed if the \texttt{canvas}\\ element is not supported.}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Format: \code{ &lt;tag&gt; content &lt;/tag&gt; }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&lt;head&gt;} ... \code{&lt;/head&gt;} : information about the document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&lt;body&gt;} ... \code{&lt;/body&gt;} : visible content 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texttt{webgl-utils.js}: contains useful functions&#10;for setting up WebGL.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Clear the clutter}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 \texttt{ClearCanvas.js}}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RGBA : (Red,Green,Blue,Alpha)}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Alpha is for opaqueness.}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$\alpha=0$: fully transparent}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$\alpha=1$: fully opaque}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We are asking WebGL to use the color buffer.}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This function is called once\\ all scripts are loaded.}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Clear the clutter}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Please skim Chapter 1 and {\bf read Chapter 2} of the textbook (Interactive Computer Graphics).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de{gl}\comment{ is now a javascript\\&#10; object that contains all webgl\\&#10; functions and parameters.}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retrieve canvas\\ element}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bf Folder Structure: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mongoose-free-5.6.exe}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initShaders.js}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initShaders2.js}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MV.js}&#10;\end{document}"/>
  <p:tag name="IGUANATEXSIZE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webgl-utils.js}&#10;\end{document}"/>
  <p:tag name="IGUANATEXSIZE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ClearCanvas.js}&#10;\end{document}"/>
  <p:tag name="IGUANATEXSIZE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ClearCanvas.html}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url}&#10;\pagestyle{empty}&#10;\newcommand*{\cmcsans}{\fontfamily{comic}\selectfont}&#10;\DeclareTextFontCommand{\textcmcsans}{\cmcsans}&#10;&#10;\begin{document}&#10;Have fun with WebGL: \url{https://www.chromeexperiments.com/webgl}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A simple web server}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color{blue}{\url{https://www.cesanta.com/mongoose}}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Utility code that we will\\ use throughout the course.}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Our code}&#10;\end{document}"/>
  <p:tag name="IGUANATEX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works on Windows, Mac and Linux}&#10;\end{document}"/>
  <p:tag name="IGUANATEXSIZE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Clear the clutter}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Basic}&#10;\end{document}"/>
  <p:tag name="IGUANATEXSIZE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Common}&#10;\end{document}"/>
  <p:tag name="IGUANATEX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texttt{CODE}&#10;\end{document}"/>
  <p:tag name="IGUANATEXSIZE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an't go any further without learning about the graphics&#10;system.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ext time we will do some coding in class. Bring your laptops.\\&#10;All you need is a Google Chrome browser.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url}&#10;\pagestyle{empty}&#10;\newcommand*{\cmcsans}{\fontfamily{comic}\selectfont}&#10;\DeclareTextFontCommand{\textcmcsans}{\cmcsans}&#10;&#10;\begin{document}\noindent&#10;\bf UNLESS GRAPHICS\\ PIPELINE TRAINED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Graphics System}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PU: a specialized electronic circuit to speed up\\&#10;the computation required for graphics.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\newcommand{\bull}[1]{\begin{itemize}\item #1 \end{itemize}}&#10;&#10;\begin{document}&#10;\bull{CPU and GPU are separate entities and have separate memories}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\newcommand{\bull}[1]{\begin{itemize}\item #1 \end{itemize}}&#10;&#10;\begin{document}&#10;\bull{GPU specializes in running multiples copies of the same program&#10;that operate on different data. The programs are usually small.}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\newcommand{\bull}[1]{\begin{itemize}\item #1 \end{itemize}}&#10;&#10;\begin{document}&#10;\bull{Main bottleneck: communication between CPU and GPU.\\ Should be minimized.}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Graphics System}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ll 3d graphics must be\\&#10; done within this cube.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nything going out\\&#10;is clipped.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Clear the clutter}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ever is drawn into the view volume\\&#10;is projected to the 2D screen by dropping\\&#10;the $z$-coordinate.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&#10;{\bf Note:} Left Handed Coordinate System!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ypically you model an object as a \\&#10;surface formed by a bunch of triangles.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n you draw each triangle.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ats a lot of data: coordinates of all vertices. Very slow but can't avoid..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w suppose that the model is moved - say it is rotated and translated.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 do you do? Send all that data again?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is changes the coordinates of all the vertices. 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 \texttt{ClearCanvas.html}}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! The transformation can be encoded as \\&#10;small matrix. Just send the matrix.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reality, its more like this: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\newcommand{\bull}[1]{\begin{itemize}\item #1 \end{itemize}}&#10;&#10;\begin{document}&#10;Don't transform the data in the CPU.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\newcommand{\bull}[1]{\begin{itemize}\item #1 \end{itemize}}&#10;&#10;\begin{document}&#10;Just do it in the GPU.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Ok, so we have transformed all the\\ vertices in the GPU.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do we draw the triangles? Our screens can only draw pixels!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Rasterization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ach triangle is converted to {\bf fragments} by the {\bf rasterizer}.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We use the term `fragment' instead of `pixel'. We will see later&#10;why.}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 \texttt{ClearCanvas.js}}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general, different pixels of the same\\ triangle may have different colors.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GPU runs a {\bf fragment shader} for\\&#10;each fragment to compute its final color.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mment{Fragment\\Shader}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Graphics Model}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Life in the graphics pipeline:}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The {\bf vertex and fragment shaders are programmable}, i.e., we provide the &#10;the code for these. 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url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e have no control over the rasterizer.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Graphics Pipeline}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Geometric\\&#10;Processing&#10;&#10;&#10;\end{document}"/>
  <p:tag name="IGUANATEXSIZE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A simple example that clears the canvas with a background color.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asterization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Fragment\\&#10;Processing&#10;&#10;&#10;\end{document}"/>
  <p:tag name="IGUANATEXSIZE" val="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3D Model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utput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}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do you transfer data and \\programs (shaders) to the GPU?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re are WebGL functions\\&#10;that do it for you!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Example: Draw a point}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File:} \texttt{DrawPoint.html}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{\em written in\\ GLSL ES}&#10;&#10;\end{document}"/>
  <p:tag name="IGUANATEXSIZE" val="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5101</TotalTime>
  <Words>42</Words>
  <Application>Microsoft Office PowerPoint</Application>
  <PresentationFormat>On-screen Show (4:3)</PresentationFormat>
  <Paragraphs>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336</cp:revision>
  <dcterms:created xsi:type="dcterms:W3CDTF">2014-01-26T12:33:15Z</dcterms:created>
  <dcterms:modified xsi:type="dcterms:W3CDTF">2016-08-31T09:30:21Z</dcterms:modified>
</cp:coreProperties>
</file>