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356" r:id="rId3"/>
    <p:sldId id="360" r:id="rId4"/>
    <p:sldId id="361" r:id="rId5"/>
    <p:sldId id="355" r:id="rId6"/>
    <p:sldId id="348" r:id="rId7"/>
    <p:sldId id="349" r:id="rId8"/>
    <p:sldId id="350" r:id="rId9"/>
    <p:sldId id="357" r:id="rId10"/>
    <p:sldId id="358" r:id="rId11"/>
    <p:sldId id="3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8" autoAdjust="0"/>
    <p:restoredTop sz="92362" autoAdjust="0"/>
  </p:normalViewPr>
  <p:slideViewPr>
    <p:cSldViewPr>
      <p:cViewPr varScale="1">
        <p:scale>
          <a:sx n="68" d="100"/>
          <a:sy n="68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DC5DA-B78A-4CE2-A3ED-55CE02922200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3C648-CA1A-4AA2-8F33-BD5BE56C7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C648-CA1A-4AA2-8F33-BD5BE56C73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1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E196374-ACC5-40A9-B274-1EB1E6EE075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tags" Target="../tags/tag54.xml"/><Relationship Id="rId21" Type="http://schemas.openxmlformats.org/officeDocument/2006/relationships/image" Target="../media/image64.png"/><Relationship Id="rId7" Type="http://schemas.openxmlformats.org/officeDocument/2006/relationships/tags" Target="../tags/tag5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0.png"/><Relationship Id="rId2" Type="http://schemas.openxmlformats.org/officeDocument/2006/relationships/tags" Target="../tags/tag53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tags" Target="../tags/tag61.xml"/><Relationship Id="rId19" Type="http://schemas.openxmlformats.org/officeDocument/2006/relationships/image" Target="../media/image62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tmp"/><Relationship Id="rId13" Type="http://schemas.openxmlformats.org/officeDocument/2006/relationships/image" Target="../media/image73.png"/><Relationship Id="rId3" Type="http://schemas.openxmlformats.org/officeDocument/2006/relationships/tags" Target="../tags/tag65.xml"/><Relationship Id="rId7" Type="http://schemas.openxmlformats.org/officeDocument/2006/relationships/image" Target="../media/image67.png"/><Relationship Id="rId12" Type="http://schemas.openxmlformats.org/officeDocument/2006/relationships/image" Target="../media/image72.jpe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1.png"/><Relationship Id="rId5" Type="http://schemas.openxmlformats.org/officeDocument/2006/relationships/tags" Target="../tags/tag67.xml"/><Relationship Id="rId10" Type="http://schemas.openxmlformats.org/officeDocument/2006/relationships/image" Target="../media/image70.png"/><Relationship Id="rId4" Type="http://schemas.openxmlformats.org/officeDocument/2006/relationships/tags" Target="../tags/tag66.xml"/><Relationship Id="rId9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6.xml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3" Type="http://schemas.openxmlformats.org/officeDocument/2006/relationships/tags" Target="../tags/tag9.xml"/><Relationship Id="rId7" Type="http://schemas.openxmlformats.org/officeDocument/2006/relationships/image" Target="../media/image13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5.tm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tags" Target="../tags/tag13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6.xml"/><Relationship Id="rId15" Type="http://schemas.openxmlformats.org/officeDocument/2006/relationships/image" Target="../media/image1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3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tags" Target="../tags/tag23.xml"/><Relationship Id="rId21" Type="http://schemas.openxmlformats.org/officeDocument/2006/relationships/image" Target="../media/image34.png"/><Relationship Id="rId7" Type="http://schemas.openxmlformats.org/officeDocument/2006/relationships/tags" Target="../tags/tag27.xml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tags" Target="../tags/tag22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15" Type="http://schemas.openxmlformats.org/officeDocument/2006/relationships/image" Target="../media/image28.png"/><Relationship Id="rId10" Type="http://schemas.openxmlformats.org/officeDocument/2006/relationships/tags" Target="../tags/tag30.xml"/><Relationship Id="rId19" Type="http://schemas.openxmlformats.org/officeDocument/2006/relationships/image" Target="../media/image32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33.xml"/><Relationship Id="rId7" Type="http://schemas.openxmlformats.org/officeDocument/2006/relationships/image" Target="../media/image36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tags" Target="../tags/tag37.xml"/><Relationship Id="rId21" Type="http://schemas.openxmlformats.org/officeDocument/2006/relationships/image" Target="../media/image48.png"/><Relationship Id="rId7" Type="http://schemas.openxmlformats.org/officeDocument/2006/relationships/tags" Target="../tags/tag41.xml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tags" Target="../tags/tag36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15" Type="http://schemas.openxmlformats.org/officeDocument/2006/relationships/image" Target="../media/image42.png"/><Relationship Id="rId10" Type="http://schemas.openxmlformats.org/officeDocument/2006/relationships/tags" Target="../tags/tag44.xml"/><Relationship Id="rId19" Type="http://schemas.openxmlformats.org/officeDocument/2006/relationships/image" Target="../media/image46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3.png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image" Target="../media/image52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51.png"/><Relationship Id="rId5" Type="http://schemas.openxmlformats.org/officeDocument/2006/relationships/tags" Target="../tags/tag49.xml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tags" Target="../tags/tag48.xml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87" y="4245401"/>
            <a:ext cx="6049708" cy="299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484" y="5104162"/>
            <a:ext cx="1640205" cy="184785"/>
          </a:xfrm>
          <a:prstGeom prst="rect">
            <a:avLst/>
          </a:prstGeom>
        </p:spPr>
      </p:pic>
      <p:pic>
        <p:nvPicPr>
          <p:cNvPr id="7170" name="Picture 2" descr="http://upload.wikimedia.org/wikipedia/commons/5/5f/Utah_teapot_simple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3568764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iamulholland.files.wordpress.com/2011/09/teapot_wire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41" y="762000"/>
            <a:ext cx="3418726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48" y="24063"/>
            <a:ext cx="3648456" cy="324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" y="762000"/>
            <a:ext cx="5326380" cy="2324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72" y="1367589"/>
            <a:ext cx="6506528" cy="2091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72" y="3021612"/>
            <a:ext cx="6335078" cy="1680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72" y="3980291"/>
            <a:ext cx="5993892" cy="2108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72" y="2350378"/>
            <a:ext cx="5158931" cy="1680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72" y="5160224"/>
            <a:ext cx="4011930" cy="1645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72" y="5811307"/>
            <a:ext cx="4968621" cy="214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6" y="1736241"/>
            <a:ext cx="4138803" cy="1937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6" y="3485147"/>
            <a:ext cx="2576894" cy="17659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6" y="4451673"/>
            <a:ext cx="2343722" cy="1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8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2084"/>
            <a:ext cx="2768346" cy="32232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47064"/>
            <a:ext cx="5638800" cy="1844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17" y="1143000"/>
            <a:ext cx="4699635" cy="2324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2060111"/>
            <a:ext cx="6246495" cy="228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2971170"/>
            <a:ext cx="2371725" cy="230505"/>
          </a:xfrm>
          <a:prstGeom prst="rect">
            <a:avLst/>
          </a:prstGeom>
        </p:spPr>
      </p:pic>
      <p:pic>
        <p:nvPicPr>
          <p:cNvPr id="2050" name="Picture 2" descr="http://pre14.deviantart.net/e3b2/th/pre/f/2011/030/a/8/extremely_very_not_good_by_tohroe-d38diq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390514"/>
            <a:ext cx="1295400" cy="181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6159012"/>
            <a:ext cx="4646295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0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15" y="1676400"/>
            <a:ext cx="4983480" cy="2343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15" y="2240279"/>
            <a:ext cx="7791450" cy="4876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15" y="3962399"/>
            <a:ext cx="2695575" cy="234315"/>
          </a:xfrm>
          <a:prstGeom prst="rect">
            <a:avLst/>
          </a:prstGeom>
        </p:spPr>
      </p:pic>
      <p:pic>
        <p:nvPicPr>
          <p:cNvPr id="1026" name="Picture 2" descr="Image result for reading clip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57600"/>
            <a:ext cx="3962400" cy="224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59" y="32238"/>
            <a:ext cx="1067562" cy="32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4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0836"/>
            <a:ext cx="6265926" cy="32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42035"/>
            <a:ext cx="7570470" cy="2533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253365" cy="28575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271"/>
            <a:ext cx="9144000" cy="27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0836"/>
            <a:ext cx="6265926" cy="32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42035"/>
            <a:ext cx="7570470" cy="25336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" y="1676400"/>
            <a:ext cx="9144000" cy="46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828800" y="1066800"/>
            <a:ext cx="28612" cy="5638800"/>
          </a:xfrm>
          <a:prstGeom prst="line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" y="4069401"/>
            <a:ext cx="5883312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857412" y="2819400"/>
            <a:ext cx="3568700" cy="1211902"/>
          </a:xfrm>
          <a:prstGeom prst="line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-2400000" flipV="1">
            <a:off x="1054752" y="1839607"/>
            <a:ext cx="3568700" cy="1211902"/>
          </a:xfrm>
          <a:prstGeom prst="line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34068" y="2724958"/>
            <a:ext cx="136488" cy="145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685800"/>
            <a:ext cx="136488" cy="145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21446274">
            <a:off x="2016255" y="3370511"/>
            <a:ext cx="633696" cy="776942"/>
          </a:xfrm>
          <a:prstGeom prst="arc">
            <a:avLst/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60" y="3187607"/>
            <a:ext cx="138684" cy="2377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31653"/>
            <a:ext cx="698373" cy="33185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92496"/>
            <a:ext cx="884110" cy="33185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84884"/>
            <a:ext cx="2979229" cy="31451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14342"/>
            <a:ext cx="3008947" cy="31451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074" y="4495800"/>
            <a:ext cx="2209038" cy="23031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86"/>
            <a:ext cx="4697730" cy="3268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56" y="5089272"/>
            <a:ext cx="4311396" cy="731520"/>
          </a:xfrm>
          <a:prstGeom prst="rect">
            <a:avLst/>
          </a:prstGeom>
        </p:spPr>
      </p:pic>
      <p:sp>
        <p:nvSpPr>
          <p:cNvPr id="36" name="Left Brace 35"/>
          <p:cNvSpPr/>
          <p:nvPr/>
        </p:nvSpPr>
        <p:spPr>
          <a:xfrm rot="16200000">
            <a:off x="5337788" y="4839104"/>
            <a:ext cx="221027" cy="2209802"/>
          </a:xfrm>
          <a:prstGeom prst="leftBrace">
            <a:avLst/>
          </a:prstGeom>
          <a:ln w="254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308" y="6194027"/>
            <a:ext cx="2011680" cy="2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8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7499"/>
            <a:ext cx="3353562" cy="317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5" y="761999"/>
            <a:ext cx="6558915" cy="232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5" y="1356356"/>
            <a:ext cx="7372350" cy="2343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5" y="2057399"/>
            <a:ext cx="7021830" cy="533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5" y="3124199"/>
            <a:ext cx="6610350" cy="2362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5" y="3809999"/>
            <a:ext cx="6835140" cy="2381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5" y="4495799"/>
            <a:ext cx="7966710" cy="5372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5" y="5714999"/>
            <a:ext cx="2880360" cy="4895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165" y="5714999"/>
            <a:ext cx="3813810" cy="2533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165" y="6393179"/>
            <a:ext cx="4238244" cy="2057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7239000" y="5989320"/>
            <a:ext cx="0" cy="37337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90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0896"/>
            <a:ext cx="2425446" cy="3246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2" y="1495022"/>
            <a:ext cx="7966710" cy="5372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6" y="3092116"/>
            <a:ext cx="8721090" cy="5429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3" y="4724400"/>
            <a:ext cx="871728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6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0896"/>
            <a:ext cx="2535174" cy="2651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00" y="1143000"/>
            <a:ext cx="7530465" cy="489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99" y="2592039"/>
            <a:ext cx="5168265" cy="232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0" y="4015534"/>
            <a:ext cx="5534025" cy="232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57" y="4409225"/>
            <a:ext cx="3540443" cy="2143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32" y="2973040"/>
            <a:ext cx="5573840" cy="2143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446291"/>
            <a:ext cx="1960245" cy="2266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33" y="5446291"/>
            <a:ext cx="3560445" cy="230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33" y="6266347"/>
            <a:ext cx="4316730" cy="2305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33" y="5867400"/>
            <a:ext cx="3286125" cy="2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6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229100" cy="3268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04749"/>
            <a:ext cx="7353300" cy="1828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27196"/>
            <a:ext cx="2830830" cy="1847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3007995"/>
            <a:ext cx="7957185" cy="23241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419600"/>
            <a:ext cx="8572500" cy="2324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663" y="3352801"/>
            <a:ext cx="5532120" cy="234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4808621"/>
            <a:ext cx="375094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S-AD 216: Foundations of Computer Graphics}&#10;&#10;\end{document}"/>
  <p:tag name="IGUANATEXSIZE" val="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Drawing two triangles with separate buffers}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See the code in \texttt{CODE\textbackslash Basic\textbackslash Draw2Triangles(SeparateBuffers).*}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\theta$&#10;&#10;\end{document}"/>
  <p:tag name="IGUANATEXSIZE" val="2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(x,y)$&#10;&#10;\end{document}"/>
  <p:tag name="IGUANATEXSIZE" val="2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(x',y')$&#10;&#10;\end{document}"/>
  <p:tag name="IGUANATEXSIZE" val="2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x' = x\ cos\theta - y\sin\ \theta$&#10;&#10;\end{document}"/>
  <p:tag name="IGUANATEXSIZE" val="2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y' = x\ sin\theta + y\cos\ \theta$&#10;&#10;\end{document}"/>
  <p:tag name="IGUANATEXSIZE" val="2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Matrix Form:}&#10;&#10;\end{document}"/>
  <p:tag name="IGUANATEXSIZE" val="2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otation by $\theta$ (counter-clockwise)}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}&#10;\pagestyle{empty}&#10;\newcommand*{\cmcsans}{\fontfamily{comic}\selectfont}&#10;\DeclareTextFontCommand{\textcmcsans}{\cmcsans}&#10;&#10;\begin{document}\noindent&#10;\[&#10;\left[&#10;\begin{array}{c}&#10;x'\\&#10;y'&#10;\end{array}&#10;\right]&#10;= \left[&#10;\begin{array}{cc}&#10;cos\theta &amp; -sin\theta\\&#10;sin\theta &amp; \ \ cos\theta&#10;\end{array}&#10;\right]&#10;\left[&#10;\begin{array}{c}&#10;x\\&#10;y&#10;\end{array}&#10;\right]&#10;\]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\textcolor{blue}{\textsc{Saurabh Ray}}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,color}&#10;\pagestyle{empty}&#10;\newcommand*{\cmcsans}{\fontfamily{comic}\selectfont}&#10;\DeclareTextFontCommand{\textcmcsans}{\cmcsans}&#10;&#10;\begin{document}\noindent&#10;\textcolor{blue}{\em rotation matrix}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equestAnimationFrame}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Typically, what we render on the screen changes with time. 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So, what we do is write a function which is called again and again.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However, we don't call this function again and again ourselves.\\ Rather&#10;we request the browser to do it whenever it is free next.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This is done as follows: \code{requestAnimationFrame(render);}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Note that \code{requestAnimationFrame} is not a WebGL function.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de{requestAnimationFrame} also passes the time, in milliseconds,&#10;since the\\ webpage was loaded to the \code{render} function.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So, we typically write the\\ render function as follows: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\code{ function render(now) \{ ... \} }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input{C:/Users/sr194/Dropbox/WORK/MORE/Latex/iguanaTexMacros.tex}&#10;&#10;\begin{document}&#10;Finish reading Chapter 2 as soon as possible.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\comment{something that depends on time i.e., `now'}&#10;\end{document}"/>
  <p:tag name="IGUANATEXSIZE" val="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otating Triangle}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We created the equilateral triangle earlier. Now, we want to it to&#10; rotate\\ continuously around the origin.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{\bf Idea:} Modify the vertex coordinates depending on the time,&#10;and send the updated coordinates to the GPU using \code{gl.bufferData}. 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{\bf Better Idea:} Send the current time to the GPU and do the time &#10;dependent transformations there.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Uniform Variables}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Note that {\em time} is not something that changes from vertex to &#10;vertex.\\ Such variables are called \texttt{uniform} variables.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We get the location of uniform variables using: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We set a single floating point uniform variable by: 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\code{gl.uniform1f(location, value);}&#10;\end{document}"/>
  <p:tag name="IGUANATEXSIZE" val="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input{C:/Users/sr194/Dropbox/WORK/MORE/Latex/iguanaTexMacros.tex}&#10;&#10;\begin{document}\noindent&#10;I suggest reading the whole chapter even though not everything &#10;in the\\ book was discussed in class.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\code{gl.getUniformLocation(program, &quot;variableName&quot;);}&#10;\end{document}"/>
  <p:tag name="IGUANATEXSIZE" val="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{\bf Back to coding:}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Implement the rotating triangle.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How can we rotate it about the $y$-axis?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How do we change the speed?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Types of Variables in Shaders}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{\bf attribute} variables: information that varies from vertex to vertex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Used in the vertex shader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{\bf uniform} variables: data that is the same for all vertices  &#10;and fragments. 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{\bf varying} variables: assigned in vertex shaders, {\em interpolated} in fragment shaders.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input{C:/Users/sr194/Dropbox/WORK/MORE/Latex/iguanaTexMacros.tex}&#10;&#10;\begin{document}&#10;Start reading Chapter 3.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Can be used in both vertex and fragment shaders.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Must be declared in both shaders.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lorful Rotating Triangle}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Modify the the rotating triangle code as follows: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Create an array called \code{colors} in which we put color information.&#10;\end{document}"/>
  <p:tag name="IGUANATEXSIZE" val="1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Create an attribute variable called \code{vColor} in the vertex shader.&#10;\end{document}"/>
  <p:tag name="IGUANATEXSIZE" val="1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Create a varying variable called \code{fColor} in the both shaders.&#10;\end{document}"/>
  <p:tag name="IGUANATEXSIZE" val="1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Transfer the color data to a new buffer in the GPU.&#10;\end{document}"/>
  <p:tag name="IGUANATEXSIZE" val="1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In the vertex shader: \code{fColor = vColor}. &#10;\end{document}"/>
  <p:tag name="IGUANATEXSIZE" val="1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In the fragment shader: \code{gl\_FragColor = fColor}. &#10;\end{document}"/>
  <p:tag name="IGUANATEXSIZE" val="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eading}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\code{var colors = [1,0,0, 0,1,0, 0,0,1];}&#10;\end{document}"/>
  <p:tag name="IGUANATEXSIZE" val="1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\code{attribute vec4 vColor;}&#10;\end{document}"/>
  <p:tag name="IGUANATEXSIZE" val="1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\noindent&#10;\code{varying vec4 fColor;}&#10;\end{document}"/>
  <p:tag name="IGUANATEXSIZE" val="1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Back to Square One}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We created our square using two triangles.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We had to repeat coordinates of the two shared vertices. 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Two ways to avoid it:&#10;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A more general way: index buffers (later).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Drawing two triangles with separate buffers}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See the code in \texttt{CODE\textbackslash Basic\textbackslash Draw2Triangles(SeparateBuffers).*}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\cdots$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8714</TotalTime>
  <Words>1</Words>
  <Application>Microsoft Office PowerPoint</Application>
  <PresentationFormat>On-screen Show (4:3)</PresentationFormat>
  <Paragraphs>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saurabh</dc:creator>
  <cp:lastModifiedBy>Saurabh Ray</cp:lastModifiedBy>
  <cp:revision>420</cp:revision>
  <dcterms:created xsi:type="dcterms:W3CDTF">2014-01-26T12:33:15Z</dcterms:created>
  <dcterms:modified xsi:type="dcterms:W3CDTF">2016-09-07T15:58:44Z</dcterms:modified>
</cp:coreProperties>
</file>