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3" r:id="rId2"/>
    <p:sldId id="259" r:id="rId3"/>
    <p:sldId id="293" r:id="rId4"/>
    <p:sldId id="294" r:id="rId5"/>
    <p:sldId id="295" r:id="rId6"/>
    <p:sldId id="296" r:id="rId7"/>
    <p:sldId id="297" r:id="rId8"/>
    <p:sldId id="298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2" autoAdjust="0"/>
    <p:restoredTop sz="96625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B6493-7758-4759-9584-68D18AA4DFB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8E2AC-79ED-4E74-A962-EB2B83E8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8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tags" Target="../tags/tag89.xml"/><Relationship Id="rId16" Type="http://schemas.openxmlformats.org/officeDocument/2006/relationships/image" Target="../media/image91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86.png"/><Relationship Id="rId5" Type="http://schemas.openxmlformats.org/officeDocument/2006/relationships/tags" Target="../tags/tag92.xml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5.xml"/><Relationship Id="rId21" Type="http://schemas.openxmlformats.org/officeDocument/2006/relationships/image" Target="../media/image14.png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7.png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2.xml"/><Relationship Id="rId19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5.xml"/><Relationship Id="rId16" Type="http://schemas.openxmlformats.org/officeDocument/2006/relationships/image" Target="../media/image2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6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3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tags" Target="../tags/tag24.xml"/><Relationship Id="rId16" Type="http://schemas.openxmlformats.org/officeDocument/2006/relationships/image" Target="../media/image31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7.png"/><Relationship Id="rId5" Type="http://schemas.openxmlformats.org/officeDocument/2006/relationships/tags" Target="../tags/tag27.xml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3.xml"/><Relationship Id="rId7" Type="http://schemas.openxmlformats.org/officeDocument/2006/relationships/image" Target="../media/image3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43.png"/><Relationship Id="rId3" Type="http://schemas.openxmlformats.org/officeDocument/2006/relationships/tags" Target="../tags/tag37.xml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tags" Target="../tags/tag44.xml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8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7.png"/><Relationship Id="rId3" Type="http://schemas.openxmlformats.org/officeDocument/2006/relationships/tags" Target="../tags/tag54.xml"/><Relationship Id="rId21" Type="http://schemas.openxmlformats.org/officeDocument/2006/relationships/image" Target="../media/image60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56.png"/><Relationship Id="rId25" Type="http://schemas.openxmlformats.org/officeDocument/2006/relationships/image" Target="../media/image36.png"/><Relationship Id="rId2" Type="http://schemas.openxmlformats.org/officeDocument/2006/relationships/tags" Target="../tags/tag53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63.png"/><Relationship Id="rId5" Type="http://schemas.openxmlformats.org/officeDocument/2006/relationships/tags" Target="../tags/tag56.xml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tags" Target="../tags/tag61.xml"/><Relationship Id="rId19" Type="http://schemas.openxmlformats.org/officeDocument/2006/relationships/image" Target="../media/image58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64.png"/><Relationship Id="rId26" Type="http://schemas.openxmlformats.org/officeDocument/2006/relationships/image" Target="../media/image71.png"/><Relationship Id="rId3" Type="http://schemas.openxmlformats.org/officeDocument/2006/relationships/tags" Target="../tags/tag66.xml"/><Relationship Id="rId21" Type="http://schemas.openxmlformats.org/officeDocument/2006/relationships/image" Target="../media/image6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70.png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69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tags" Target="../tags/tag73.xml"/><Relationship Id="rId19" Type="http://schemas.openxmlformats.org/officeDocument/2006/relationships/image" Target="../media/image36.png"/><Relationship Id="rId31" Type="http://schemas.openxmlformats.org/officeDocument/2006/relationships/image" Target="../media/image7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80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tags" Target="../tags/tag81.xml"/><Relationship Id="rId16" Type="http://schemas.openxmlformats.org/officeDocument/2006/relationships/image" Target="../media/image83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8.png"/><Relationship Id="rId5" Type="http://schemas.openxmlformats.org/officeDocument/2006/relationships/tags" Target="../tags/tag84.xml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186"/>
            <a:ext cx="4670298" cy="324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2" y="815340"/>
            <a:ext cx="6787324" cy="257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7" y="1602962"/>
            <a:ext cx="6035040" cy="253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2" y="2796540"/>
            <a:ext cx="5052250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1" y="3634741"/>
            <a:ext cx="5817108" cy="245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8" y="4295364"/>
            <a:ext cx="6263449" cy="253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2" y="5234940"/>
            <a:ext cx="7703058" cy="2514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0" y="5920740"/>
            <a:ext cx="6659499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4/4f/3D_Spherical.svg/1107px-3D_Spherical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98" y="430601"/>
            <a:ext cx="3476892" cy="32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838201"/>
            <a:ext cx="5615940" cy="851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209800"/>
            <a:ext cx="4463415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186"/>
            <a:ext cx="5349240" cy="3223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3875406"/>
            <a:ext cx="2526030" cy="531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4775517"/>
            <a:ext cx="3524250" cy="180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3471545"/>
            <a:ext cx="600075" cy="175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" y="5321300"/>
            <a:ext cx="2590800" cy="2305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15" y="3899853"/>
            <a:ext cx="4185285" cy="266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4763135"/>
            <a:ext cx="1203960" cy="2552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372100"/>
            <a:ext cx="3790950" cy="266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6134100"/>
            <a:ext cx="8698230" cy="2667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52400" y="6477000"/>
            <a:ext cx="8823006" cy="0"/>
          </a:xfrm>
          <a:prstGeom prst="line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186"/>
            <a:ext cx="3314700" cy="32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3" y="616458"/>
            <a:ext cx="1952244" cy="221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9" y="2309622"/>
            <a:ext cx="3152394" cy="28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3" y="1454658"/>
            <a:ext cx="2288286" cy="22174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799480" y="3068783"/>
            <a:ext cx="2164530" cy="22860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149" y="5479473"/>
            <a:ext cx="2739734" cy="107372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414705" y="3726873"/>
            <a:ext cx="6738695" cy="281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04884" y="5479473"/>
            <a:ext cx="1472981" cy="5936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16643" y="5390112"/>
            <a:ext cx="365535" cy="8001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4010" y="3054928"/>
            <a:ext cx="934663" cy="205393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90" y="3852094"/>
            <a:ext cx="178308" cy="2194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24" y="5478895"/>
            <a:ext cx="171450" cy="21945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47800"/>
            <a:ext cx="1289304" cy="30861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65" y="1447800"/>
            <a:ext cx="2699766" cy="3063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32" y="2309622"/>
            <a:ext cx="144018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1925221" y="2057400"/>
            <a:ext cx="2767444" cy="845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77994" y="2056723"/>
            <a:ext cx="13855" cy="12467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186"/>
            <a:ext cx="3314700" cy="32689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938668" y="838200"/>
            <a:ext cx="0" cy="2438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62912" y="3276600"/>
            <a:ext cx="33528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47277" y="24384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52" y="2743200"/>
            <a:ext cx="144018" cy="27432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561480" y="3581400"/>
            <a:ext cx="68465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5" y="3671316"/>
            <a:ext cx="153162" cy="214884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1938668" y="2057400"/>
            <a:ext cx="2767444" cy="12192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94" y="1846395"/>
            <a:ext cx="171450" cy="21945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1938668" y="3276600"/>
            <a:ext cx="2739734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938668" y="2029829"/>
            <a:ext cx="25387" cy="124330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67" y="4130733"/>
            <a:ext cx="3691890" cy="2811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04" y="1319434"/>
            <a:ext cx="3675888" cy="306324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10800000" flipV="1">
            <a:off x="2070680" y="1472596"/>
            <a:ext cx="977321" cy="907769"/>
          </a:xfrm>
          <a:prstGeom prst="curvedConnector3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V="1">
            <a:off x="4168181" y="3525086"/>
            <a:ext cx="580561" cy="292458"/>
          </a:xfrm>
          <a:prstGeom prst="curved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5" y="5173911"/>
            <a:ext cx="2466594" cy="30632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27" y="5836551"/>
            <a:ext cx="4989385" cy="2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186"/>
            <a:ext cx="3314700" cy="32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880999"/>
            <a:ext cx="8400859" cy="280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666998"/>
            <a:ext cx="8723566" cy="9890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267201"/>
            <a:ext cx="8296084" cy="6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186"/>
            <a:ext cx="4277106" cy="324612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81000" y="1386483"/>
            <a:ext cx="8153400" cy="3938270"/>
            <a:chOff x="1371600" y="1219200"/>
            <a:chExt cx="7124700" cy="3962400"/>
          </a:xfrm>
        </p:grpSpPr>
        <p:cxnSp>
          <p:nvCxnSpPr>
            <p:cNvPr id="34" name="Straight Arrow Connector 33"/>
            <p:cNvCxnSpPr>
              <a:cxnSpLocks noChangeAspect="1"/>
            </p:cNvCxnSpPr>
            <p:nvPr/>
          </p:nvCxnSpPr>
          <p:spPr>
            <a:xfrm flipV="1">
              <a:off x="1371600" y="2590800"/>
              <a:ext cx="1346200" cy="2590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371600" y="3810000"/>
              <a:ext cx="579120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05100" y="1244600"/>
              <a:ext cx="579120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 noChangeAspect="1"/>
            </p:cNvCxnSpPr>
            <p:nvPr/>
          </p:nvCxnSpPr>
          <p:spPr>
            <a:xfrm flipV="1">
              <a:off x="7150100" y="1219200"/>
              <a:ext cx="1346200" cy="2590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0000">
            <a:off x="3561047" y="2440041"/>
            <a:ext cx="200025" cy="268605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6193718" y="1142096"/>
            <a:ext cx="876920" cy="1388741"/>
            <a:chOff x="6193718" y="1701024"/>
            <a:chExt cx="876920" cy="13887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193718" y="1701024"/>
              <a:ext cx="685800" cy="132080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rot="20256233">
              <a:off x="6727450" y="3021824"/>
              <a:ext cx="343188" cy="67941"/>
            </a:xfrm>
            <a:prstGeom prst="ellipse">
              <a:avLst/>
            </a:prstGeom>
            <a:ln w="254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257006" y="726083"/>
            <a:ext cx="876920" cy="1388741"/>
            <a:chOff x="5257006" y="1285011"/>
            <a:chExt cx="876920" cy="1388741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257006" y="1285011"/>
              <a:ext cx="685800" cy="132080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rot="20256233">
              <a:off x="5790738" y="2605811"/>
              <a:ext cx="343188" cy="67941"/>
            </a:xfrm>
            <a:prstGeom prst="ellipse">
              <a:avLst/>
            </a:prstGeom>
            <a:ln w="254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381500" y="431672"/>
            <a:ext cx="1305819" cy="3036517"/>
            <a:chOff x="4381500" y="990600"/>
            <a:chExt cx="1305819" cy="3036517"/>
          </a:xfrm>
        </p:grpSpPr>
        <p:cxnSp>
          <p:nvCxnSpPr>
            <p:cNvPr id="104" name="Straight Arrow Connector 103"/>
            <p:cNvCxnSpPr>
              <a:endCxn id="69" idx="4"/>
            </p:cNvCxnSpPr>
            <p:nvPr/>
          </p:nvCxnSpPr>
          <p:spPr>
            <a:xfrm flipV="1">
              <a:off x="4381500" y="1361211"/>
              <a:ext cx="844550" cy="2665906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111750" y="1118817"/>
              <a:ext cx="228600" cy="242394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714" y="990600"/>
              <a:ext cx="268605" cy="288608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4609926" y="2790350"/>
            <a:ext cx="691382" cy="512739"/>
            <a:chOff x="4609926" y="3349278"/>
            <a:chExt cx="691382" cy="512739"/>
          </a:xfrm>
        </p:grpSpPr>
        <p:sp>
          <p:nvSpPr>
            <p:cNvPr id="78" name="Arc 77"/>
            <p:cNvSpPr/>
            <p:nvPr/>
          </p:nvSpPr>
          <p:spPr>
            <a:xfrm>
              <a:off x="4609926" y="3560804"/>
              <a:ext cx="621982" cy="301213"/>
            </a:xfrm>
            <a:prstGeom prst="arc">
              <a:avLst/>
            </a:prstGeom>
            <a:ln w="444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620" y="3349278"/>
              <a:ext cx="170688" cy="292608"/>
            </a:xfrm>
            <a:prstGeom prst="rect">
              <a:avLst/>
            </a:prstGeom>
            <a:scene3d>
              <a:camera prst="orthographicFront">
                <a:rot lat="2400000" lon="1200000" rev="3000000"/>
              </a:camera>
              <a:lightRig rig="threePt" dir="t"/>
            </a:scene3d>
          </p:spPr>
        </p:pic>
      </p:grpSp>
      <p:grpSp>
        <p:nvGrpSpPr>
          <p:cNvPr id="142" name="Group 141"/>
          <p:cNvGrpSpPr/>
          <p:nvPr/>
        </p:nvGrpSpPr>
        <p:grpSpPr>
          <a:xfrm>
            <a:off x="4406726" y="823873"/>
            <a:ext cx="2157412" cy="2644316"/>
            <a:chOff x="4406726" y="1382801"/>
            <a:chExt cx="2157412" cy="2644316"/>
          </a:xfrm>
        </p:grpSpPr>
        <p:pic>
          <p:nvPicPr>
            <p:cNvPr id="57" name="Picture 5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825" y="1382801"/>
              <a:ext cx="214313" cy="274320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4406726" y="1534830"/>
              <a:ext cx="1870336" cy="2492287"/>
              <a:chOff x="4406726" y="1534830"/>
              <a:chExt cx="1870336" cy="249228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048462" y="1534830"/>
                <a:ext cx="228600" cy="2423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4406726" y="1732325"/>
                <a:ext cx="1689100" cy="2294792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/>
          <p:cNvCxnSpPr/>
          <p:nvPr/>
        </p:nvCxnSpPr>
        <p:spPr>
          <a:xfrm flipH="1" flipV="1">
            <a:off x="3886200" y="2400079"/>
            <a:ext cx="507828" cy="106811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0000">
            <a:off x="4153385" y="3605527"/>
            <a:ext cx="176784" cy="182880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454134" y="2523504"/>
            <a:ext cx="2682560" cy="931343"/>
            <a:chOff x="4454134" y="3082432"/>
            <a:chExt cx="2682560" cy="931343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4454134" y="3082432"/>
              <a:ext cx="2333667" cy="931343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656" y="3163796"/>
              <a:ext cx="300038" cy="328613"/>
            </a:xfrm>
            <a:prstGeom prst="rect">
              <a:avLst/>
            </a:prstGeom>
          </p:spPr>
        </p:pic>
      </p:grpSp>
      <p:grpSp>
        <p:nvGrpSpPr>
          <p:cNvPr id="147" name="Group 146"/>
          <p:cNvGrpSpPr/>
          <p:nvPr/>
        </p:nvGrpSpPr>
        <p:grpSpPr>
          <a:xfrm>
            <a:off x="4394027" y="2149292"/>
            <a:ext cx="1819328" cy="1318898"/>
            <a:chOff x="4394027" y="2708220"/>
            <a:chExt cx="1819328" cy="1318898"/>
          </a:xfrm>
        </p:grpSpPr>
        <p:cxnSp>
          <p:nvCxnSpPr>
            <p:cNvPr id="75" name="Straight Arrow Connector 74"/>
            <p:cNvCxnSpPr>
              <a:endCxn id="70" idx="3"/>
            </p:cNvCxnSpPr>
            <p:nvPr/>
          </p:nvCxnSpPr>
          <p:spPr>
            <a:xfrm flipV="1">
              <a:off x="4394027" y="2708220"/>
              <a:ext cx="1465274" cy="1318898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Picture 1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317" y="2736569"/>
              <a:ext cx="300038" cy="380048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1" y="5527464"/>
            <a:ext cx="6971728" cy="253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1" y="5943600"/>
            <a:ext cx="3759327" cy="255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30" y="5957422"/>
            <a:ext cx="417004" cy="1969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26" y="5938107"/>
            <a:ext cx="993267" cy="2828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44" y="5952775"/>
            <a:ext cx="532257" cy="240982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V="1">
            <a:off x="4441819" y="2980267"/>
            <a:ext cx="1211632" cy="48721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42" y="5957422"/>
            <a:ext cx="1353693" cy="28079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V="1">
            <a:off x="4388674" y="2462095"/>
            <a:ext cx="72122" cy="1025688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279726" y="3367684"/>
            <a:ext cx="228600" cy="2148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7" y="3219978"/>
            <a:ext cx="171450" cy="2686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78" y="2278160"/>
            <a:ext cx="254318" cy="2686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" y="6400800"/>
            <a:ext cx="1278255" cy="1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7266"/>
            <a:ext cx="6257163" cy="2807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95453"/>
            <a:ext cx="3625215" cy="266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" y="1067807"/>
            <a:ext cx="8440674" cy="2828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740599"/>
            <a:ext cx="6336792" cy="280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" y="2171001"/>
            <a:ext cx="8036242" cy="9366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" y="3329194"/>
            <a:ext cx="4522089" cy="2661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0" y="5101739"/>
            <a:ext cx="7667434" cy="280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" y="4171596"/>
            <a:ext cx="3826383" cy="28289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5" y="3767622"/>
            <a:ext cx="5756338" cy="2828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" y="5601272"/>
            <a:ext cx="5129784" cy="2828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" y="6056569"/>
            <a:ext cx="7720965" cy="5353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186"/>
            <a:ext cx="4277106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8" y="1080929"/>
            <a:ext cx="5062728" cy="282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186"/>
            <a:ext cx="4277106" cy="324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9" y="1842929"/>
            <a:ext cx="4159567" cy="282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52030"/>
            <a:ext cx="1791653" cy="2314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0" y="2528729"/>
            <a:ext cx="5483923" cy="2828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41174"/>
            <a:ext cx="2330006" cy="2297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" y="3290729"/>
            <a:ext cx="5257609" cy="282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276600"/>
            <a:ext cx="1909953" cy="2297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" y="3976529"/>
            <a:ext cx="5898832" cy="2828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62331"/>
            <a:ext cx="5305806" cy="280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50" y="4648200"/>
            <a:ext cx="1791653" cy="2314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83" y="3971237"/>
            <a:ext cx="1716215" cy="2297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5309995"/>
            <a:ext cx="6630162" cy="2807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83" y="5715000"/>
            <a:ext cx="2330006" cy="2297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6190527"/>
            <a:ext cx="5190553" cy="280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14" y="6203862"/>
            <a:ext cx="1673352" cy="267462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609600" y="6553200"/>
            <a:ext cx="5173027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186"/>
            <a:ext cx="4473702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124444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4" y="1471676"/>
            <a:ext cx="8149590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4" y="2286000"/>
            <a:ext cx="8268462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4" y="3112770"/>
            <a:ext cx="5813298" cy="217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85" y="4349115"/>
            <a:ext cx="2540318" cy="182308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338703" y="4349115"/>
            <a:ext cx="1588897" cy="137159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87" y="3891914"/>
            <a:ext cx="1080135" cy="26574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029200" y="4336415"/>
            <a:ext cx="457200" cy="137159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900611"/>
            <a:ext cx="1831658" cy="26860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5499100" y="5034914"/>
            <a:ext cx="9017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 $Rotate_z(-\phi)$ followed by $Rotate_y(-\theta)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z(\psi)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y(\theta)$ followed by $Rotate_z(\phi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{\vec{p}}(\psi) = Rotate_z(\phi)\cdot Rotate_y(\theta)&#10;\cdot Rotate_z(\psi)\cdot Rotate_y(-\theta)&#10;\cdot Rotate_z(-\phi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mponents of a vector}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$: some vector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omponent of $\vec{u}$ along $\vec{v}$ 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 }$: another vector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$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\hat{v} = \vec{v} / \|\vec{v}\|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(unit vector along $\vec{v}$)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 =\ (\vec{u}\cdot \hat{v})\ \hat{v}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mponents of a vector}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hat{y}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hat{x}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x:$ component of $\vec{v}$ along $\hat{x}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y:$ component of $\vec{v}$ along $\hat{y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red}{{\bf Note:} $\vec{v} = \vec{v}_x + \vec{v}_y$ }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Suppose that we want rotate about&#10;an axis joining\\ the origin $o$ to&#10;the point $p = (r,\theta,\phi)$\\&#10; (spherical coordinates).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red}{\em (holds only when $\hat{x}$ and $\hat{y}$ are &#10;orthogonal)}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mponents of a vector}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onsider a vector $\vec{w}$ with coordinates $(2,3)$ w.r.t. the standard basis.&#10;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 are the coordinates of the same vector in the basis formed by&#10;the\\ vectors $\vec{u}$ and $\vec{v}$ with coordinates&#10;$(\frac{1}{\sqrt{2}},\frac{1}{\sqrt{2}})$ and&#10;$(\frac{1}{\sqrt{2}},\frac{-1}{\sqrt{2}})$ respectively\\ (in the&#10; standard basis) ?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 are the coordinates of $\vec{w}$ if $\vec{u}$ and $\vec{v}$ have the coordinates&#10;$(1,2)$\\ and $(2,-1)$ respectively?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round arbitrary axis}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hat{u}$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o$&#10;&#10;\end{document}"/>
  <p:tag name="IGUANATEXSIZE" val="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Pick an orthonormal basis so that one of the vectors is $\hat{u}$.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Let $\hat{v}$ be a unit vector along $\vec{v}_1$.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We want counterclockwise rotation by $\psi$\\ as seen from $p$.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$\hat{v} = $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$\vec{v_1}/ \|\vec{v}_1 \|$, 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$\vec{v_1} = $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$\vec{v} - (\vec{v}\cdot\hat{u})\hat{u}$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hat{v}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hat{w}$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$\hat{w} = \hat{u} \times \hat{v}$.&#10;\end{document}"/>
  <p:tag name="IGUANATEXSIZE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'_{1}$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{1}$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bout an arbitrary axis in 3D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theta$&#10;&#10;\end{document}"/>
  <p:tag name="IGUANATEXSIZE" val="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'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What are the coordinates of $\vec{v}$ in the basis $(\hat{v}, \hat{w}, \hat{u})$?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What is the expression for $\vec{v}'$?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Since, $v  = \|\vec{v}_1\|\, \hat{v} + 0\cdot \hat{w} + &#10;(\vec{v} \cdot \hat{u}) \hat{u}$, the coordinates are &#10;$(\|\vec{v}_1\|, 0, \vec{v}\cdot\hat{u} )$.&#10;}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em&#10;What are the coordinates of $\vec{v}'$ in the basis $(\hat{v}, \hat{w}, \hat{u})$?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In rotations around the $z$-axis, a point with coordinates $(x,y,z)$&#10;is\\ transformed to $(x',y',z')$ where:\\&#10;$x' = x cos \theta - y sin \theta$, &#10;$y' = x sin \theta + y cos \theta$,&#10;and $z' = z$.&#10;}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By analogy, the coordinates of $v'$ are: \\&#10;}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From the coordinates of $\vec{v}'$ in the basis $(\hat{v}, \hat{w}, \hat{u})$,&#10;it follows that:&#10;}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i.e, $(\|\vec{v}_1\| cos \theta,\ \|\vec{v}_1\| sin \theta,\ \vec{v}\cdot\hat{u})$.&#10;}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1. Do rotations so that \\ \text{\ \ \ }&#10;$p$ lies on $z$-axis.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(\|\vec{v}_1\| cos \theta - 0\cdot sin \theta,\ &#10;\|\vec{v}_1\| sin \theta + 0\cdot cos \theta,\ \vec{v}\cdot\hat{u})$,&#10;}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\vec{v}' = (\|v_1\| cos \theta) \hat{v}&#10;+ (\|v_1\| sin \theta) \hat{w} + (\vec{v}\cdot\hat{u})\hat{u}$.&#10;}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Now, subsitute the expressions for $v_1$, $\hat{v}$ and $\hat{w}$ from &#10;the last slide and\\ simplify the resulting expression.&#10;}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round arbitrary axis}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\vec{v}' = (\|\vec{v}_1\| cos \theta) \hat{v}&#10;+ (\|\vec{v}_1\| sin \theta) \hat{w} + (\vec{v}\cdot\hat{u})\hat{u}$&#10;}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round arbitrary axis}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_1\, cos \theta &#10;+ (\|\vec{v}_1\| sin \theta) \hat{w} + (\vec{v}\cdot\hat{u})\hat{u}$ &#10;}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|\vec{v}_1\| \hat{v} = \vec{v}_1$)&#10;}&#10;\end{document}"/>
  <p:tag name="IGUANATEXSIZE" val="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(\vec{v} - (\vec{v}\cdot\hat{u})\hat{u})\, cos \theta &#10;+ (\|\vec{v}_1\| sin \theta) \hat{w} + (\vec{v}\cdot\hat{u})\hat{u}$ &#10;}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vec{v}_1 = \vec{v} - (\vec{v}\cdot\hat{u})\hat{u})$&#10;}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2. Do rotation about the $z$-axis.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\,cos\theta + (1-cos\theta)(\vec{v}\cdot\hat{u})\hat{u}&#10;+ (\|\vec{v}_1\| sin \theta) \hat{w} $ &#10;}&#10;\end{document}"/>
  <p:tag name="IGUANATEXSIZE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rearranging terms)&#10;}&#10;\end{document}"/>
  <p:tag name="IGUANATEXSIZE" val="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\,cos\theta + (1-cos\theta)(\vec{v}\cdot\hat{u})\hat{u}&#10;+ (\|\vec{v}_1\| sin \theta) (\hat{u} \times \hat{v}) $ &#10;}&#10;\end{document}"/>
  <p:tag name="IGUANATEXSIZE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\,cos\theta + (1-cos\theta)(\vec{v}\cdot\hat{u})\hat{u}&#10;+ sin \theta\, (\hat{u} \times \hat{v}_1) $ &#10;}&#10;\end{document}"/>
  <p:tag name="IGUANATEXSIZE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|\vec{v}_1\| \hat{v} = \vec{v}_1$)&#10;}&#10;\end{document}"/>
  <p:tag name="IGUANATEXSIZE" val="1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hat{w} = \hat{u} \times \hat{v}$)&#10;}&#10;\end{document}"/>
  <p:tag name="IGUANATEXSIZE" val="1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\,cos\theta + (1-cos\theta)(\vec{v}\cdot\hat{u})\hat{u}&#10;+ sin \theta\, (\hat{u} \times (\vec{v} - (\vec{v}\cdot\hat{u})\hat{u} ) ) $ &#10;}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vec{v}_1 = \vec{v} - (\vec{v}\cdot\hat{u})\hat{u})$&#10;}&#10;\end{document}"/>
  <p:tag name="IGUANATEXSIZE" val="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$= \vec{v}\,cos\theta + (1-cos\theta)(\vec{v}\cdot\hat{u})\hat{u}&#10;+ sin \theta\, (\hat{u} \times \vec{v} ) $ &#10;}&#10;\end{document}"/>
  <p:tag name="IGUANATEXSIZE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em&#10;\textcolor{blue}{&#10;(since $\hat{u} \times \hat{u} = \vec{0}$)&#10;}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Idea:}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Homogeneous Coordinates in 3D}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Just like in two dimensions, we add an additional coordinate.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point with coordinates $(x,y,z)$ is represented as $(x,y,z,1)$.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vector with coordinates $(x,y,z)$ is represented as $(x,y,z,0)$.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ransformation matrices are $4\times 4$ matrices.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\left[&#10;\begin{array}{cccc}&#10;\cdot &amp; \cdot &amp; \cdot &amp; \cdot \\&#10;\cdot &amp; \cdot &amp; \cdot &amp; \cdot \\&#10;\cdot &amp; \cdot &amp; \cdot &amp; \cdot \\&#10;0 &amp; 0 &amp; 0 &amp; 1&#10;\end{array}&#10;\right]&#10;$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\em Linear}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red}{\em Translation}&#10;&#10;\end{document}"/>
  <p:tag name="IGUANATEXSIZE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s Systems and Frames}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coordinate system is defined by a set of basis vectors.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3. Do reverse of Step 1.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{\em Coordinate Frame = Coordinate System + Origin}}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iven a Coordinate Frame $(\vec{v}_1,\vec{v}_2,\vec{v}_3,P_0)$:&#10;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Vectors are written as $\vec{v} = \alpha_1\vec{v}_1 + \alpha_2&#10;\vec{v}_2 + \alpha_3\vec{v}_3$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Points are written as $\vec{v} = \beta_1\vec{v}_1 + \beta_2&#10;\vec{v}_2 + \beta_3\vec{v}_3 + P_0$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epresentation of points and vectors are thus four dimensional.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 fourth coordinate is $0$ for vectors and $1$ for points.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Saurabh Ray</cp:lastModifiedBy>
  <cp:revision>54</cp:revision>
  <dcterms:created xsi:type="dcterms:W3CDTF">2006-08-16T00:00:00Z</dcterms:created>
  <dcterms:modified xsi:type="dcterms:W3CDTF">2016-10-03T14:36:08Z</dcterms:modified>
</cp:coreProperties>
</file>