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3" r:id="rId2"/>
    <p:sldId id="29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5" r:id="rId11"/>
    <p:sldId id="296" r:id="rId12"/>
    <p:sldId id="256" r:id="rId13"/>
    <p:sldId id="257" r:id="rId14"/>
    <p:sldId id="258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2" autoAdjust="0"/>
    <p:restoredTop sz="96625" autoAdjust="0"/>
  </p:normalViewPr>
  <p:slideViewPr>
    <p:cSldViewPr>
      <p:cViewPr varScale="1">
        <p:scale>
          <a:sx n="113" d="100"/>
          <a:sy n="113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B6493-7758-4759-9584-68D18AA4DFB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8E2AC-79ED-4E74-A962-EB2B83E8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4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23.xml"/><Relationship Id="rId7" Type="http://schemas.openxmlformats.org/officeDocument/2006/relationships/image" Target="../media/image26.tmp"/><Relationship Id="rId12" Type="http://schemas.openxmlformats.org/officeDocument/2006/relationships/image" Target="../media/image31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5" Type="http://schemas.openxmlformats.org/officeDocument/2006/relationships/tags" Target="../tags/tag25.xml"/><Relationship Id="rId10" Type="http://schemas.openxmlformats.org/officeDocument/2006/relationships/image" Target="../media/image29.png"/><Relationship Id="rId4" Type="http://schemas.openxmlformats.org/officeDocument/2006/relationships/tags" Target="../tags/tag24.xml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35.tmp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image" Target="../media/image39.tmp"/><Relationship Id="rId18" Type="http://schemas.openxmlformats.org/officeDocument/2006/relationships/image" Target="../media/image44.png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tags" Target="../tags/tag28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37.png"/><Relationship Id="rId5" Type="http://schemas.openxmlformats.org/officeDocument/2006/relationships/tags" Target="../tags/tag31.xml"/><Relationship Id="rId15" Type="http://schemas.openxmlformats.org/officeDocument/2006/relationships/image" Target="../media/image4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5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38.xml"/><Relationship Id="rId7" Type="http://schemas.openxmlformats.org/officeDocument/2006/relationships/image" Target="../media/image48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4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Relationship Id="rId9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42.xml"/><Relationship Id="rId7" Type="http://schemas.openxmlformats.org/officeDocument/2006/relationships/image" Target="../media/image52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5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tags" Target="../tags/tag46.xml"/><Relationship Id="rId21" Type="http://schemas.openxmlformats.org/officeDocument/2006/relationships/image" Target="../media/image63.png"/><Relationship Id="rId7" Type="http://schemas.openxmlformats.org/officeDocument/2006/relationships/tags" Target="../tags/tag5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59.png"/><Relationship Id="rId2" Type="http://schemas.openxmlformats.org/officeDocument/2006/relationships/tags" Target="../tags/tag45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image" Target="../media/image66.png"/><Relationship Id="rId5" Type="http://schemas.openxmlformats.org/officeDocument/2006/relationships/tags" Target="../tags/tag48.xml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tags" Target="../tags/tag53.xml"/><Relationship Id="rId19" Type="http://schemas.openxmlformats.org/officeDocument/2006/relationships/image" Target="../media/image61.png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tm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11.tm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1.xml"/><Relationship Id="rId7" Type="http://schemas.openxmlformats.org/officeDocument/2006/relationships/image" Target="../media/image1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4.tmp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.png"/><Relationship Id="rId4" Type="http://schemas.openxmlformats.org/officeDocument/2006/relationships/tags" Target="../tags/tag12.xml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mp"/><Relationship Id="rId3" Type="http://schemas.openxmlformats.org/officeDocument/2006/relationships/tags" Target="../tags/tag15.xml"/><Relationship Id="rId7" Type="http://schemas.openxmlformats.org/officeDocument/2006/relationships/image" Target="../media/image19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1.png"/><Relationship Id="rId4" Type="http://schemas.openxmlformats.org/officeDocument/2006/relationships/tags" Target="../tags/tag16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5.tmp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87" y="4245401"/>
            <a:ext cx="6049708" cy="299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484" y="5104162"/>
            <a:ext cx="1640205" cy="184785"/>
          </a:xfrm>
          <a:prstGeom prst="rect">
            <a:avLst/>
          </a:prstGeom>
        </p:spPr>
      </p:pic>
      <p:pic>
        <p:nvPicPr>
          <p:cNvPr id="7170" name="Picture 2" descr="http://upload.wikimedia.org/wikipedia/commons/5/5f/Utah_teapot_simple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3568764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piamulholland.files.wordpress.com/2011/09/teapot_wire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041" y="762000"/>
            <a:ext cx="3418726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19" y="1295400"/>
            <a:ext cx="3567451" cy="35604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700255"/>
            <a:ext cx="4381690" cy="255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415386"/>
            <a:ext cx="660082" cy="1927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432320"/>
            <a:ext cx="4101465" cy="2266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796386"/>
            <a:ext cx="6732270" cy="2305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6177387"/>
            <a:ext cx="7482840" cy="2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4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816811"/>
            <a:ext cx="8235315" cy="20535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828800" y="1599779"/>
            <a:ext cx="5489655" cy="4435478"/>
            <a:chOff x="1447799" y="1565912"/>
            <a:chExt cx="5489655" cy="4435478"/>
          </a:xfrm>
        </p:grpSpPr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799" y="1565912"/>
              <a:ext cx="2861733" cy="2486670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9532" y="1565912"/>
              <a:ext cx="2627922" cy="2486670"/>
            </a:xfrm>
            <a:prstGeom prst="rect">
              <a:avLst/>
            </a:prstGeom>
          </p:spPr>
        </p:pic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2603" y="4017239"/>
              <a:ext cx="3684851" cy="1984151"/>
            </a:xfrm>
            <a:prstGeom prst="rect">
              <a:avLst/>
            </a:prstGeom>
          </p:spPr>
        </p:pic>
        <p:pic>
          <p:nvPicPr>
            <p:cNvPr id="9" name="Picture 8" descr="Screen Clippi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240" y="4042639"/>
              <a:ext cx="1998946" cy="1958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936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5186"/>
            <a:ext cx="3159252" cy="265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685800"/>
            <a:ext cx="4583430" cy="1094994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133600"/>
            <a:ext cx="2514600" cy="288371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12" y="5424297"/>
            <a:ext cx="4976622" cy="10949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71700"/>
            <a:ext cx="6122670" cy="2324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81908"/>
            <a:ext cx="774954" cy="2308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56258"/>
            <a:ext cx="5448300" cy="23241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3710357"/>
            <a:ext cx="5766435" cy="23050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263697"/>
            <a:ext cx="2750058" cy="29032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0" y="4756980"/>
            <a:ext cx="2777490" cy="29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1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018" y="45186"/>
            <a:ext cx="2141982" cy="246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4590288" cy="10949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2895600"/>
            <a:ext cx="4604004" cy="10949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8" y="4953000"/>
            <a:ext cx="4597146" cy="109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3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5186"/>
            <a:ext cx="3566160" cy="322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" y="3932047"/>
            <a:ext cx="8305038" cy="10126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" y="1106932"/>
            <a:ext cx="8545068" cy="2834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" y="1899920"/>
            <a:ext cx="7482078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thumb/4/4f/3D_Spherical.svg/1107px-3D_Spherical.svg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98" y="430601"/>
            <a:ext cx="3476892" cy="321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4" y="838201"/>
            <a:ext cx="5615940" cy="8515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9" y="2209800"/>
            <a:ext cx="4463415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5186"/>
            <a:ext cx="5349240" cy="32232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" y="3875406"/>
            <a:ext cx="2526030" cy="5314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" y="4775517"/>
            <a:ext cx="3524250" cy="1809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4" y="3471545"/>
            <a:ext cx="600075" cy="1752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2" y="5321300"/>
            <a:ext cx="2590800" cy="23050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415" y="3899853"/>
            <a:ext cx="4185285" cy="2667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4763135"/>
            <a:ext cx="1203960" cy="25527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5372100"/>
            <a:ext cx="3790950" cy="2667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" y="6134100"/>
            <a:ext cx="8698230" cy="26670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152400" y="6477000"/>
            <a:ext cx="8823006" cy="0"/>
          </a:xfrm>
          <a:prstGeom prst="line">
            <a:avLst/>
          </a:prstGeom>
          <a:ln w="3175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56447"/>
            <a:ext cx="1067562" cy="322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3" y="4724400"/>
            <a:ext cx="6716268" cy="278892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33" y="1752600"/>
            <a:ext cx="3153247" cy="222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0074"/>
            <a:ext cx="2039112" cy="265176"/>
          </a:xfrm>
          <a:prstGeom prst="rect">
            <a:avLst/>
          </a:prstGeom>
        </p:spPr>
      </p:pic>
      <p:pic>
        <p:nvPicPr>
          <p:cNvPr id="1026" name="Picture 2" descr="http://www.opengl-tutorial.org/wp-content/uploads/2011/05/index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" y="1219200"/>
            <a:ext cx="717804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74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0074"/>
            <a:ext cx="2039112" cy="265176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8034960" cy="5181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3400"/>
            <a:ext cx="4065270" cy="2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0074"/>
            <a:ext cx="2039112" cy="265176"/>
          </a:xfrm>
          <a:prstGeom prst="rect">
            <a:avLst/>
          </a:prstGeom>
        </p:spPr>
      </p:pic>
      <p:pic>
        <p:nvPicPr>
          <p:cNvPr id="2052" name="Picture 4" descr="http://allcomputers.us/image/1305/3D%20Game%20Development_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56" y="1193800"/>
            <a:ext cx="6096000" cy="385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4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609600"/>
            <a:ext cx="3276600" cy="26698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" y="3621193"/>
            <a:ext cx="7335774" cy="6446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36" y="4838700"/>
            <a:ext cx="6912864" cy="649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89" y="50074"/>
            <a:ext cx="3396996" cy="3246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0" y="6016667"/>
            <a:ext cx="7680960" cy="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2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89" y="50074"/>
            <a:ext cx="3396996" cy="324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472022"/>
            <a:ext cx="6979158" cy="64693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7" y="838200"/>
            <a:ext cx="3169920" cy="2582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80" y="1600200"/>
            <a:ext cx="3966210" cy="2788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245076"/>
            <a:ext cx="1003554" cy="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hat-when-how.com/wp-content/uploads/2012/07/tmpc2f978_thumb22_thum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6600"/>
            <a:ext cx="836022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80533"/>
            <a:ext cx="8538210" cy="10104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89" y="50074"/>
            <a:ext cx="3396996" cy="32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89" y="50074"/>
            <a:ext cx="3396996" cy="3246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6981444" cy="642366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86000"/>
            <a:ext cx="5344271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6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S-AD 216: Foundations of Computer Graphics}&#10;&#10;\end{document}"/>
  <p:tag name="IGUANATEXSIZE" val="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\noindent&#10;{\bf Claim:} $P$ can be written uniquely as&#10;$\alpha${\bf a} $+ \beta${\bf b} $+\gamma${\bf c},\\ &#10;\text{\ \ \ \ \ \ \ \ \ \ \ }where $\alpha, \beta, \gamma \geq 0$ and $\alpha + \beta + \gamma = 1$.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Barycentric Coordinates}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(\alpha, \beta, \gamma)$ is the barycentric coordinate of $P$&#10;in the triangle.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Barycentric Coordinates}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During a transformation, if $a,b$ and $c$ are mapped to\\ $a',b'$&#10;and $c'$, then $P$ is mapped to $\alpha a' + \beta b' + \gamma c'$.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Barycentric Coordinates of $P$: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(\alpha, \beta, \gamma)$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Our meshes consist of a lot of triangles, whose vertices we \\&#10;transform. This is how we know where the points in the interior\\&#10;of the triangles go.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Barycentric Coordinates}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Barycentric Coordinates}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\textcolor{blue}{\textsc{Saurabh Ray}}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Not only positions but also {\bf colors} and {\bf normals} are\\&#10; interpolated&#10;this way via {\em varying} variables.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How can you get a picture like this?&#10;&#10;\end{document}"/>
  <p:tag name="IGUANATEXSIZE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{\bf Idea:} &#10;&#10;\end{document}"/>
  <p:tag name="IGUANATEXSIZE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{\em Draw a square that covers the screen.}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{\em Then the fragment shader is run for each pixel on the screen.}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{\em In the fragment shader, each pixel gets a color&#10;based on its location.}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The same idea can be used to draw Mandelbrot sets and Julia Sets.&#10;&#10;\end{document}"/>
  <p:tag name="IGUANATEXSIZE" val="2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Transformations in 3D}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Scale(s_x,s_y,s_z) = \left[&#10;\begin{array}{ccc}&#10;s_x &amp; 0 &amp; 0 \\&#10;0 &amp; s_y &amp; 0 \\&#10;0 &amp; 0 &amp; s_z &#10;\end{array}&#10;\right]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&#10;\left[&#10;\begin{array}{c}&#10;x' \\y'\\z'&#10;\end{array}&#10;\right]&#10;= &#10;\left[&#10;\begin{array}{ccc}&#10;cos\theta &amp; -sin\theta &amp; 0\\&#10;sin\theta &amp; cos\theta &amp; 0\\&#10;0 &amp; 0 &amp; 1&#10;\end{array}&#10;\right]&#10;\left[&#10;\begin{array}{c}&#10;x\\y\\z&#10;\end{array}&#10;\right]&#10;$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Reading}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Suppose that we want to rotate by $\theta$ around the $z$-axis.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z' = z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his does not change the $z$ coordinate of a point.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he transformation of $x$ and $y$ is the same as in 2D.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x' = x\ cos\theta - y\ \sin\theta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y' = x\ sin\theta + y\ \cos\theta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Rotations in 3D}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Rotate_z(\theta) = &#10;\left[&#10;\begin{array}{ccc}&#10;cos\theta &amp; -sin\theta &amp; 0\\&#10;sin\theta &amp; cos\theta &amp; 0\\&#10;0 &amp; 0 &amp; 1&#10;\end{array}&#10;\right]$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Rotate_x(\theta) = &#10;\left[&#10;\begin{array}{ccc}&#10;1 &amp; 0 &amp; 0 \\&#10;0 &amp; cos\theta &amp; -sin\theta\\&#10;0 &amp; sin\theta &amp; cos\theta &#10;\end{array}&#10;\right]$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Rotate_y(\theta) = &#10;\left[&#10;\begin{array}{ccc}&#10;cos\theta &amp; 0 &amp; sin\theta \\&#10;0 &amp; 1 &amp; 0 \\&#10;-sin\theta &amp; 0 &amp; cos\theta &#10;\end{array}&#10;\right]$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Read Chapter 4. Do as many exercises as you can.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Arbitrary rotations in 3D}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red}{\bf Euler's rotation theorem: } Any rotation or&#10; composition of \\&#10;rotations in 3D is equivalent to rotation about a line through\\&#10; the origin.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red}{\bf Rotation:} Any {\em rigid transformation}&#10;that keeps the origin fixed.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red}{\em Rigid transformation:} any transformation that &#10;preserves\\ distances between points.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Suppose that we want rotate about&#10;an axis joining\\ the origin $o$ to&#10;the point $p = (r,\theta,\phi)$\\&#10; (spherical coordinates).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We want counterclockwise rotation by $\psi$\\ as seen from $p$.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Rotation about an arbitrary axis in 3D}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1. Do rotations so that \\ \text{\ \ \ }&#10;$p$ lies on $z$-axis.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2. Do rotation about the $z$-axis.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Idea:}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Index Buffers}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3. Do reverse of Step 1.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 $Rotate_z(-\phi)$ followed by $Rotate_y(-\theta)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Rotate_z(\psi)$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Rotate_y(\theta)$ followed by $Rotate_z(\phi)$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Rotate_{\vec{p}}(\psi) = Rotate_z(\phi)\cdot Rotate_y(\theta)&#10;\cdot Rotate_z(\psi)\cdot Rotate_y(-\theta)&#10;\cdot Rotate_z(-\phi)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Index Buffers}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Drawing a square with index buffers.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Index Buffers}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\noindent&#10;We are given a triangle whose corners have coordinates \\&#10;{\bf a}, {\bf b} and {\bf c}. $P$ is some point in the triangle.&#10;\end{document}"/>
  <p:tag name="IGUANATEXSIZE" val="2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2022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Saurabh Ray</cp:lastModifiedBy>
  <cp:revision>42</cp:revision>
  <dcterms:created xsi:type="dcterms:W3CDTF">2006-08-16T00:00:00Z</dcterms:created>
  <dcterms:modified xsi:type="dcterms:W3CDTF">2016-10-03T13:36:56Z</dcterms:modified>
</cp:coreProperties>
</file>