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486" r:id="rId3"/>
    <p:sldId id="454" r:id="rId4"/>
    <p:sldId id="455" r:id="rId5"/>
    <p:sldId id="456" r:id="rId6"/>
    <p:sldId id="465" r:id="rId7"/>
    <p:sldId id="476" r:id="rId8"/>
    <p:sldId id="483" r:id="rId9"/>
    <p:sldId id="484" r:id="rId10"/>
    <p:sldId id="488" r:id="rId11"/>
    <p:sldId id="489" r:id="rId12"/>
    <p:sldId id="490" r:id="rId13"/>
    <p:sldId id="466" r:id="rId14"/>
    <p:sldId id="467" r:id="rId15"/>
    <p:sldId id="469" r:id="rId16"/>
    <p:sldId id="485" r:id="rId17"/>
    <p:sldId id="478" r:id="rId18"/>
    <p:sldId id="479" r:id="rId19"/>
    <p:sldId id="470" r:id="rId20"/>
    <p:sldId id="471" r:id="rId21"/>
    <p:sldId id="480" r:id="rId22"/>
    <p:sldId id="481" r:id="rId23"/>
    <p:sldId id="472" r:id="rId24"/>
    <p:sldId id="473" r:id="rId25"/>
    <p:sldId id="474" r:id="rId26"/>
    <p:sldId id="475" r:id="rId27"/>
    <p:sldId id="4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343" autoAdjust="0"/>
  </p:normalViewPr>
  <p:slideViewPr>
    <p:cSldViewPr>
      <p:cViewPr varScale="1">
        <p:scale>
          <a:sx n="113" d="100"/>
          <a:sy n="113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5.png"/><Relationship Id="rId3" Type="http://schemas.openxmlformats.org/officeDocument/2006/relationships/tags" Target="../tags/tag42.xml"/><Relationship Id="rId21" Type="http://schemas.openxmlformats.org/officeDocument/2006/relationships/image" Target="../media/image58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tags" Target="../tags/tag41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61.png"/><Relationship Id="rId5" Type="http://schemas.openxmlformats.org/officeDocument/2006/relationships/tags" Target="../tags/tag44.xml"/><Relationship Id="rId15" Type="http://schemas.openxmlformats.org/officeDocument/2006/relationships/image" Target="../media/image52.png"/><Relationship Id="rId23" Type="http://schemas.openxmlformats.org/officeDocument/2006/relationships/image" Target="../media/image60.jpeg"/><Relationship Id="rId10" Type="http://schemas.openxmlformats.org/officeDocument/2006/relationships/tags" Target="../tags/tag49.xml"/><Relationship Id="rId19" Type="http://schemas.openxmlformats.org/officeDocument/2006/relationships/image" Target="../media/image56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tags" Target="../tags/tag54.xml"/><Relationship Id="rId21" Type="http://schemas.openxmlformats.org/officeDocument/2006/relationships/image" Target="../media/image71.jpeg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7.png"/><Relationship Id="rId2" Type="http://schemas.openxmlformats.org/officeDocument/2006/relationships/tags" Target="../tags/tag53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62.png"/><Relationship Id="rId5" Type="http://schemas.openxmlformats.org/officeDocument/2006/relationships/tags" Target="../tags/tag56.xml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tags" Target="../tags/tag61.xml"/><Relationship Id="rId19" Type="http://schemas.openxmlformats.org/officeDocument/2006/relationships/image" Target="../media/image69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tags" Target="../tags/tag64.xml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5" Type="http://schemas.openxmlformats.org/officeDocument/2006/relationships/image" Target="../media/image77.png"/><Relationship Id="rId10" Type="http://schemas.openxmlformats.org/officeDocument/2006/relationships/tags" Target="../tags/tag72.xml"/><Relationship Id="rId19" Type="http://schemas.openxmlformats.org/officeDocument/2006/relationships/image" Target="../media/image81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84.png"/><Relationship Id="rId18" Type="http://schemas.openxmlformats.org/officeDocument/2006/relationships/image" Target="../media/image89.tmp"/><Relationship Id="rId3" Type="http://schemas.openxmlformats.org/officeDocument/2006/relationships/tags" Target="../tags/tag75.xml"/><Relationship Id="rId21" Type="http://schemas.openxmlformats.org/officeDocument/2006/relationships/image" Target="../media/image92.png"/><Relationship Id="rId7" Type="http://schemas.openxmlformats.org/officeDocument/2006/relationships/tags" Target="../tags/tag79.xml"/><Relationship Id="rId12" Type="http://schemas.openxmlformats.org/officeDocument/2006/relationships/image" Target="../media/image83.png"/><Relationship Id="rId17" Type="http://schemas.openxmlformats.org/officeDocument/2006/relationships/image" Target="../media/image88.tmp"/><Relationship Id="rId25" Type="http://schemas.openxmlformats.org/officeDocument/2006/relationships/image" Target="../media/image96.png"/><Relationship Id="rId2" Type="http://schemas.openxmlformats.org/officeDocument/2006/relationships/tags" Target="../tags/tag74.xml"/><Relationship Id="rId16" Type="http://schemas.openxmlformats.org/officeDocument/2006/relationships/image" Target="../media/image87.tmp"/><Relationship Id="rId20" Type="http://schemas.openxmlformats.org/officeDocument/2006/relationships/image" Target="../media/image91.tmp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tags" Target="../tags/tag77.xml"/><Relationship Id="rId15" Type="http://schemas.openxmlformats.org/officeDocument/2006/relationships/image" Target="../media/image86.tmp"/><Relationship Id="rId23" Type="http://schemas.openxmlformats.org/officeDocument/2006/relationships/image" Target="../media/image9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0.tmp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tmp"/><Relationship Id="rId3" Type="http://schemas.openxmlformats.org/officeDocument/2006/relationships/image" Target="../media/image82.png"/><Relationship Id="rId7" Type="http://schemas.openxmlformats.org/officeDocument/2006/relationships/image" Target="../media/image10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6" Type="http://schemas.openxmlformats.org/officeDocument/2006/relationships/image" Target="../media/image99.tmp"/><Relationship Id="rId5" Type="http://schemas.openxmlformats.org/officeDocument/2006/relationships/image" Target="../media/image98.tmp"/><Relationship Id="rId4" Type="http://schemas.openxmlformats.org/officeDocument/2006/relationships/image" Target="../media/image97.tmp"/><Relationship Id="rId9" Type="http://schemas.openxmlformats.org/officeDocument/2006/relationships/image" Target="../media/image102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tm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5.tmp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04.tmp"/><Relationship Id="rId5" Type="http://schemas.openxmlformats.org/officeDocument/2006/relationships/image" Target="../media/image10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5" Type="http://schemas.openxmlformats.org/officeDocument/2006/relationships/image" Target="../media/image109.tmp"/><Relationship Id="rId4" Type="http://schemas.openxmlformats.org/officeDocument/2006/relationships/image" Target="../media/image10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10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tmp"/><Relationship Id="rId3" Type="http://schemas.openxmlformats.org/officeDocument/2006/relationships/tags" Target="../tags/tag90.xml"/><Relationship Id="rId7" Type="http://schemas.openxmlformats.org/officeDocument/2006/relationships/image" Target="../media/image11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11.png"/><Relationship Id="rId5" Type="http://schemas.openxmlformats.org/officeDocument/2006/relationships/image" Target="../media/image82.png"/><Relationship Id="rId10" Type="http://schemas.openxmlformats.org/officeDocument/2006/relationships/image" Target="../media/image115.tmp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tmp"/><Relationship Id="rId3" Type="http://schemas.openxmlformats.org/officeDocument/2006/relationships/tags" Target="../tags/tag93.xml"/><Relationship Id="rId7" Type="http://schemas.openxmlformats.org/officeDocument/2006/relationships/image" Target="../media/image11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16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96.xml"/><Relationship Id="rId7" Type="http://schemas.openxmlformats.org/officeDocument/2006/relationships/image" Target="../media/image120.tmp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19.tmp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tmp"/><Relationship Id="rId3" Type="http://schemas.openxmlformats.org/officeDocument/2006/relationships/tags" Target="../tags/tag99.xml"/><Relationship Id="rId7" Type="http://schemas.openxmlformats.org/officeDocument/2006/relationships/image" Target="../media/image11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16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12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5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24.tmp"/><Relationship Id="rId5" Type="http://schemas.openxmlformats.org/officeDocument/2006/relationships/image" Target="../media/image123.tmp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26.tmp"/><Relationship Id="rId5" Type="http://schemas.openxmlformats.org/officeDocument/2006/relationships/image" Target="../media/image125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9.tmp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28.tmp"/><Relationship Id="rId5" Type="http://schemas.openxmlformats.org/officeDocument/2006/relationships/image" Target="../media/image127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31.tmp"/><Relationship Id="rId5" Type="http://schemas.openxmlformats.org/officeDocument/2006/relationships/image" Target="../media/image130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6.xml"/><Relationship Id="rId16" Type="http://schemas.openxmlformats.org/officeDocument/2006/relationships/image" Target="../media/image15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0.png"/><Relationship Id="rId5" Type="http://schemas.openxmlformats.org/officeDocument/2006/relationships/tags" Target="../tags/tag9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0.png"/><Relationship Id="rId5" Type="http://schemas.openxmlformats.org/officeDocument/2006/relationships/tags" Target="../tags/tag17.xml"/><Relationship Id="rId10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6.tmp"/><Relationship Id="rId5" Type="http://schemas.openxmlformats.org/officeDocument/2006/relationships/tags" Target="../tags/tag23.xml"/><Relationship Id="rId15" Type="http://schemas.openxmlformats.org/officeDocument/2006/relationships/image" Target="../media/image30.png"/><Relationship Id="rId10" Type="http://schemas.openxmlformats.org/officeDocument/2006/relationships/image" Target="../media/image25.tmp"/><Relationship Id="rId4" Type="http://schemas.openxmlformats.org/officeDocument/2006/relationships/tags" Target="../tags/tag22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2.tmp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1.xml"/><Relationship Id="rId7" Type="http://schemas.openxmlformats.org/officeDocument/2006/relationships/image" Target="../media/image3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6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32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image" Target="../media/image42.tmp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9.xml"/><Relationship Id="rId7" Type="http://schemas.openxmlformats.org/officeDocument/2006/relationships/image" Target="../media/image47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6.tmp"/><Relationship Id="rId11" Type="http://schemas.openxmlformats.org/officeDocument/2006/relationships/image" Target="../media/image41.png"/><Relationship Id="rId5" Type="http://schemas.openxmlformats.org/officeDocument/2006/relationships/image" Target="../media/image42.tmp"/><Relationship Id="rId10" Type="http://schemas.openxmlformats.org/officeDocument/2006/relationships/image" Target="../media/image50.tmp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528066"/>
            <a:ext cx="2822067" cy="15293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85266"/>
            <a:ext cx="3912489" cy="752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5" y="2514600"/>
            <a:ext cx="2512695" cy="2343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6" y="3088957"/>
            <a:ext cx="3296984" cy="26403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04" y="3088957"/>
            <a:ext cx="1985391" cy="1937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89" y="3809998"/>
            <a:ext cx="658368" cy="1937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84" y="3817924"/>
            <a:ext cx="764667" cy="1971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25" y="4302060"/>
            <a:ext cx="658368" cy="1937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30" y="4315263"/>
            <a:ext cx="785241" cy="1971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89" y="4800600"/>
            <a:ext cx="1975104" cy="193739"/>
          </a:xfrm>
          <a:prstGeom prst="rect">
            <a:avLst/>
          </a:prstGeom>
        </p:spPr>
      </p:pic>
      <p:pic>
        <p:nvPicPr>
          <p:cNvPr id="1028" name="Picture 4" descr="Image result for vertical separator clip ar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33" y="2998535"/>
            <a:ext cx="208030" cy="332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00600"/>
            <a:ext cx="1815656" cy="480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3" y="22726"/>
            <a:ext cx="3097530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0120"/>
            <a:ext cx="2274570" cy="18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43783"/>
            <a:ext cx="8001000" cy="232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2133600"/>
            <a:ext cx="5095875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859155" cy="186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8" y="2670810"/>
            <a:ext cx="1647825" cy="179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352800"/>
            <a:ext cx="4219575" cy="2343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3886200"/>
            <a:ext cx="1280160" cy="180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7" y="4419600"/>
            <a:ext cx="4859655" cy="182880"/>
          </a:xfrm>
          <a:prstGeom prst="rect">
            <a:avLst/>
          </a:prstGeom>
        </p:spPr>
      </p:pic>
      <p:pic>
        <p:nvPicPr>
          <p:cNvPr id="2050" name="Picture 2" descr="http://forum.makemusic.com/attach.aspx/21570/Brace%20Below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27" y="4692162"/>
            <a:ext cx="1450772" cy="16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30" y="5029200"/>
            <a:ext cx="2962275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1" y="5791200"/>
            <a:ext cx="7425690" cy="232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3" y="22726"/>
            <a:ext cx="3097530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7" y="838200"/>
            <a:ext cx="5351145" cy="232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6" y="1600200"/>
            <a:ext cx="5213795" cy="2914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6" y="5020517"/>
            <a:ext cx="2942082" cy="214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6" y="5486400"/>
            <a:ext cx="1141857" cy="214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8" y="5881687"/>
            <a:ext cx="1260158" cy="21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6" y="6282396"/>
            <a:ext cx="1141857" cy="214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4" y="5471539"/>
            <a:ext cx="992505" cy="175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3" y="6282483"/>
            <a:ext cx="996315" cy="1752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76314"/>
            <a:ext cx="3808095" cy="843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3" y="22726"/>
            <a:ext cx="3097530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88"/>
            <a:ext cx="4672965" cy="253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0" y="1182177"/>
            <a:ext cx="3375850" cy="251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0" y="1742056"/>
            <a:ext cx="5567743" cy="20535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17" y="2349209"/>
            <a:ext cx="2875675" cy="217678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0" y="2197524"/>
            <a:ext cx="903055" cy="30337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26" y="3368124"/>
            <a:ext cx="1890902" cy="32510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4" y="4342126"/>
            <a:ext cx="2567250" cy="305471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99" y="4399799"/>
            <a:ext cx="2424356" cy="312178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5" y="5015704"/>
            <a:ext cx="1867086" cy="16136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0" y="5822552"/>
            <a:ext cx="4712779" cy="2577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5" y="2286344"/>
            <a:ext cx="565785" cy="1257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48452"/>
            <a:ext cx="580453" cy="1739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6" y="4479687"/>
            <a:ext cx="580453" cy="1257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42" y="4494862"/>
            <a:ext cx="580453" cy="1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90937" y="406399"/>
            <a:ext cx="0" cy="6451601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7" y="440266"/>
            <a:ext cx="3657600" cy="146585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" y="2404574"/>
            <a:ext cx="3319767" cy="185238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7" y="685801"/>
            <a:ext cx="3890228" cy="3437546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4876800"/>
            <a:ext cx="3124200" cy="1251093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70" y="4358519"/>
            <a:ext cx="4215270" cy="1431198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5886058"/>
            <a:ext cx="1295399" cy="4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4" y="465885"/>
            <a:ext cx="8120062" cy="25355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9" y="1651353"/>
            <a:ext cx="6958591" cy="116910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6" y="3022953"/>
            <a:ext cx="3081608" cy="68143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9" y="3861153"/>
            <a:ext cx="7295792" cy="9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639050" cy="2910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3" y="719666"/>
            <a:ext cx="6824967" cy="21132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3183467"/>
            <a:ext cx="6019800" cy="28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513"/>
            <a:ext cx="9144000" cy="46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8" y="465885"/>
            <a:ext cx="8053006" cy="259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4275773"/>
            <a:ext cx="3509962" cy="22002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4572000" y="878202"/>
            <a:ext cx="9523" cy="2870148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990600"/>
            <a:ext cx="4296121" cy="2398491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45" y="1523204"/>
            <a:ext cx="4343655" cy="1580144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5" y="4876800"/>
            <a:ext cx="6953870" cy="14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867"/>
            <a:ext cx="1067562" cy="322326"/>
          </a:xfrm>
          <a:prstGeom prst="rect">
            <a:avLst/>
          </a:prstGeom>
        </p:spPr>
      </p:pic>
      <p:pic>
        <p:nvPicPr>
          <p:cNvPr id="1026" name="Picture 2" descr="Image result for rea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30" y="1447800"/>
            <a:ext cx="3352800" cy="21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63" y="4343400"/>
            <a:ext cx="3527298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541919"/>
            <a:ext cx="2003298" cy="220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53" y="1066800"/>
            <a:ext cx="278701" cy="3143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1828800"/>
            <a:ext cx="606415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219200"/>
            <a:ext cx="6705601" cy="26110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5377337" cy="2579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541919"/>
            <a:ext cx="2003298" cy="220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53" y="1066800"/>
            <a:ext cx="278701" cy="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541919"/>
            <a:ext cx="2003298" cy="220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53" y="1066800"/>
            <a:ext cx="278701" cy="3143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1" y="1828800"/>
            <a:ext cx="662680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4" y="880533"/>
            <a:ext cx="726377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1143000"/>
            <a:ext cx="6739528" cy="255296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4004733"/>
            <a:ext cx="7772400" cy="1967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588682"/>
            <a:ext cx="2070354" cy="1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588682"/>
            <a:ext cx="2070354" cy="19697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1667"/>
            <a:ext cx="5891706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588682"/>
            <a:ext cx="2462212" cy="2493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5" y="1295400"/>
            <a:ext cx="6853535" cy="151023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5" y="3124200"/>
            <a:ext cx="6996707" cy="18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902970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5029200" cy="2556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1524000"/>
            <a:ext cx="8438896" cy="36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867"/>
            <a:ext cx="1943100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0" y="1371600"/>
            <a:ext cx="7675816" cy="255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0" y="2159000"/>
            <a:ext cx="7902130" cy="255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2717798"/>
            <a:ext cx="2276475" cy="232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70" y="2717798"/>
            <a:ext cx="2689860" cy="232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3555998"/>
            <a:ext cx="4551426" cy="2933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0" y="4165598"/>
            <a:ext cx="4763071" cy="293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24" y="4772235"/>
            <a:ext cx="4725352" cy="2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867"/>
            <a:ext cx="2747772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26945"/>
            <a:ext cx="4689729" cy="293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606"/>
            <a:ext cx="8136826" cy="534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983230"/>
            <a:ext cx="4901374" cy="2933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0" y="3829897"/>
            <a:ext cx="4863655" cy="293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1" y="4648200"/>
            <a:ext cx="2726245" cy="1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74" y="31321"/>
            <a:ext cx="2951226" cy="324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5" y="3733800"/>
            <a:ext cx="6540055" cy="2807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86567" y="5002589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Ambient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060" y="500316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Diffuse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7176" y="500316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Specular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component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7" y="1885860"/>
            <a:ext cx="2301651" cy="282174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44" y="390353"/>
            <a:ext cx="3665665" cy="289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97705" y="4362917"/>
            <a:ext cx="2855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BLINN - PHONG</a:t>
            </a:r>
            <a:endParaRPr 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9" y="4393564"/>
            <a:ext cx="6581965" cy="3080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521505" y="3674143"/>
            <a:ext cx="285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PHONG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7" y="6096000"/>
            <a:ext cx="3851910" cy="262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65" y="5995035"/>
            <a:ext cx="3120390" cy="2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65" y="6358890"/>
            <a:ext cx="1779270" cy="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74"/>
            <a:ext cx="1094994" cy="3246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45"/>
            <a:ext cx="9144000" cy="366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562600"/>
            <a:ext cx="540639" cy="192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44" y="5562600"/>
            <a:ext cx="1204912" cy="196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880110" cy="2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photobucket.com/albums/v507/small_lard/celsha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74333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333"/>
            <a:ext cx="2353246" cy="249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82" y="31321"/>
            <a:ext cx="3801618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5624703"/>
            <a:ext cx="4080510" cy="2766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66333"/>
            <a:ext cx="4695444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0074"/>
            <a:ext cx="4908042" cy="26517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3339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51324"/>
            <a:ext cx="1056132" cy="26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10176"/>
            <a:ext cx="1719072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" y="6096000"/>
            <a:ext cx="8912161" cy="2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85798"/>
            <a:ext cx="4950306" cy="180785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03" y="2788791"/>
            <a:ext cx="4565298" cy="60662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2" y="3779391"/>
            <a:ext cx="4797771" cy="507403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1438450" y="3828389"/>
            <a:ext cx="177802" cy="1212497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2" y="4775645"/>
            <a:ext cx="4855273" cy="253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3" y="5585936"/>
            <a:ext cx="1462659" cy="199072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5357049"/>
            <a:ext cx="3879497" cy="56115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486401" y="6019800"/>
            <a:ext cx="838199" cy="0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0074"/>
            <a:ext cx="4908042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d = (I_{dr}, I_{dg}, I_{db})$: diffuse component&#10;\end{document}"/>
  <p:tag name="IGUANATEXSIZE" val="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{\bf Vertex Shader:}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{\bf Vertex Shader:}&#10;\end{document}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{\bf Fragment Shader:}&#10;\end{document}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Both shaders have the following function: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a = (I_{ar}, I_{ag}, I_{ab})$: ambient component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I_s = (I_{sr}, I_{sg}, I_{sb})$: specular component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erial Properties}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d = (k_{dr}, k_{dg}, k_{db})$ : diffuse reflectance&#10; \end{document}"/>
  <p:tag name="IGUANATEXSIZE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Materials also have diffuse, ambient and specular reflectance and&#10;a\\ shininess coefficient.&#10; 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a = (k_{ar}, k_{ag}, k_{ab})$ : ambient reflectance&#10; 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k_s = (k_{sr}, k_{sg}, k_{sb})$ : specular reflectance&#10; 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alpha$: shininess coefficient&#10; 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hong Lighting Model}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 I = k_d I_d \ \text{max}(\mathbf{l}\cdot\mathbf{n},0) &#10;\ +\ k_a I_a&#10;\ + \ k_s I_s (\text{max}(\mathbf{v}\cdot\mathbf{r},0))^{\alpha}&#10;$&#10; 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 I = k_d I_d \ \text{max}(\mathbf{l}\cdot\mathbf{n},0) &#10;\ +\ k_a I_a&#10;\ + \ k_s I_s (\text{max}(\mathbf{n}\cdot\mathbf{h},0))^{\beta}&#10;$&#10; 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ttenuation: divide by $a + bt + ct^2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t$: distance from light source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a,b,c$: constants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ading}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Flat}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Gouraud}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hong}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{\bf Cartoon Shading}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Non Photorealistic Shading}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Use only a few discrete shades.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(called toon shading or cel shading)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formation of Normal Vectors}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mathbf{n}^T\mathbf{t} = 0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mathbf{Mn}^T\mathbf{Mt} \neq 0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 tangent vector is transformed correctly but the normal vector&#10;is not.&#10;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\em&#10;This is the transpose of the new normal.&#10;}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ack}{&#10;New normal &#10;}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formation of Normal Vectors}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hapter 6 of the textbook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var counter = 0;&#10;&#10;function increment(){&#10;   counter++;&#10;   console.log(counter);&#10;}&#10;\end{verbatim}&#10;}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mment{Familiar concept. From an inner scope,\\&#10;we can access variables and functions\\ defined in an outer scope.}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Consider the following: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function init(){&#10;    var counter = 0;&#10;&#10;    function increment(){&#10;       counter++;&#10;       console.log(counter);&#10;    }&#10;   &#10;    return increment;&#10;}&#10;\end{verbatim}&#10;}&#10;\end{document}"/>
  <p:tag name="IGUANATEX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var inc = init();&#10;\end{verbatim}&#10;}&#10;\end{document}"/>
  <p:tag name="IGUANATEXSIZE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inc();&#10;\end{verbatim}&#10;}&#10;\end{document}"/>
  <p:tag name="IGUANATEXSIZE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prints 1}&#10;\end{document}"/>
  <p:tag name="IGUANATEXSIZE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inc();&#10;\end{verbatim}&#10;}&#10;\end{document}"/>
  <p:tag name="IGUANATEX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prints 2}&#10;\end{document}"/>
  <p:tag name="IGUANATEXSIZE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console.dir(inc);&#10;\end{verbatim}&#10;}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ght Sources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mment{Try this in the\\ javascript console.}&#10;\end{document}"/>
  <p:tag name="IGUANATEXSIZE" val="1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losures in Javascript}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How does this work?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The variable \texttt{counter} goes out of scope when the function &#10;\texttt{init} returns.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How is the function \texttt{inc} still able to access it?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Answer: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via a {\bf Closure.}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A closure is an object that consists of: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- a function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- and the environment in which it is defined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n the Phong Model, we add the results from each light source.&#10;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{\em any local variables in scope}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So, functions remember the environment in which they are defined.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losures in Javascript}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Closures can be used to implement data privacy.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function CreateObject(){&#10;&#10;    var x=0;&#10;&#10;    var obj = {&#10;            get: function ()  { return x; },&#10;            set: function (v) { x = v;    }&#10;        };&#10; &#10;    return obj;&#10;}&#10;\end{verbatim}&#10;}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var obj = createObject();&#10;\end{verbatim}&#10;}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obj.get();&#10;\end{verbatim}&#10;}&#10;\end{document}"/>
  <p:tag name="IGUANATEXSIZE" val="1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obj.set(5);&#10;\end{verbatim}&#10;}&#10;\end{document}"/>
  <p:tag name="IGUANATEXSIZE" val="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lor{dog}{&#10;\begin{verbatim}&#10;obj.get();&#10;\end{verbatim}&#10;}&#10;\end{document}"/>
  <p:tag name="IGUANATEXSIZE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returns 0}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ach light source has diffuse, specular, and ambient components.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returns 5}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textcolor{blue}{ {\em We don't have access to} \texttt{x} {\em directly.\\ &#10;We can only access it through the\\ functions }\texttt{get} {\em and }&#10;\texttt{set}.}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losures in Javascript}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Want:} Display a sphere with lighting. &#10;&#10;\end{document}"/>
  <p:tag name="IGUANATEXSIZE" val="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ow do we model a sphere?&#10;&#10;\end{document}"/>
  <p:tag name="IGUANATEXSIZE" val="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Idea:} Start with a tetrahederon and refine it.&#10;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ubdivide each face into four triangles:&#10;&#10;\end{document}"/>
  <p:tag name="IGUANATEXSIZE" val="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ode{va}=$ &#10;\end{document}"/>
  <p:tag name="IGUANATEXSIZE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ode{vb}$ = 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This is for flexibility.}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ode{vc}$ = 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ode{vd}$ = 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We write a function that takes an object and sets up buffers for it:&#10;\end{document}"/>
  <p:tag name="IGUANATEXSIZE" val="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A helper functions to get the locations of attributes and uniforms: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No physical justification.}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Used in the \texttt{init()} function: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\texttt{init()} function: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dots$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\texttt{init()} function: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dots$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}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\texttt{init()} function: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$\cdots$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ln w="2540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15095</TotalTime>
  <Words>11</Words>
  <Application>Microsoft Office PowerPoint</Application>
  <PresentationFormat>On-screen Show (4:3)</PresentationFormat>
  <Paragraphs>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1006</cp:revision>
  <dcterms:created xsi:type="dcterms:W3CDTF">2014-01-26T12:33:15Z</dcterms:created>
  <dcterms:modified xsi:type="dcterms:W3CDTF">2016-11-01T20:18:00Z</dcterms:modified>
</cp:coreProperties>
</file>