
<file path=[Content_Types].xml><?xml version="1.0" encoding="utf-8"?>
<Types xmlns="http://schemas.openxmlformats.org/package/2006/content-types">
  <Default Extension="tmp" ContentType="image/png"/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9"/>
  </p:notesMasterIdLst>
  <p:sldIdLst>
    <p:sldId id="435" r:id="rId2"/>
    <p:sldId id="415" r:id="rId3"/>
    <p:sldId id="429" r:id="rId4"/>
    <p:sldId id="430" r:id="rId5"/>
    <p:sldId id="431" r:id="rId6"/>
    <p:sldId id="432" r:id="rId7"/>
    <p:sldId id="43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CC00"/>
    <a:srgbClr val="593E62"/>
    <a:srgbClr val="FF9900"/>
    <a:srgbClr val="FBFAE9"/>
    <a:srgbClr val="E5B359"/>
    <a:srgbClr val="CFB33D"/>
    <a:srgbClr val="CBED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81" autoAdjust="0"/>
    <p:restoredTop sz="90668" autoAdjust="0"/>
  </p:normalViewPr>
  <p:slideViewPr>
    <p:cSldViewPr>
      <p:cViewPr varScale="1">
        <p:scale>
          <a:sx n="70" d="100"/>
          <a:sy n="70" d="100"/>
        </p:scale>
        <p:origin x="1110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4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44"/>
    </p:cViewPr>
  </p:sorterViewPr>
  <p:notesViewPr>
    <p:cSldViewPr>
      <p:cViewPr varScale="1">
        <p:scale>
          <a:sx n="57" d="100"/>
          <a:sy n="57" d="100"/>
        </p:scale>
        <p:origin x="-281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A5A63-3EA1-444F-A11A-DABC58D4C768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5D52F-0190-4716-8D04-01F73A2F03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47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7763" y="685800"/>
            <a:ext cx="4568825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884" tIns="44943" rIns="89884" bIns="4494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7763" y="685800"/>
            <a:ext cx="4568825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884" tIns="44943" rIns="89884" bIns="44943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90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7763" y="685800"/>
            <a:ext cx="4568825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884" tIns="44943" rIns="89884" bIns="4494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64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7763" y="685800"/>
            <a:ext cx="4568825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884" tIns="44943" rIns="89884" bIns="4494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91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7763" y="685800"/>
            <a:ext cx="4568825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884" tIns="44943" rIns="89884" bIns="4494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54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7763" y="685800"/>
            <a:ext cx="4568825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884" tIns="44943" rIns="89884" bIns="4494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19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7763" y="685800"/>
            <a:ext cx="4568825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884" tIns="44943" rIns="89884" bIns="44943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74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Jing Gao UIUC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http://www.ews.uiuc.edu/~jinggao3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Jing Gao UIUC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http://www.ews.uiuc.edu/~jinggao3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Jing Gao UIUC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http://www.ews.uiuc.edu/~jinggao3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Jing Gao UIUC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http://www.ews.uiuc.edu/~jinggao3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/>
              <a:pPr/>
              <a:t>‹#›</a:t>
            </a:fld>
            <a:r>
              <a:rPr lang="en-US" dirty="0"/>
              <a:t>/61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Jing Gao UIUC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http://www.ews.uiuc.edu/~jinggao3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Jing Gao UIUC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http://www.ews.uiuc.edu/~jinggao3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Jing Gao UIUC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http://www.ews.uiuc.edu/~jinggao3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Jing Gao UIUC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http://www.ews.uiuc.edu/~jinggao3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Jing Gao UIUC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http://www.ews.uiuc.edu/~jinggao3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Jing Gao UIUC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http://www.ews.uiuc.edu/~jinggao3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Jing Gao UIUC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http://www.ews.uiuc.edu/~jinggao3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390-459D-4692-ACDA-0AA97F7D3F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Jing Gao UIUC</a:t>
            </a:r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http://www.ews.uiuc.edu/~jinggao3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1D390-459D-4692-ACDA-0AA97F7D3F05}" type="slidenum">
              <a:rPr lang="en-US" smtClean="0"/>
              <a:pPr/>
              <a:t>‹#›</a:t>
            </a:fld>
            <a:r>
              <a:rPr lang="en-US" dirty="0"/>
              <a:t>/61</a:t>
            </a:r>
          </a:p>
        </p:txBody>
      </p:sp>
      <p:pic>
        <p:nvPicPr>
          <p:cNvPr id="9" name="图片 8" descr="buffalo.gif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915275" y="0"/>
            <a:ext cx="1228725" cy="609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DFE01033-5204-4168-A49B-A9EC98307B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30" y="2095758"/>
            <a:ext cx="5180990" cy="2666483"/>
          </a:xfrm>
          <a:prstGeom prst="rect">
            <a:avLst/>
          </a:prstGeom>
        </p:spPr>
      </p:pic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cs typeface="Times New Roman" pitchFamily="18" charset="0"/>
              </a:rPr>
              <a:t>PCA Template</a:t>
            </a:r>
            <a:endParaRPr lang="en-US" sz="3200" b="1" dirty="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598C2947-AFBF-4593-8304-4A34C432FE0F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95400"/>
            <a:ext cx="80010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D63026-2F16-4533-B2FA-83D197D02AC2}"/>
              </a:ext>
            </a:extLst>
          </p:cNvPr>
          <p:cNvSpPr/>
          <p:nvPr/>
        </p:nvSpPr>
        <p:spPr>
          <a:xfrm>
            <a:off x="6293989" y="3631072"/>
            <a:ext cx="1402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Read dataset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68A60F-898D-40C4-9FEC-494C9A49A88E}"/>
              </a:ext>
            </a:extLst>
          </p:cNvPr>
          <p:cNvSpPr/>
          <p:nvPr/>
        </p:nvSpPr>
        <p:spPr>
          <a:xfrm>
            <a:off x="6296811" y="4032766"/>
            <a:ext cx="1943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Run PCA algorithm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43F3C2-B967-457C-8F7D-665FCC643766}"/>
              </a:ext>
            </a:extLst>
          </p:cNvPr>
          <p:cNvSpPr/>
          <p:nvPr/>
        </p:nvSpPr>
        <p:spPr>
          <a:xfrm>
            <a:off x="6293989" y="4419600"/>
            <a:ext cx="2850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Plot the reduced data points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128CC9D-CB8D-424C-89BB-358FFFEC29AC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5661526" y="3815738"/>
            <a:ext cx="6324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198D2C-D15B-47FD-8B91-D5975CF5CF26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4038600" y="4217432"/>
            <a:ext cx="2258211" cy="199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8C0E1B5-EA52-4EB0-AEBC-1238CAB8C4D4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105400" y="4604266"/>
            <a:ext cx="1188589" cy="133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990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ECE5A36A-3333-4DFB-A748-E3CA83CDE9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58" y="1150199"/>
            <a:ext cx="3608217" cy="1857029"/>
          </a:xfrm>
          <a:prstGeom prst="rect">
            <a:avLst/>
          </a:prstGeom>
        </p:spPr>
      </p:pic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cs typeface="Times New Roman" pitchFamily="18" charset="0"/>
              </a:rPr>
              <a:t>Example</a:t>
            </a:r>
            <a:endParaRPr lang="en-US" sz="3200" b="1" dirty="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3733800" cy="5105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dirty="0"/>
              <a:t>Input data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C39037D-3D84-4A58-9A38-66D36BD9D4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011507"/>
              </p:ext>
            </p:extLst>
          </p:nvPr>
        </p:nvGraphicFramePr>
        <p:xfrm>
          <a:off x="846050" y="3103650"/>
          <a:ext cx="3352800" cy="33668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90498104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3537321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35215585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162448478"/>
                    </a:ext>
                  </a:extLst>
                </a:gridCol>
              </a:tblGrid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X1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X2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X3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X4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9619904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3.9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85354270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9371125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4.6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3.6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719076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2233791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428232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8375326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2.6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6.9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0955792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1.9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8110259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6667945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960356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E8ED69F-661A-49B5-8290-59183426CC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709320"/>
              </p:ext>
            </p:extLst>
          </p:nvPr>
        </p:nvGraphicFramePr>
        <p:xfrm>
          <a:off x="6709603" y="3103650"/>
          <a:ext cx="838200" cy="33668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4113991515"/>
                    </a:ext>
                  </a:extLst>
                </a:gridCol>
              </a:tblGrid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Label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3978868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30746068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1482195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21182470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9130621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5051209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635584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1141885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1524417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8605935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985408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F09B5B69-990C-436A-AD66-D2692CFEF4D4}"/>
              </a:ext>
            </a:extLst>
          </p:cNvPr>
          <p:cNvSpPr/>
          <p:nvPr/>
        </p:nvSpPr>
        <p:spPr>
          <a:xfrm>
            <a:off x="778555" y="6470453"/>
            <a:ext cx="3420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Input of </a:t>
            </a:r>
            <a:r>
              <a:rPr lang="en-US" b="1" i="1" dirty="0" err="1">
                <a:solidFill>
                  <a:srgbClr val="FF0000"/>
                </a:solidFill>
              </a:rPr>
              <a:t>pca</a:t>
            </a:r>
            <a:r>
              <a:rPr lang="en-US" dirty="0">
                <a:solidFill>
                  <a:srgbClr val="FF0000"/>
                </a:solidFill>
              </a:rPr>
              <a:t> function, N X 4 Matrix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E59FB5-FEE6-4B1D-ABC0-028E53841C10}"/>
              </a:ext>
            </a:extLst>
          </p:cNvPr>
          <p:cNvSpPr/>
          <p:nvPr/>
        </p:nvSpPr>
        <p:spPr>
          <a:xfrm>
            <a:off x="78731" y="4759631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B956AE-056F-4C01-82DF-323E49646225}"/>
              </a:ext>
            </a:extLst>
          </p:cNvPr>
          <p:cNvSpPr/>
          <p:nvPr/>
        </p:nvSpPr>
        <p:spPr>
          <a:xfrm>
            <a:off x="2371607" y="235691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78073127-BB7E-43CE-91E6-56943EB4BF71}"/>
              </a:ext>
            </a:extLst>
          </p:cNvPr>
          <p:cNvSpPr/>
          <p:nvPr/>
        </p:nvSpPr>
        <p:spPr>
          <a:xfrm>
            <a:off x="426950" y="3401982"/>
            <a:ext cx="304800" cy="308463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442596CD-6BF6-4AC3-B0FE-F069C9EF4C79}"/>
              </a:ext>
            </a:extLst>
          </p:cNvPr>
          <p:cNvSpPr/>
          <p:nvPr/>
        </p:nvSpPr>
        <p:spPr>
          <a:xfrm rot="5400000">
            <a:off x="2370051" y="1307472"/>
            <a:ext cx="304800" cy="308463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5ADEA6-1EEE-4072-A7C0-011EFDFB2850}"/>
              </a:ext>
            </a:extLst>
          </p:cNvPr>
          <p:cNvSpPr/>
          <p:nvPr/>
        </p:nvSpPr>
        <p:spPr>
          <a:xfrm>
            <a:off x="5885543" y="4759631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4D4DD34E-7294-42DA-A8BC-8369DFD3C651}"/>
              </a:ext>
            </a:extLst>
          </p:cNvPr>
          <p:cNvSpPr/>
          <p:nvPr/>
        </p:nvSpPr>
        <p:spPr>
          <a:xfrm>
            <a:off x="6233762" y="3401982"/>
            <a:ext cx="304800" cy="308463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7F1B96C-5DAB-4525-B156-875CA6155158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2522450" y="2438601"/>
            <a:ext cx="2003370" cy="6650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B615620-92C0-4DB8-879E-0221A2A0AA17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313972" y="2442574"/>
            <a:ext cx="1814731" cy="6610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B10C02D-8103-4E30-A644-69ED1E6EE92E}"/>
              </a:ext>
            </a:extLst>
          </p:cNvPr>
          <p:cNvSpPr/>
          <p:nvPr/>
        </p:nvSpPr>
        <p:spPr>
          <a:xfrm>
            <a:off x="4265631" y="2264008"/>
            <a:ext cx="609623" cy="1745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9233E46-6FCF-4DD9-A7A0-99DFA51B8F46}"/>
              </a:ext>
            </a:extLst>
          </p:cNvPr>
          <p:cNvSpPr/>
          <p:nvPr/>
        </p:nvSpPr>
        <p:spPr>
          <a:xfrm>
            <a:off x="5004595" y="2269617"/>
            <a:ext cx="609623" cy="17459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A377A76-AE76-46F2-B435-7AAACF72D94A}"/>
              </a:ext>
            </a:extLst>
          </p:cNvPr>
          <p:cNvSpPr/>
          <p:nvPr/>
        </p:nvSpPr>
        <p:spPr>
          <a:xfrm>
            <a:off x="6606476" y="6470453"/>
            <a:ext cx="1044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1-D array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FF2BC1-3B19-4857-9C7A-49AE47535B0A}"/>
              </a:ext>
            </a:extLst>
          </p:cNvPr>
          <p:cNvSpPr/>
          <p:nvPr/>
        </p:nvSpPr>
        <p:spPr>
          <a:xfrm>
            <a:off x="5614218" y="2529870"/>
            <a:ext cx="609623" cy="1745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7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cs typeface="Times New Roman" pitchFamily="18" charset="0"/>
              </a:rPr>
              <a:t>Example</a:t>
            </a:r>
            <a:endParaRPr lang="en-US" sz="3200" b="1" dirty="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B2D0D56-2D2E-4967-8DBA-4DFF13893C59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295400"/>
            <a:ext cx="73152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>
              <a:ea typeface="PMingLiU" pitchFamily="18" charset="-12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1F10D56-DC1F-4A41-BAFB-C4F34EAB6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635049"/>
              </p:ext>
            </p:extLst>
          </p:nvPr>
        </p:nvGraphicFramePr>
        <p:xfrm>
          <a:off x="609600" y="1295400"/>
          <a:ext cx="3352800" cy="33668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316049619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8790295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54020853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090548256"/>
                    </a:ext>
                  </a:extLst>
                </a:gridCol>
              </a:tblGrid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X1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X2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X3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X4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9458709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3.9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1.7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08224254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3352465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4.6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3.6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5483827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4.2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9008092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769406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4459321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2.6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6.9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4649550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1.9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9221924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7686387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1.4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542929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2191A24-8C87-42B9-B6E3-316C4057A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328514"/>
              </p:ext>
            </p:extLst>
          </p:nvPr>
        </p:nvGraphicFramePr>
        <p:xfrm>
          <a:off x="5181600" y="1295400"/>
          <a:ext cx="3352800" cy="33668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8236369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86358704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43260395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90959"/>
                    </a:ext>
                  </a:extLst>
                </a:gridCol>
              </a:tblGrid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X1</a:t>
                      </a:r>
                      <a:r>
                        <a:rPr lang="en-US" altLang="zh-TW" dirty="0">
                          <a:latin typeface="Tahoma"/>
                          <a:ea typeface="PMingLiU" pitchFamily="18" charset="-120"/>
                        </a:rPr>
                        <a:t>’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X2</a:t>
                      </a:r>
                      <a:r>
                        <a:rPr lang="en-US" altLang="zh-TW" dirty="0">
                          <a:latin typeface="Tahoma"/>
                          <a:ea typeface="PMingLiU" pitchFamily="18" charset="-120"/>
                        </a:rPr>
                        <a:t>’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X3</a:t>
                      </a:r>
                      <a:r>
                        <a:rPr lang="en-US" altLang="zh-TW" dirty="0">
                          <a:latin typeface="Tahoma"/>
                          <a:ea typeface="PMingLiU" pitchFamily="18" charset="-120"/>
                        </a:rPr>
                        <a:t>’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X4</a:t>
                      </a:r>
                      <a:r>
                        <a:rPr lang="en-US" altLang="zh-TW" dirty="0">
                          <a:latin typeface="Tahoma"/>
                          <a:ea typeface="PMingLiU" pitchFamily="18" charset="-120"/>
                        </a:rPr>
                        <a:t>’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431737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-0.41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-1.62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39893361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7609891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5657482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1132235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2495543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30269110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001380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3519385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6708985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158728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69ABC31-419B-4775-9F2B-F03D859E9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707607"/>
              </p:ext>
            </p:extLst>
          </p:nvPr>
        </p:nvGraphicFramePr>
        <p:xfrm>
          <a:off x="457200" y="5376892"/>
          <a:ext cx="3733800" cy="6121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3450">
                  <a:extLst>
                    <a:ext uri="{9D8B030D-6E8A-4147-A177-3AD203B41FA5}">
                      <a16:colId xmlns:a16="http://schemas.microsoft.com/office/drawing/2014/main" val="1193230261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319656202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797393640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1644995706"/>
                    </a:ext>
                  </a:extLst>
                </a:gridCol>
              </a:tblGrid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X1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 X2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 X3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 X4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3311786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5.81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3.26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3.32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39313784"/>
                  </a:ext>
                </a:extLst>
              </a:tr>
            </a:tbl>
          </a:graphicData>
        </a:graphic>
      </p:graphicFrame>
      <p:graphicFrame>
        <p:nvGraphicFramePr>
          <p:cNvPr id="11" name="Object 6">
            <a:extLst>
              <a:ext uri="{FF2B5EF4-FFF2-40B4-BE49-F238E27FC236}">
                <a16:creationId xmlns:a16="http://schemas.microsoft.com/office/drawing/2014/main" id="{253C536D-5FC3-4E34-A8BB-F7B5F3EC3E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1669647"/>
              </p:ext>
            </p:extLst>
          </p:nvPr>
        </p:nvGraphicFramePr>
        <p:xfrm>
          <a:off x="6324600" y="4990241"/>
          <a:ext cx="380999" cy="343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Equation" r:id="rId4" imgW="152280" imgH="164880" progId="Equation.3">
                  <p:embed/>
                </p:oleObj>
              </mc:Choice>
              <mc:Fallback>
                <p:oleObj name="Equation" r:id="rId4" imgW="152280" imgH="164880" progId="Equation.3">
                  <p:embed/>
                  <p:pic>
                    <p:nvPicPr>
                      <p:cNvPr id="10" name="Object 6">
                        <a:extLst>
                          <a:ext uri="{FF2B5EF4-FFF2-40B4-BE49-F238E27FC236}">
                            <a16:creationId xmlns:a16="http://schemas.microsoft.com/office/drawing/2014/main" id="{B6D26920-DF5B-450B-8505-7AE6168269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990241"/>
                        <a:ext cx="380999" cy="3437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AB90BFD5-DA62-4C8B-AFC0-E3D3EC669CFA}"/>
              </a:ext>
            </a:extLst>
          </p:cNvPr>
          <p:cNvSpPr/>
          <p:nvPr/>
        </p:nvSpPr>
        <p:spPr>
          <a:xfrm>
            <a:off x="2133553" y="4792789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ea typeface="PMingLiU" pitchFamily="18" charset="-120"/>
              </a:rPr>
              <a:t>X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A31F70-A429-4685-921F-B28A2E70974B}"/>
              </a:ext>
            </a:extLst>
          </p:cNvPr>
          <p:cNvSpPr/>
          <p:nvPr/>
        </p:nvSpPr>
        <p:spPr>
          <a:xfrm>
            <a:off x="5087896" y="473056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ea typeface="PMingLiU" pitchFamily="18" charset="-120"/>
              </a:rPr>
              <a:t>Adjust the original data by the mean</a:t>
            </a:r>
          </a:p>
          <a:p>
            <a:pPr lvl="1">
              <a:buFontTx/>
              <a:buNone/>
            </a:pPr>
            <a:r>
              <a:rPr lang="en-US" altLang="zh-TW" dirty="0">
                <a:ea typeface="PMingLiU" pitchFamily="18" charset="-120"/>
              </a:rPr>
              <a:t>X</a:t>
            </a:r>
            <a:r>
              <a:rPr lang="en-US" altLang="zh-TW" dirty="0">
                <a:latin typeface="Tahoma"/>
                <a:ea typeface="PMingLiU" pitchFamily="18" charset="-120"/>
              </a:rPr>
              <a:t>’</a:t>
            </a:r>
            <a:r>
              <a:rPr lang="en-US" altLang="zh-TW" dirty="0">
                <a:ea typeface="PMingLiU" pitchFamily="18" charset="-120"/>
              </a:rPr>
              <a:t> = X </a:t>
            </a:r>
            <a:r>
              <a:rPr lang="en-US" altLang="zh-TW" dirty="0">
                <a:latin typeface="Tahoma"/>
                <a:ea typeface="PMingLiU" pitchFamily="18" charset="-120"/>
              </a:rPr>
              <a:t>–</a:t>
            </a:r>
            <a:r>
              <a:rPr lang="en-US" altLang="zh-TW" dirty="0">
                <a:ea typeface="PMingLiU" pitchFamily="18" charset="-120"/>
              </a:rPr>
              <a:t>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CBE222-4055-4D6E-B9B9-96741EE7EB2B}"/>
              </a:ext>
            </a:extLst>
          </p:cNvPr>
          <p:cNvSpPr/>
          <p:nvPr/>
        </p:nvSpPr>
        <p:spPr>
          <a:xfrm>
            <a:off x="761977" y="1150001"/>
            <a:ext cx="533423" cy="36427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2D8450-D305-43D6-9D52-329EBFB63C60}"/>
              </a:ext>
            </a:extLst>
          </p:cNvPr>
          <p:cNvSpPr/>
          <p:nvPr/>
        </p:nvSpPr>
        <p:spPr>
          <a:xfrm>
            <a:off x="498964" y="5278878"/>
            <a:ext cx="851482" cy="8334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B74F92-4089-448B-90A3-876F79A7D00C}"/>
              </a:ext>
            </a:extLst>
          </p:cNvPr>
          <p:cNvSpPr/>
          <p:nvPr/>
        </p:nvSpPr>
        <p:spPr>
          <a:xfrm>
            <a:off x="5325248" y="1150002"/>
            <a:ext cx="533400" cy="36427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7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cs typeface="Times New Roman" pitchFamily="18" charset="0"/>
              </a:rPr>
              <a:t>Example</a:t>
            </a:r>
            <a:endParaRPr lang="en-US" sz="3200" b="1" dirty="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B2D0D56-2D2E-4967-8DBA-4DFF13893C59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295400"/>
            <a:ext cx="73152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>
              <a:ea typeface="PMingLiU" pitchFamily="18" charset="-12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2191A24-8C87-42B9-B6E3-316C4057A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340289"/>
              </p:ext>
            </p:extLst>
          </p:nvPr>
        </p:nvGraphicFramePr>
        <p:xfrm>
          <a:off x="544689" y="2771887"/>
          <a:ext cx="3352800" cy="33668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8236369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86358704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43260395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90959"/>
                    </a:ext>
                  </a:extLst>
                </a:gridCol>
              </a:tblGrid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X1</a:t>
                      </a:r>
                      <a:r>
                        <a:rPr lang="en-US" altLang="zh-TW" dirty="0">
                          <a:latin typeface="Tahoma"/>
                          <a:ea typeface="PMingLiU" pitchFamily="18" charset="-120"/>
                        </a:rPr>
                        <a:t>’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X2</a:t>
                      </a:r>
                      <a:r>
                        <a:rPr lang="en-US" altLang="zh-TW" dirty="0">
                          <a:latin typeface="Tahoma"/>
                          <a:ea typeface="PMingLiU" pitchFamily="18" charset="-120"/>
                        </a:rPr>
                        <a:t>’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X3</a:t>
                      </a:r>
                      <a:r>
                        <a:rPr lang="en-US" altLang="zh-TW" dirty="0">
                          <a:latin typeface="Tahoma"/>
                          <a:ea typeface="PMingLiU" pitchFamily="18" charset="-120"/>
                        </a:rPr>
                        <a:t>’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X4</a:t>
                      </a:r>
                      <a:r>
                        <a:rPr lang="en-US" altLang="zh-TW" dirty="0">
                          <a:latin typeface="Tahoma"/>
                          <a:ea typeface="PMingLiU" pitchFamily="18" charset="-120"/>
                        </a:rPr>
                        <a:t>’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431737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-0.41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-1.62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39893361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7609891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5657482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1132235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2495543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30269110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001380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3519385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6708985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158728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74503F9-1C96-4D45-ABF2-3080D2C21B4E}"/>
              </a:ext>
            </a:extLst>
          </p:cNvPr>
          <p:cNvSpPr/>
          <p:nvPr/>
        </p:nvSpPr>
        <p:spPr>
          <a:xfrm>
            <a:off x="1162157" y="6310785"/>
            <a:ext cx="1388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FontTx/>
              <a:buNone/>
            </a:pPr>
            <a:r>
              <a:rPr lang="en-US" altLang="zh-TW" dirty="0">
                <a:ea typeface="PMingLiU" pitchFamily="18" charset="-120"/>
              </a:rPr>
              <a:t>X</a:t>
            </a:r>
            <a:r>
              <a:rPr lang="en-US" altLang="zh-TW" dirty="0">
                <a:latin typeface="Tahoma"/>
                <a:ea typeface="PMingLiU" pitchFamily="18" charset="-120"/>
              </a:rPr>
              <a:t>’</a:t>
            </a:r>
            <a:r>
              <a:rPr lang="en-US" altLang="zh-TW" dirty="0">
                <a:ea typeface="PMingLiU" pitchFamily="18" charset="-120"/>
              </a:rPr>
              <a:t> = X </a:t>
            </a:r>
            <a:r>
              <a:rPr lang="en-US" altLang="zh-TW" dirty="0">
                <a:latin typeface="Tahoma"/>
                <a:ea typeface="PMingLiU" pitchFamily="18" charset="-120"/>
              </a:rPr>
              <a:t>–</a:t>
            </a:r>
            <a:r>
              <a:rPr lang="en-US" altLang="zh-TW" dirty="0">
                <a:ea typeface="PMingLiU" pitchFamily="18" charset="-120"/>
              </a:rPr>
              <a:t> </a:t>
            </a:r>
          </a:p>
        </p:txBody>
      </p:sp>
      <p:graphicFrame>
        <p:nvGraphicFramePr>
          <p:cNvPr id="11" name="Object 6">
            <a:extLst>
              <a:ext uri="{FF2B5EF4-FFF2-40B4-BE49-F238E27FC236}">
                <a16:creationId xmlns:a16="http://schemas.microsoft.com/office/drawing/2014/main" id="{253C536D-5FC3-4E34-A8BB-F7B5F3EC3E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429232"/>
              </p:ext>
            </p:extLst>
          </p:nvPr>
        </p:nvGraphicFramePr>
        <p:xfrm>
          <a:off x="2339541" y="6264642"/>
          <a:ext cx="4222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Equation" r:id="rId4" imgW="152280" imgH="164880" progId="Equation.3">
                  <p:embed/>
                </p:oleObj>
              </mc:Choice>
              <mc:Fallback>
                <p:oleObj name="Equation" r:id="rId4" imgW="152280" imgH="164880" progId="Equation.3">
                  <p:embed/>
                  <p:pic>
                    <p:nvPicPr>
                      <p:cNvPr id="11" name="Object 6">
                        <a:extLst>
                          <a:ext uri="{FF2B5EF4-FFF2-40B4-BE49-F238E27FC236}">
                            <a16:creationId xmlns:a16="http://schemas.microsoft.com/office/drawing/2014/main" id="{253C536D-5FC3-4E34-A8BB-F7B5F3EC3E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541" y="6264642"/>
                        <a:ext cx="4222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0A31F41-E7FE-404B-8D95-5A0BA19E8A43}"/>
                  </a:ext>
                </a:extLst>
              </p:cNvPr>
              <p:cNvSpPr/>
              <p:nvPr/>
            </p:nvSpPr>
            <p:spPr>
              <a:xfrm>
                <a:off x="575733" y="1181800"/>
                <a:ext cx="7958667" cy="12209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3000" dirty="0">
                    <a:ea typeface="PMingLiU" pitchFamily="18" charset="-120"/>
                  </a:rPr>
                  <a:t>Compute the covariance matrix S of adjusted X:</a:t>
                </a:r>
              </a:p>
              <a:p>
                <a:r>
                  <a:rPr lang="en-US" altLang="zh-CN" sz="3000" dirty="0">
                    <a:ea typeface="PMingLiU" pitchFamily="18" charset="-120"/>
                  </a:rPr>
                  <a:t>			</a:t>
                </a:r>
                <a14:m>
                  <m:oMath xmlns:m="http://schemas.openxmlformats.org/officeDocument/2006/math">
                    <m:r>
                      <a:rPr lang="en-US" altLang="zh-CN" sz="3000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300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00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3000" b="0" i="0" dirty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sz="3000" dirty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sSup>
                      <m:sSupPr>
                        <m:ctrlPr>
                          <a:rPr lang="en-US" altLang="zh-CN" sz="3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000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3000" dirty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en-US" altLang="zh-CN" sz="3000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3000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TW" sz="3000" dirty="0">
                    <a:ea typeface="PMingLiU" pitchFamily="18" charset="-120"/>
                  </a:rPr>
                  <a:t>’</a:t>
                </a:r>
                <a:endParaRPr lang="en-US" sz="3000" dirty="0">
                  <a:ea typeface="PMingLiU" pitchFamily="18" charset="-12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0A31F41-E7FE-404B-8D95-5A0BA19E8A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33" y="1181800"/>
                <a:ext cx="7958667" cy="1220912"/>
              </a:xfrm>
              <a:prstGeom prst="rect">
                <a:avLst/>
              </a:prstGeom>
              <a:blipFill>
                <a:blip r:embed="rId6"/>
                <a:stretch>
                  <a:fillRect l="-1761" t="-6000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7640255-1CDC-45CA-9665-78CF143B9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617463"/>
              </p:ext>
            </p:extLst>
          </p:nvPr>
        </p:nvGraphicFramePr>
        <p:xfrm>
          <a:off x="5486400" y="3309874"/>
          <a:ext cx="2144892" cy="18281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6223">
                  <a:extLst>
                    <a:ext uri="{9D8B030D-6E8A-4147-A177-3AD203B41FA5}">
                      <a16:colId xmlns:a16="http://schemas.microsoft.com/office/drawing/2014/main" val="2166998085"/>
                    </a:ext>
                  </a:extLst>
                </a:gridCol>
                <a:gridCol w="536223">
                  <a:extLst>
                    <a:ext uri="{9D8B030D-6E8A-4147-A177-3AD203B41FA5}">
                      <a16:colId xmlns:a16="http://schemas.microsoft.com/office/drawing/2014/main" val="147594308"/>
                    </a:ext>
                  </a:extLst>
                </a:gridCol>
                <a:gridCol w="536223">
                  <a:extLst>
                    <a:ext uri="{9D8B030D-6E8A-4147-A177-3AD203B41FA5}">
                      <a16:colId xmlns:a16="http://schemas.microsoft.com/office/drawing/2014/main" val="4209971682"/>
                    </a:ext>
                  </a:extLst>
                </a:gridCol>
                <a:gridCol w="536223">
                  <a:extLst>
                    <a:ext uri="{9D8B030D-6E8A-4147-A177-3AD203B41FA5}">
                      <a16:colId xmlns:a16="http://schemas.microsoft.com/office/drawing/2014/main" val="2893208268"/>
                    </a:ext>
                  </a:extLst>
                </a:gridCol>
              </a:tblGrid>
              <a:tr h="457027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1.07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-0.29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2.13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6027886"/>
                  </a:ext>
                </a:extLst>
              </a:tr>
              <a:tr h="4570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7654066"/>
                  </a:ext>
                </a:extLst>
              </a:tr>
              <a:tr h="4570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3453957"/>
                  </a:ext>
                </a:extLst>
              </a:tr>
              <a:tr h="4570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4217990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4E010FF6-FA99-4672-93F6-71F9A39ACD33}"/>
              </a:ext>
            </a:extLst>
          </p:cNvPr>
          <p:cNvSpPr/>
          <p:nvPr/>
        </p:nvSpPr>
        <p:spPr>
          <a:xfrm>
            <a:off x="5643627" y="5377934"/>
            <a:ext cx="1830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ea typeface="PMingLiU" pitchFamily="18" charset="-120"/>
              </a:rPr>
              <a:t>S is a 4 X 4 Matrix</a:t>
            </a:r>
            <a:endParaRPr lang="en-US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99DAADC-827D-4FEE-8FE4-B28EA8B4135B}"/>
              </a:ext>
            </a:extLst>
          </p:cNvPr>
          <p:cNvSpPr/>
          <p:nvPr/>
        </p:nvSpPr>
        <p:spPr>
          <a:xfrm>
            <a:off x="4267200" y="4043245"/>
            <a:ext cx="838200" cy="381000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97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cs typeface="Times New Roman" pitchFamily="18" charset="0"/>
              </a:rPr>
              <a:t>Example</a:t>
            </a:r>
            <a:endParaRPr lang="en-US" sz="3200" b="1" dirty="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B2D0D56-2D2E-4967-8DBA-4DFF13893C59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295400"/>
            <a:ext cx="73152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>
              <a:ea typeface="PMingLiU" pitchFamily="18" charset="-12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A31F41-E7FE-404B-8D95-5A0BA19E8A43}"/>
              </a:ext>
            </a:extLst>
          </p:cNvPr>
          <p:cNvSpPr/>
          <p:nvPr/>
        </p:nvSpPr>
        <p:spPr>
          <a:xfrm>
            <a:off x="575732" y="1181800"/>
            <a:ext cx="83396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>
                <a:ea typeface="PMingLiU" pitchFamily="18" charset="-120"/>
              </a:rPr>
              <a:t>Compute and sort the eigenvectors and eigenvalues of </a:t>
            </a:r>
            <a:r>
              <a:rPr lang="en-US" altLang="zh-TW" sz="2800" i="1" dirty="0">
                <a:ea typeface="PMingLiU" pitchFamily="18" charset="-120"/>
              </a:rPr>
              <a:t>S</a:t>
            </a:r>
            <a:r>
              <a:rPr lang="en-US" altLang="zh-TW" sz="2800" dirty="0">
                <a:ea typeface="PMingLiU" pitchFamily="18" charset="-120"/>
              </a:rPr>
              <a:t>. </a:t>
            </a:r>
          </a:p>
          <a:p>
            <a:r>
              <a:rPr lang="en-US" altLang="zh-TW" sz="2800" dirty="0">
                <a:ea typeface="PMingLiU" pitchFamily="18" charset="-120"/>
              </a:rPr>
              <a:t>Select the largest two </a:t>
            </a:r>
            <a:r>
              <a:rPr lang="en-US" sz="2800" dirty="0">
                <a:ea typeface="PMingLiU" pitchFamily="18" charset="-120"/>
              </a:rPr>
              <a:t>eigenvalues and corresponded eigenvectors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B132E68-DE1F-4FCE-8241-AF966775D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252399"/>
              </p:ext>
            </p:extLst>
          </p:nvPr>
        </p:nvGraphicFramePr>
        <p:xfrm>
          <a:off x="4114800" y="4479914"/>
          <a:ext cx="3352800" cy="12242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335829776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95371539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28050876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515574614"/>
                    </a:ext>
                  </a:extLst>
                </a:gridCol>
              </a:tblGrid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-0.70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-0.60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51502436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5941739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776754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655696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1CC3B3A-A02F-43F1-9B87-3B19F0202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879771"/>
              </p:ext>
            </p:extLst>
          </p:nvPr>
        </p:nvGraphicFramePr>
        <p:xfrm>
          <a:off x="4114800" y="3422507"/>
          <a:ext cx="3352800" cy="3060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3142545789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20909788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459175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526684953"/>
                    </a:ext>
                  </a:extLst>
                </a:gridCol>
              </a:tblGrid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6.752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0.215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0.034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96069183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CEFE6A32-AD6A-4175-906F-65EA1F12896F}"/>
              </a:ext>
            </a:extLst>
          </p:cNvPr>
          <p:cNvSpPr/>
          <p:nvPr/>
        </p:nvSpPr>
        <p:spPr>
          <a:xfrm>
            <a:off x="851174" y="3344710"/>
            <a:ext cx="16504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ea typeface="PMingLiU" pitchFamily="18" charset="-120"/>
              </a:rPr>
              <a:t>eigenvalues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AB9C2F-6578-473E-80A4-2651301407E5}"/>
              </a:ext>
            </a:extLst>
          </p:cNvPr>
          <p:cNvSpPr/>
          <p:nvPr/>
        </p:nvSpPr>
        <p:spPr>
          <a:xfrm>
            <a:off x="838200" y="4716086"/>
            <a:ext cx="2743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ea typeface="PMingLiU" pitchFamily="18" charset="-120"/>
              </a:rPr>
              <a:t>eigenvectors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BF4965-BD41-4151-8607-855BF571FAAB}"/>
              </a:ext>
            </a:extLst>
          </p:cNvPr>
          <p:cNvSpPr/>
          <p:nvPr/>
        </p:nvSpPr>
        <p:spPr>
          <a:xfrm>
            <a:off x="3774026" y="2934124"/>
            <a:ext cx="647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a typeface="PMingLiU" pitchFamily="18" charset="-120"/>
              </a:rPr>
              <a:t>large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B43EB6-D56A-4FC8-AE4F-A19FB43E6896}"/>
              </a:ext>
            </a:extLst>
          </p:cNvPr>
          <p:cNvSpPr/>
          <p:nvPr/>
        </p:nvSpPr>
        <p:spPr>
          <a:xfrm>
            <a:off x="7143761" y="2909273"/>
            <a:ext cx="675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a typeface="PMingLiU" pitchFamily="18" charset="-120"/>
              </a:rPr>
              <a:t>small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DA828A-805A-4C8F-81D2-1E5F122E0ABA}"/>
              </a:ext>
            </a:extLst>
          </p:cNvPr>
          <p:cNvSpPr/>
          <p:nvPr/>
        </p:nvSpPr>
        <p:spPr>
          <a:xfrm>
            <a:off x="4211494" y="3344711"/>
            <a:ext cx="647678" cy="23594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27C8F4D-7379-4E56-A2DC-16D000BE51B2}"/>
              </a:ext>
            </a:extLst>
          </p:cNvPr>
          <p:cNvSpPr/>
          <p:nvPr/>
        </p:nvSpPr>
        <p:spPr>
          <a:xfrm>
            <a:off x="5068733" y="3355504"/>
            <a:ext cx="647678" cy="23594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5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cs typeface="Times New Roman" pitchFamily="18" charset="0"/>
              </a:rPr>
              <a:t>Example</a:t>
            </a:r>
            <a:endParaRPr lang="en-US" sz="3200" b="1" dirty="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B2D0D56-2D2E-4967-8DBA-4DFF13893C59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295400"/>
            <a:ext cx="73152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>
              <a:ea typeface="PMingLiU" pitchFamily="18" charset="-12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A31F41-E7FE-404B-8D95-5A0BA19E8A43}"/>
              </a:ext>
            </a:extLst>
          </p:cNvPr>
          <p:cNvSpPr/>
          <p:nvPr/>
        </p:nvSpPr>
        <p:spPr>
          <a:xfrm>
            <a:off x="575731" y="1417912"/>
            <a:ext cx="704426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000" dirty="0">
                <a:ea typeface="PMingLiU" pitchFamily="18" charset="-120"/>
              </a:rPr>
              <a:t>Transform data into new dimensions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B305842-805B-41B1-AC28-2BCE6D347D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908427"/>
              </p:ext>
            </p:extLst>
          </p:nvPr>
        </p:nvGraphicFramePr>
        <p:xfrm>
          <a:off x="6602012" y="3649424"/>
          <a:ext cx="1828800" cy="1558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81888805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2441874"/>
                    </a:ext>
                  </a:extLst>
                </a:gridCol>
              </a:tblGrid>
              <a:tr h="3895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-0.70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0750836"/>
                  </a:ext>
                </a:extLst>
              </a:tr>
              <a:tr h="3895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26210011"/>
                  </a:ext>
                </a:extLst>
              </a:tr>
              <a:tr h="3895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3629025"/>
                  </a:ext>
                </a:extLst>
              </a:tr>
              <a:tr h="3895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38602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BFE8547-5138-43B0-A83E-06AD3AADE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813080"/>
              </p:ext>
            </p:extLst>
          </p:nvPr>
        </p:nvGraphicFramePr>
        <p:xfrm>
          <a:off x="745065" y="2839617"/>
          <a:ext cx="3352800" cy="33668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140282944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53420201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56404247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403560495"/>
                    </a:ext>
                  </a:extLst>
                </a:gridCol>
              </a:tblGrid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X1</a:t>
                      </a:r>
                      <a:r>
                        <a:rPr lang="en-US" altLang="zh-TW" dirty="0">
                          <a:latin typeface="Tahoma"/>
                          <a:ea typeface="PMingLiU" pitchFamily="18" charset="-120"/>
                        </a:rPr>
                        <a:t>’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X2</a:t>
                      </a:r>
                      <a:r>
                        <a:rPr lang="en-US" altLang="zh-TW" dirty="0">
                          <a:latin typeface="Tahoma"/>
                          <a:ea typeface="PMingLiU" pitchFamily="18" charset="-120"/>
                        </a:rPr>
                        <a:t>’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X3</a:t>
                      </a:r>
                      <a:r>
                        <a:rPr lang="en-US" altLang="zh-TW" dirty="0">
                          <a:latin typeface="Tahoma"/>
                          <a:ea typeface="PMingLiU" pitchFamily="18" charset="-120"/>
                        </a:rPr>
                        <a:t>’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X4</a:t>
                      </a:r>
                      <a:r>
                        <a:rPr lang="en-US" altLang="zh-TW" dirty="0">
                          <a:latin typeface="Tahoma"/>
                          <a:ea typeface="PMingLiU" pitchFamily="18" charset="-120"/>
                        </a:rPr>
                        <a:t>’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5578044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-0.41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-1.62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40071227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36201716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1384184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0455113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20221886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8745715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4207434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4464751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6238776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79775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BD2E43A-3572-48DA-A2D9-9BA2A8C745EB}"/>
              </a:ext>
            </a:extLst>
          </p:cNvPr>
          <p:cNvSpPr/>
          <p:nvPr/>
        </p:nvSpPr>
        <p:spPr>
          <a:xfrm>
            <a:off x="5046137" y="3930091"/>
            <a:ext cx="4487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ea typeface="PMingLiU" pitchFamily="18" charset="-120"/>
              </a:rPr>
              <a:t>×</a:t>
            </a:r>
            <a:endParaRPr lang="en-US" sz="3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404CDD-CA7B-4CA9-BAB1-E0CC443152A9}"/>
              </a:ext>
            </a:extLst>
          </p:cNvPr>
          <p:cNvSpPr/>
          <p:nvPr/>
        </p:nvSpPr>
        <p:spPr>
          <a:xfrm>
            <a:off x="6373412" y="5314912"/>
            <a:ext cx="25683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a typeface="PMingLiU" pitchFamily="18" charset="-120"/>
              </a:rPr>
              <a:t>Largest two eigenvectors,</a:t>
            </a:r>
          </a:p>
          <a:p>
            <a:r>
              <a:rPr lang="en-US" dirty="0">
                <a:ea typeface="PMingLiU" pitchFamily="18" charset="-120"/>
              </a:rPr>
              <a:t>Should be a 4 X 2 </a:t>
            </a:r>
            <a:r>
              <a:rPr lang="en-US" altLang="zh-CN" dirty="0">
                <a:ea typeface="PMingLiU" pitchFamily="18" charset="-120"/>
              </a:rPr>
              <a:t>matrix</a:t>
            </a:r>
            <a:endParaRPr lang="en-US" dirty="0">
              <a:ea typeface="PMingLiU" pitchFamily="18" charset="-12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5DA1E8-D6F7-4C6D-87E2-225E68808FB1}"/>
              </a:ext>
            </a:extLst>
          </p:cNvPr>
          <p:cNvSpPr/>
          <p:nvPr/>
        </p:nvSpPr>
        <p:spPr>
          <a:xfrm>
            <a:off x="355616" y="6332679"/>
            <a:ext cx="4396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ea typeface="PMingLiU" pitchFamily="18" charset="-120"/>
              </a:rPr>
              <a:t>Use X’ instead of X to ‘center’ the data points</a:t>
            </a:r>
            <a:endParaRPr lang="en-US" dirty="0">
              <a:solidFill>
                <a:srgbClr val="FF0000"/>
              </a:solidFill>
              <a:ea typeface="PMingLiU" pitchFamily="18" charset="-12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275129-D727-469D-B4FF-18709CE79487}"/>
              </a:ext>
            </a:extLst>
          </p:cNvPr>
          <p:cNvSpPr/>
          <p:nvPr/>
        </p:nvSpPr>
        <p:spPr>
          <a:xfrm>
            <a:off x="4648200" y="4523018"/>
            <a:ext cx="15845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matrix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2755587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EE9B0C5E-AA94-4C09-B9D9-F2C35E8CE7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519" y="899531"/>
            <a:ext cx="3608217" cy="1857029"/>
          </a:xfrm>
          <a:prstGeom prst="rect">
            <a:avLst/>
          </a:prstGeom>
        </p:spPr>
      </p:pic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cs typeface="Times New Roman" pitchFamily="18" charset="0"/>
              </a:rPr>
              <a:t>Example</a:t>
            </a:r>
            <a:endParaRPr lang="en-US" sz="3200" b="1" dirty="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B2D0D56-2D2E-4967-8DBA-4DFF13893C59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295400"/>
            <a:ext cx="73152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>
              <a:ea typeface="PMingLiU" pitchFamily="18" charset="-12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A31F41-E7FE-404B-8D95-5A0BA19E8A43}"/>
              </a:ext>
            </a:extLst>
          </p:cNvPr>
          <p:cNvSpPr/>
          <p:nvPr/>
        </p:nvSpPr>
        <p:spPr>
          <a:xfrm>
            <a:off x="575732" y="1181800"/>
            <a:ext cx="704426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000" dirty="0">
                <a:ea typeface="PMingLiU" pitchFamily="18" charset="-120"/>
              </a:rPr>
              <a:t>Plot the points</a:t>
            </a:r>
            <a:endParaRPr lang="en-US" altLang="zh-TW" sz="3200" dirty="0">
              <a:ea typeface="PMingLiU" pitchFamily="18" charset="-12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2EE66E6-4D75-4AEA-A54E-769B8E50B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610784"/>
              </p:ext>
            </p:extLst>
          </p:nvPr>
        </p:nvGraphicFramePr>
        <p:xfrm>
          <a:off x="1219200" y="2981560"/>
          <a:ext cx="1676400" cy="33668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105870327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432467333"/>
                    </a:ext>
                  </a:extLst>
                </a:gridCol>
              </a:tblGrid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 axis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 axis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13507478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5954206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0357630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40227452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6100429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26876583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5736657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1253464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7984913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0402080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5442930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7CF124FD-F203-42C8-A48F-68736F39C488}"/>
              </a:ext>
            </a:extLst>
          </p:cNvPr>
          <p:cNvSpPr/>
          <p:nvPr/>
        </p:nvSpPr>
        <p:spPr>
          <a:xfrm>
            <a:off x="838200" y="6398696"/>
            <a:ext cx="2484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a typeface="PMingLiU" pitchFamily="18" charset="-120"/>
              </a:rPr>
              <a:t>Should be a N X 2 matrix</a:t>
            </a:r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F2A18AC-C087-49A7-B1E1-1CB060DC7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651119"/>
              </p:ext>
            </p:extLst>
          </p:nvPr>
        </p:nvGraphicFramePr>
        <p:xfrm>
          <a:off x="6172204" y="2981560"/>
          <a:ext cx="1591730" cy="33668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1730">
                  <a:extLst>
                    <a:ext uri="{9D8B030D-6E8A-4147-A177-3AD203B41FA5}">
                      <a16:colId xmlns:a16="http://schemas.microsoft.com/office/drawing/2014/main" val="2453989315"/>
                    </a:ext>
                  </a:extLst>
                </a:gridCol>
              </a:tblGrid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Label/color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5628135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5846650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8191711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34769053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8008663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848099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3823198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190515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7665772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588997"/>
                  </a:ext>
                </a:extLst>
              </a:tr>
              <a:tr h="306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8305891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2F4D29-365D-48FC-9DE9-190F5797995D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2057400" y="2360690"/>
            <a:ext cx="1265263" cy="6208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12F3068-7386-4865-B678-5618886C3C2D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155211" y="2756560"/>
            <a:ext cx="1812858" cy="225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252053C-6F21-4763-99FE-74D7F6167FDD}"/>
              </a:ext>
            </a:extLst>
          </p:cNvPr>
          <p:cNvSpPr/>
          <p:nvPr/>
        </p:nvSpPr>
        <p:spPr>
          <a:xfrm>
            <a:off x="3380179" y="2276216"/>
            <a:ext cx="893230" cy="1689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AEA2B70-7069-413D-9FFA-30705EB2C4F7}"/>
              </a:ext>
            </a:extLst>
          </p:cNvPr>
          <p:cNvSpPr/>
          <p:nvPr/>
        </p:nvSpPr>
        <p:spPr>
          <a:xfrm>
            <a:off x="4802277" y="2566414"/>
            <a:ext cx="647830" cy="16894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75C017-C520-4C0F-8F7B-7ECCC2922215}"/>
              </a:ext>
            </a:extLst>
          </p:cNvPr>
          <p:cNvSpPr/>
          <p:nvPr/>
        </p:nvSpPr>
        <p:spPr>
          <a:xfrm>
            <a:off x="3733800" y="2566413"/>
            <a:ext cx="983567" cy="1689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264DE9F-E7B4-4B56-AF3C-6F69CBC0677D}"/>
              </a:ext>
            </a:extLst>
          </p:cNvPr>
          <p:cNvSpPr/>
          <p:nvPr/>
        </p:nvSpPr>
        <p:spPr>
          <a:xfrm>
            <a:off x="6326462" y="6348363"/>
            <a:ext cx="1044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a typeface="PMingLiU" pitchFamily="18" charset="-120"/>
              </a:rPr>
              <a:t>1-D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87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</p:bld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Tahoma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25592</TotalTime>
  <Words>563</Words>
  <Application>Microsoft Office PowerPoint</Application>
  <PresentationFormat>On-screen Show (4:3)</PresentationFormat>
  <Paragraphs>354</Paragraphs>
  <Slides>7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PMingLiU</vt:lpstr>
      <vt:lpstr>宋体</vt:lpstr>
      <vt:lpstr>Arial</vt:lpstr>
      <vt:lpstr>Calibri</vt:lpstr>
      <vt:lpstr>Cambria Math</vt:lpstr>
      <vt:lpstr>Tahoma</vt:lpstr>
      <vt:lpstr>Times New Roman</vt:lpstr>
      <vt:lpstr>自定义设计方案</vt:lpstr>
      <vt:lpstr>Equation</vt:lpstr>
      <vt:lpstr>PCA Template</vt:lpstr>
      <vt:lpstr>Example</vt:lpstr>
      <vt:lpstr>Example</vt:lpstr>
      <vt:lpstr>Example</vt:lpstr>
      <vt:lpstr>Example</vt:lpstr>
      <vt:lpstr>Example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1</dc:title>
  <dc:creator>jinggao</dc:creator>
  <cp:lastModifiedBy>Jing Gao</cp:lastModifiedBy>
  <cp:revision>2331</cp:revision>
  <dcterms:created xsi:type="dcterms:W3CDTF">2006-08-16T00:00:00Z</dcterms:created>
  <dcterms:modified xsi:type="dcterms:W3CDTF">2023-09-11T15:08:13Z</dcterms:modified>
</cp:coreProperties>
</file>