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6" r:id="rId3"/>
    <p:sldId id="257" r:id="rId4"/>
    <p:sldId id="258" r:id="rId5"/>
    <p:sldId id="259" r:id="rId6"/>
    <p:sldId id="261" r:id="rId7"/>
    <p:sldId id="262" r:id="rId8"/>
    <p:sldId id="263" r:id="rId9"/>
    <p:sldId id="266" r:id="rId10"/>
    <p:sldId id="267" r:id="rId11"/>
    <p:sldId id="268" r:id="rId12"/>
    <p:sldId id="269" r:id="rId13"/>
    <p:sldId id="270" r:id="rId14"/>
    <p:sldId id="271" r:id="rId15"/>
    <p:sldId id="273" r:id="rId16"/>
    <p:sldId id="274" r:id="rId17"/>
    <p:sldId id="275" r:id="rId18"/>
    <p:sldId id="276" r:id="rId19"/>
    <p:sldId id="277"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6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5AD76DB-3A86-4AC3-8F21-70E9007C2636}"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360471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5AD76DB-3A86-4AC3-8F21-70E9007C2636}"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4866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5AD76DB-3A86-4AC3-8F21-70E9007C2636}"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43738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5AD76DB-3A86-4AC3-8F21-70E9007C2636}"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117785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5AD76DB-3A86-4AC3-8F21-70E9007C2636}" type="datetimeFigureOut">
              <a:rPr lang="en-US" smtClean="0"/>
              <a:t>6/23/2014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39124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5AD76DB-3A86-4AC3-8F21-70E9007C2636}"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89522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5AD76DB-3A86-4AC3-8F21-70E9007C2636}" type="datetimeFigureOut">
              <a:rPr lang="en-US" smtClean="0"/>
              <a:t>6/23/2014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38455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5AD76DB-3A86-4AC3-8F21-70E9007C2636}" type="datetimeFigureOut">
              <a:rPr lang="en-US" smtClean="0"/>
              <a:t>6/23/2014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74043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D76DB-3A86-4AC3-8F21-70E9007C2636}" type="datetimeFigureOut">
              <a:rPr lang="en-US" smtClean="0"/>
              <a:t>6/23/2014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315881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5AD76DB-3A86-4AC3-8F21-70E9007C2636}"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321872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5AD76DB-3A86-4AC3-8F21-70E9007C2636}" type="datetimeFigureOut">
              <a:rPr lang="en-US" smtClean="0"/>
              <a:t>6/23/2014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F998C-1558-4BAD-ABE9-134B309DC8EA}" type="slidenum">
              <a:rPr lang="en-US" smtClean="0"/>
              <a:t>‹#›</a:t>
            </a:fld>
            <a:endParaRPr lang="en-US"/>
          </a:p>
        </p:txBody>
      </p:sp>
    </p:spTree>
    <p:extLst>
      <p:ext uri="{BB962C8B-B14F-4D97-AF65-F5344CB8AC3E}">
        <p14:creationId xmlns:p14="http://schemas.microsoft.com/office/powerpoint/2010/main" val="65208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D76DB-3A86-4AC3-8F21-70E9007C2636}" type="datetimeFigureOut">
              <a:rPr lang="en-US" smtClean="0"/>
              <a:t>6/23/2014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F998C-1558-4BAD-ABE9-134B309DC8EA}" type="slidenum">
              <a:rPr lang="en-US" smtClean="0"/>
              <a:t>‹#›</a:t>
            </a:fld>
            <a:endParaRPr lang="en-US"/>
          </a:p>
        </p:txBody>
      </p:sp>
    </p:spTree>
    <p:extLst>
      <p:ext uri="{BB962C8B-B14F-4D97-AF65-F5344CB8AC3E}">
        <p14:creationId xmlns:p14="http://schemas.microsoft.com/office/powerpoint/2010/main" val="1470378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4171"/>
            <a:ext cx="7772400" cy="1368647"/>
          </a:xfrm>
        </p:spPr>
        <p:txBody>
          <a:bodyPr/>
          <a:lstStyle/>
          <a:p>
            <a:r>
              <a:rPr lang="zh-CN" altLang="en-US" b="1" dirty="0" smtClean="0">
                <a:solidFill>
                  <a:srgbClr val="FFCC00"/>
                </a:solidFill>
              </a:rPr>
              <a:t> 嵌入式课程</a:t>
            </a:r>
            <a:r>
              <a:rPr lang="zh-CN" altLang="en-US" b="1" dirty="0">
                <a:solidFill>
                  <a:srgbClr val="FFCC00"/>
                </a:solidFill>
              </a:rPr>
              <a:t>设计</a:t>
            </a:r>
            <a:endParaRPr lang="en-US" dirty="0"/>
          </a:p>
        </p:txBody>
      </p:sp>
      <p:sp>
        <p:nvSpPr>
          <p:cNvPr id="3" name="副标题 2"/>
          <p:cNvSpPr>
            <a:spLocks noGrp="1"/>
          </p:cNvSpPr>
          <p:nvPr>
            <p:ph type="subTitle" idx="1"/>
          </p:nvPr>
        </p:nvSpPr>
        <p:spPr/>
        <p:txBody>
          <a:bodyPr/>
          <a:lstStyle/>
          <a:p>
            <a:r>
              <a:rPr lang="zh-CN" altLang="en-US" dirty="0" smtClean="0"/>
              <a:t>姓名：汪俊马</a:t>
            </a:r>
            <a:endParaRPr lang="en-US" altLang="zh-CN" dirty="0" smtClean="0"/>
          </a:p>
          <a:p>
            <a:r>
              <a:rPr lang="zh-CN" altLang="en-US" dirty="0" smtClean="0"/>
              <a:t>学号：</a:t>
            </a:r>
            <a:r>
              <a:rPr lang="en-US" altLang="zh-CN" dirty="0" smtClean="0"/>
              <a:t>51131201030</a:t>
            </a:r>
            <a:endParaRPr lang="en-US" dirty="0"/>
          </a:p>
        </p:txBody>
      </p:sp>
    </p:spTree>
    <p:extLst>
      <p:ext uri="{BB962C8B-B14F-4D97-AF65-F5344CB8AC3E}">
        <p14:creationId xmlns:p14="http://schemas.microsoft.com/office/powerpoint/2010/main" val="1439353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768600"/>
            <a:ext cx="7886700" cy="994172"/>
          </a:xfrm>
        </p:spPr>
        <p:txBody>
          <a:bodyPr>
            <a:normAutofit/>
          </a:bodyPr>
          <a:lstStyle/>
          <a:p>
            <a:pPr algn="ctr"/>
            <a:r>
              <a:rPr lang="en-US" altLang="zh-CN" b="1" dirty="0">
                <a:solidFill>
                  <a:srgbClr val="FFCC00"/>
                </a:solidFill>
              </a:rPr>
              <a:t>DDS</a:t>
            </a:r>
            <a:r>
              <a:rPr lang="zh-CN" altLang="en-US" b="1" dirty="0">
                <a:solidFill>
                  <a:srgbClr val="FFCC00"/>
                </a:solidFill>
              </a:rPr>
              <a:t>最大最小频率</a:t>
            </a:r>
            <a:endParaRPr lang="en-US" dirty="0"/>
          </a:p>
        </p:txBody>
      </p:sp>
      <p:sp>
        <p:nvSpPr>
          <p:cNvPr id="4" name="Text Box 7"/>
          <p:cNvSpPr txBox="1">
            <a:spLocks noChangeArrowheads="1"/>
          </p:cNvSpPr>
          <p:nvPr/>
        </p:nvSpPr>
        <p:spPr bwMode="auto">
          <a:xfrm>
            <a:off x="630579" y="1750132"/>
            <a:ext cx="7008713" cy="4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75" dirty="0"/>
              <a:t>DDS</a:t>
            </a:r>
            <a:r>
              <a:rPr lang="zh-CN" altLang="en-US" sz="2475" dirty="0"/>
              <a:t>最低频率（分辨率）</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8650" y="2388989"/>
            <a:ext cx="6837022" cy="1142013"/>
          </a:xfrm>
          <a:prstGeom prst="rect">
            <a:avLst/>
          </a:prstGeom>
        </p:spPr>
      </p:pic>
      <p:sp>
        <p:nvSpPr>
          <p:cNvPr id="6" name="Text Box 8"/>
          <p:cNvSpPr txBox="1">
            <a:spLocks noChangeArrowheads="1"/>
          </p:cNvSpPr>
          <p:nvPr/>
        </p:nvSpPr>
        <p:spPr bwMode="auto">
          <a:xfrm>
            <a:off x="609600" y="3604042"/>
            <a:ext cx="5886450" cy="4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75" dirty="0"/>
              <a:t>根据奈奎斯特抽样定理，</a:t>
            </a:r>
            <a:r>
              <a:rPr lang="en-US" altLang="zh-CN" sz="2475" dirty="0"/>
              <a:t>DDS</a:t>
            </a:r>
            <a:r>
              <a:rPr lang="zh-CN" altLang="en-US" sz="2475" dirty="0"/>
              <a:t>的最大频率</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42901"/>
            <a:ext cx="6856071" cy="103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00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912021"/>
            <a:ext cx="7886700" cy="1103077"/>
          </a:xfrm>
        </p:spPr>
        <p:txBody>
          <a:bodyPr>
            <a:normAutofit/>
          </a:bodyPr>
          <a:lstStyle/>
          <a:p>
            <a:pPr algn="ctr"/>
            <a:r>
              <a:rPr lang="zh-CN" altLang="en-US" b="1" dirty="0">
                <a:solidFill>
                  <a:srgbClr val="FFCC00"/>
                </a:solidFill>
              </a:rPr>
              <a:t>奈奎斯特抽样定理</a:t>
            </a:r>
            <a:endParaRPr lang="en-US" dirty="0"/>
          </a:p>
        </p:txBody>
      </p:sp>
      <p:sp>
        <p:nvSpPr>
          <p:cNvPr id="3" name="内容占位符 2"/>
          <p:cNvSpPr>
            <a:spLocks noGrp="1"/>
          </p:cNvSpPr>
          <p:nvPr>
            <p:ph idx="1"/>
          </p:nvPr>
        </p:nvSpPr>
        <p:spPr>
          <a:xfrm>
            <a:off x="946231" y="2125266"/>
            <a:ext cx="6919812" cy="3801809"/>
          </a:xfrm>
        </p:spPr>
        <p:txBody>
          <a:bodyPr>
            <a:normAutofit/>
          </a:bodyPr>
          <a:lstStyle/>
          <a:p>
            <a:r>
              <a:rPr lang="zh-CN" altLang="en-US" dirty="0"/>
              <a:t>奈奎斯特抽样定理：</a:t>
            </a:r>
            <a:endParaRPr lang="en-US" altLang="zh-CN" dirty="0"/>
          </a:p>
          <a:p>
            <a:pPr marL="0" indent="0">
              <a:buNone/>
            </a:pPr>
            <a:r>
              <a:rPr lang="en-US" altLang="zh-CN" dirty="0"/>
              <a:t>	</a:t>
            </a:r>
            <a:r>
              <a:rPr lang="zh-CN" altLang="en-US" dirty="0"/>
              <a:t>要从抽样信号中无失真地恢复原信号，抽样频率应大于</a:t>
            </a:r>
            <a:r>
              <a:rPr lang="en-US" altLang="zh-CN" dirty="0"/>
              <a:t>2</a:t>
            </a:r>
            <a:r>
              <a:rPr lang="zh-CN" altLang="en-US" dirty="0"/>
              <a:t>倍信号最高频率。</a:t>
            </a:r>
            <a:br>
              <a:rPr lang="zh-CN" altLang="en-US" dirty="0"/>
            </a:br>
            <a:r>
              <a:rPr lang="en-US" altLang="zh-CN" dirty="0"/>
              <a:t>	</a:t>
            </a:r>
            <a:r>
              <a:rPr lang="zh-CN" altLang="en-US" dirty="0"/>
              <a:t>抽样频率小于</a:t>
            </a:r>
            <a:r>
              <a:rPr lang="en-US" altLang="zh-CN" dirty="0"/>
              <a:t>2</a:t>
            </a:r>
            <a:r>
              <a:rPr lang="zh-CN" altLang="en-US" dirty="0"/>
              <a:t>倍频谱最高频率时，信号的频谱有混叠。</a:t>
            </a:r>
            <a:br>
              <a:rPr lang="zh-CN" altLang="en-US" dirty="0"/>
            </a:br>
            <a:r>
              <a:rPr lang="zh-CN" altLang="en-US" dirty="0"/>
              <a:t>　　抽样频率大于</a:t>
            </a:r>
            <a:r>
              <a:rPr lang="en-US" altLang="zh-CN" dirty="0"/>
              <a:t>2</a:t>
            </a:r>
            <a:r>
              <a:rPr lang="zh-CN" altLang="en-US" dirty="0"/>
              <a:t>倍频谱最高频率时，信号的频谱无混叠。 </a:t>
            </a:r>
          </a:p>
          <a:p>
            <a:endParaRPr lang="en-US" sz="2475" dirty="0"/>
          </a:p>
        </p:txBody>
      </p:sp>
    </p:spTree>
    <p:extLst>
      <p:ext uri="{BB962C8B-B14F-4D97-AF65-F5344CB8AC3E}">
        <p14:creationId xmlns:p14="http://schemas.microsoft.com/office/powerpoint/2010/main" val="355256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857251"/>
            <a:ext cx="7886700" cy="994172"/>
          </a:xfrm>
        </p:spPr>
        <p:txBody>
          <a:bodyPr>
            <a:normAutofit/>
          </a:bodyPr>
          <a:lstStyle/>
          <a:p>
            <a:pPr algn="ctr"/>
            <a:r>
              <a:rPr lang="en-US" altLang="zh-CN" b="1" dirty="0">
                <a:solidFill>
                  <a:srgbClr val="FFCC00"/>
                </a:solidFill>
              </a:rPr>
              <a:t>DDS</a:t>
            </a:r>
            <a:r>
              <a:rPr lang="zh-CN" altLang="en-US" b="1" dirty="0">
                <a:solidFill>
                  <a:srgbClr val="FFCC00"/>
                </a:solidFill>
              </a:rPr>
              <a:t>特点</a:t>
            </a:r>
            <a:endParaRPr lang="en-US" dirty="0"/>
          </a:p>
        </p:txBody>
      </p:sp>
      <p:sp>
        <p:nvSpPr>
          <p:cNvPr id="3" name="内容占位符 2"/>
          <p:cNvSpPr>
            <a:spLocks noGrp="1"/>
          </p:cNvSpPr>
          <p:nvPr>
            <p:ph idx="1"/>
          </p:nvPr>
        </p:nvSpPr>
        <p:spPr>
          <a:xfrm>
            <a:off x="984572" y="1992081"/>
            <a:ext cx="7331839" cy="3526873"/>
          </a:xfrm>
        </p:spPr>
        <p:txBody>
          <a:bodyPr>
            <a:normAutofit fontScale="92500" lnSpcReduction="10000"/>
          </a:bodyPr>
          <a:lstStyle/>
          <a:p>
            <a:r>
              <a:rPr lang="zh-CN" altLang="en-US" sz="2475" dirty="0"/>
              <a:t>频率分辨率高，输出频点多，可达 </a:t>
            </a:r>
            <a:r>
              <a:rPr lang="en-US" altLang="zh-CN" sz="2475" dirty="0"/>
              <a:t>2</a:t>
            </a:r>
            <a:r>
              <a:rPr lang="en-US" altLang="zh-CN" sz="2475" baseline="30000" dirty="0"/>
              <a:t>N</a:t>
            </a:r>
            <a:r>
              <a:rPr lang="zh-CN" altLang="en-US" sz="2475" dirty="0"/>
              <a:t>个频点</a:t>
            </a:r>
            <a:r>
              <a:rPr lang="en-US" altLang="zh-CN" sz="2475" dirty="0"/>
              <a:t>(N</a:t>
            </a:r>
            <a:r>
              <a:rPr lang="zh-CN" altLang="en-US" sz="2475" dirty="0"/>
              <a:t>为相位累加器位数</a:t>
            </a:r>
            <a:r>
              <a:rPr lang="en-US" altLang="zh-CN" sz="2475" dirty="0"/>
              <a:t>)</a:t>
            </a:r>
            <a:r>
              <a:rPr lang="zh-CN" altLang="en-US" sz="2475" dirty="0"/>
              <a:t>；</a:t>
            </a:r>
          </a:p>
          <a:p>
            <a:r>
              <a:rPr lang="zh-CN" altLang="en-US" sz="2475" dirty="0"/>
              <a:t>频率切换速度快，可达</a:t>
            </a:r>
            <a:r>
              <a:rPr lang="en-US" altLang="zh-CN" sz="2475" dirty="0"/>
              <a:t>us</a:t>
            </a:r>
            <a:r>
              <a:rPr lang="zh-CN" altLang="en-US" sz="2475" dirty="0"/>
              <a:t>量级；</a:t>
            </a:r>
          </a:p>
          <a:p>
            <a:r>
              <a:rPr lang="zh-CN" altLang="en-US" sz="2475" dirty="0"/>
              <a:t>频率切换时相位连续；</a:t>
            </a:r>
          </a:p>
          <a:p>
            <a:r>
              <a:rPr lang="zh-CN" altLang="en-US" sz="2475" dirty="0"/>
              <a:t>可以输出宽带正交信号；</a:t>
            </a:r>
          </a:p>
          <a:p>
            <a:r>
              <a:rPr lang="zh-CN" altLang="en-US" sz="2475" dirty="0"/>
              <a:t> 输出相位噪声低，对参考频率源的相位噪声有改善作用；</a:t>
            </a:r>
          </a:p>
          <a:p>
            <a:r>
              <a:rPr lang="zh-CN" altLang="en-US" sz="2475" dirty="0"/>
              <a:t>可以产生任意波形；</a:t>
            </a:r>
          </a:p>
          <a:p>
            <a:r>
              <a:rPr lang="zh-CN" altLang="en-US" sz="2475" dirty="0"/>
              <a:t>全数字化实现，便于集成，体积小，重量轻。 </a:t>
            </a:r>
          </a:p>
          <a:p>
            <a:endParaRPr lang="en-US" dirty="0"/>
          </a:p>
        </p:txBody>
      </p:sp>
    </p:spTree>
    <p:extLst>
      <p:ext uri="{BB962C8B-B14F-4D97-AF65-F5344CB8AC3E}">
        <p14:creationId xmlns:p14="http://schemas.microsoft.com/office/powerpoint/2010/main" val="2725798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864668"/>
            <a:ext cx="7886700" cy="994172"/>
          </a:xfrm>
        </p:spPr>
        <p:txBody>
          <a:bodyPr>
            <a:normAutofit/>
          </a:bodyPr>
          <a:lstStyle/>
          <a:p>
            <a:pPr algn="ctr"/>
            <a:r>
              <a:rPr lang="en-US" altLang="zh-CN" b="1" dirty="0">
                <a:solidFill>
                  <a:srgbClr val="FFCC00"/>
                </a:solidFill>
              </a:rPr>
              <a:t>DDS</a:t>
            </a:r>
            <a:r>
              <a:rPr lang="zh-CN" altLang="en-US" b="1" dirty="0">
                <a:solidFill>
                  <a:srgbClr val="FFCC00"/>
                </a:solidFill>
              </a:rPr>
              <a:t>技术应用</a:t>
            </a:r>
            <a:endParaRPr lang="en-US" dirty="0"/>
          </a:p>
        </p:txBody>
      </p:sp>
      <p:sp>
        <p:nvSpPr>
          <p:cNvPr id="3" name="内容占位符 2"/>
          <p:cNvSpPr>
            <a:spLocks noGrp="1"/>
          </p:cNvSpPr>
          <p:nvPr>
            <p:ph idx="1"/>
          </p:nvPr>
        </p:nvSpPr>
        <p:spPr>
          <a:xfrm>
            <a:off x="628650" y="1969009"/>
            <a:ext cx="7886700" cy="3520964"/>
          </a:xfrm>
        </p:spPr>
        <p:txBody>
          <a:bodyPr>
            <a:normAutofit/>
          </a:bodyPr>
          <a:lstStyle/>
          <a:p>
            <a:r>
              <a:rPr lang="zh-CN" altLang="en-US" sz="2475" dirty="0"/>
              <a:t>广泛应用于通讯、导航、雷达、遥控遥测、电子对抗以及现代化的仪器仪表工业等领域。</a:t>
            </a:r>
            <a:endParaRPr lang="en-US" altLang="zh-CN" sz="2475" dirty="0"/>
          </a:p>
          <a:p>
            <a:r>
              <a:rPr lang="zh-CN" altLang="en-US" sz="2475" dirty="0"/>
              <a:t>例如在</a:t>
            </a:r>
            <a:r>
              <a:rPr lang="en-US" altLang="zh-CN" sz="2475" dirty="0"/>
              <a:t>DDS</a:t>
            </a:r>
            <a:r>
              <a:rPr lang="zh-CN" altLang="en-US" sz="2475" dirty="0"/>
              <a:t>的波形存储器中存入正弦波形及方波、三角波、锯齿波等大量非正弦波形数据，然后通过手控或用计算机编程对这些数据进行控制，就可以任意改变输出信号的波形。</a:t>
            </a:r>
            <a:endParaRPr lang="en-US" altLang="zh-CN" sz="2475" dirty="0"/>
          </a:p>
          <a:p>
            <a:r>
              <a:rPr lang="zh-CN" altLang="en-US" sz="2475" dirty="0"/>
              <a:t>它可以模拟各种各样的神经脉冲之类的波形，重现由数字存储示波器（</a:t>
            </a:r>
            <a:r>
              <a:rPr lang="en-US" altLang="zh-CN" sz="2475" dirty="0"/>
              <a:t>DSO</a:t>
            </a:r>
            <a:r>
              <a:rPr lang="zh-CN" altLang="en-US" sz="2475" dirty="0"/>
              <a:t>）捕获的波形。</a:t>
            </a:r>
          </a:p>
          <a:p>
            <a:pPr marL="0" indent="0">
              <a:buNone/>
            </a:pPr>
            <a:endParaRPr lang="zh-CN" altLang="en-US" dirty="0"/>
          </a:p>
        </p:txBody>
      </p:sp>
    </p:spTree>
    <p:extLst>
      <p:ext uri="{BB962C8B-B14F-4D97-AF65-F5344CB8AC3E}">
        <p14:creationId xmlns:p14="http://schemas.microsoft.com/office/powerpoint/2010/main" val="97355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857251"/>
            <a:ext cx="7886700" cy="1015678"/>
          </a:xfrm>
        </p:spPr>
        <p:txBody>
          <a:bodyPr>
            <a:normAutofit/>
          </a:bodyPr>
          <a:lstStyle/>
          <a:p>
            <a:pPr algn="ctr"/>
            <a:r>
              <a:rPr lang="en-US" altLang="zh-CN" b="1" dirty="0">
                <a:solidFill>
                  <a:srgbClr val="FFCC00"/>
                </a:solidFill>
              </a:rPr>
              <a:t>DDS-</a:t>
            </a:r>
            <a:r>
              <a:rPr lang="zh-CN" altLang="en-US" b="1" dirty="0">
                <a:solidFill>
                  <a:srgbClr val="FFCC00"/>
                </a:solidFill>
              </a:rPr>
              <a:t>波形发生器</a:t>
            </a:r>
            <a:r>
              <a:rPr lang="zh-CN" altLang="en-US" dirty="0"/>
              <a:t> </a:t>
            </a:r>
            <a:endParaRPr lang="en-US" dirty="0"/>
          </a:p>
        </p:txBody>
      </p:sp>
      <p:sp>
        <p:nvSpPr>
          <p:cNvPr id="4" name="Rectangle 3"/>
          <p:cNvSpPr txBox="1">
            <a:spLocks noChangeArrowheads="1"/>
          </p:cNvSpPr>
          <p:nvPr/>
        </p:nvSpPr>
        <p:spPr>
          <a:xfrm>
            <a:off x="1119851" y="1951058"/>
            <a:ext cx="6172200" cy="369303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75" dirty="0"/>
              <a:t>任意波形发生器</a:t>
            </a:r>
            <a:r>
              <a:rPr lang="en-US" altLang="zh-CN" sz="2475" dirty="0"/>
              <a:t>(AWG)</a:t>
            </a:r>
            <a:r>
              <a:rPr lang="zh-CN" altLang="en-US" sz="2475" dirty="0"/>
              <a:t>通常提供较深的存储器，较大的动态范围以及较宽的带宽，来满足各式各样的应用，包括通信、半导体和系统测试。</a:t>
            </a:r>
          </a:p>
          <a:p>
            <a:r>
              <a:rPr lang="en-US" altLang="zh-CN" sz="2475" dirty="0"/>
              <a:t>AWG</a:t>
            </a:r>
            <a:r>
              <a:rPr lang="zh-CN" altLang="en-US" sz="2475" dirty="0"/>
              <a:t>接收来自</a:t>
            </a:r>
            <a:r>
              <a:rPr lang="en-US" altLang="zh-CN" sz="2475" dirty="0"/>
              <a:t>PC</a:t>
            </a:r>
            <a:r>
              <a:rPr lang="zh-CN" altLang="en-US" sz="2475" dirty="0"/>
              <a:t>的用户自定义数据，并利用这些数据来生成任意波形 。</a:t>
            </a:r>
          </a:p>
        </p:txBody>
      </p:sp>
    </p:spTree>
    <p:extLst>
      <p:ext uri="{BB962C8B-B14F-4D97-AF65-F5344CB8AC3E}">
        <p14:creationId xmlns:p14="http://schemas.microsoft.com/office/powerpoint/2010/main" val="339526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641382"/>
            <a:ext cx="7886700" cy="864990"/>
          </a:xfrm>
        </p:spPr>
        <p:txBody>
          <a:bodyPr>
            <a:normAutofit/>
          </a:bodyPr>
          <a:lstStyle/>
          <a:p>
            <a:pPr algn="ctr"/>
            <a:r>
              <a:rPr lang="zh-CN" altLang="en-US" b="1" dirty="0">
                <a:solidFill>
                  <a:srgbClr val="FFCC00"/>
                </a:solidFill>
              </a:rPr>
              <a:t>系统软件设计</a:t>
            </a:r>
            <a:endParaRPr lang="en-US" dirty="0"/>
          </a:p>
        </p:txBody>
      </p:sp>
      <p:sp>
        <p:nvSpPr>
          <p:cNvPr id="3" name="内容占位符 2"/>
          <p:cNvSpPr>
            <a:spLocks noGrp="1"/>
          </p:cNvSpPr>
          <p:nvPr>
            <p:ph idx="1"/>
          </p:nvPr>
        </p:nvSpPr>
        <p:spPr>
          <a:xfrm>
            <a:off x="1097424" y="1584073"/>
            <a:ext cx="7886700" cy="3263504"/>
          </a:xfrm>
        </p:spPr>
        <p:txBody>
          <a:bodyPr>
            <a:normAutofit/>
          </a:bodyPr>
          <a:lstStyle/>
          <a:p>
            <a:r>
              <a:rPr lang="zh-CN" altLang="en-US" sz="2475" dirty="0"/>
              <a:t>软件系统采用“自顶向下”的设计方法</a:t>
            </a:r>
          </a:p>
          <a:p>
            <a:r>
              <a:rPr lang="zh-CN" altLang="en-US" sz="2475" dirty="0"/>
              <a:t>系统控制流程：系统初始化，用户控制输入。</a:t>
            </a:r>
          </a:p>
          <a:p>
            <a:endParaRPr lang="en-US" sz="2475"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361" y="2631366"/>
            <a:ext cx="2987279" cy="316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70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0992" y="725048"/>
            <a:ext cx="7886700" cy="994172"/>
          </a:xfrm>
        </p:spPr>
        <p:txBody>
          <a:bodyPr>
            <a:normAutofit/>
          </a:bodyPr>
          <a:lstStyle/>
          <a:p>
            <a:pPr algn="ctr"/>
            <a:r>
              <a:rPr lang="zh-CN" altLang="en-US" b="1" dirty="0">
                <a:solidFill>
                  <a:srgbClr val="FFCC00"/>
                </a:solidFill>
              </a:rPr>
              <a:t>任意波形设置界面</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58242" y="2074174"/>
            <a:ext cx="6172200" cy="3394472"/>
          </a:xfrm>
          <a:prstGeom prst="rect">
            <a:avLst/>
          </a:prstGeom>
        </p:spPr>
      </p:pic>
    </p:spTree>
    <p:extLst>
      <p:ext uri="{BB962C8B-B14F-4D97-AF65-F5344CB8AC3E}">
        <p14:creationId xmlns:p14="http://schemas.microsoft.com/office/powerpoint/2010/main" val="1062965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983517"/>
            <a:ext cx="7886700" cy="994172"/>
          </a:xfrm>
        </p:spPr>
        <p:txBody>
          <a:bodyPr>
            <a:normAutofit/>
          </a:bodyPr>
          <a:lstStyle/>
          <a:p>
            <a:pPr algn="ctr"/>
            <a:r>
              <a:rPr lang="en-US" altLang="zh-CN" sz="3600" b="1" dirty="0">
                <a:solidFill>
                  <a:srgbClr val="FFCC00"/>
                </a:solidFill>
              </a:rPr>
              <a:t>MATLAB</a:t>
            </a:r>
            <a:r>
              <a:rPr lang="zh-CN" altLang="en-US" sz="3600" b="1" dirty="0">
                <a:solidFill>
                  <a:srgbClr val="FFCC00"/>
                </a:solidFill>
              </a:rPr>
              <a:t>生成</a:t>
            </a:r>
            <a:r>
              <a:rPr lang="en-US" altLang="zh-CN" sz="3600" b="1" dirty="0">
                <a:solidFill>
                  <a:srgbClr val="FFCC00"/>
                </a:solidFill>
              </a:rPr>
              <a:t>C</a:t>
            </a:r>
            <a:r>
              <a:rPr lang="zh-CN" altLang="en-US" sz="3600" b="1" dirty="0">
                <a:solidFill>
                  <a:srgbClr val="FFCC00"/>
                </a:solidFill>
              </a:rPr>
              <a:t>用的十六进制波形数据</a:t>
            </a:r>
            <a:endParaRPr lang="en-US" sz="3600" dirty="0"/>
          </a:p>
        </p:txBody>
      </p:sp>
      <p:sp>
        <p:nvSpPr>
          <p:cNvPr id="3" name="内容占位符 2"/>
          <p:cNvSpPr>
            <a:spLocks noGrp="1"/>
          </p:cNvSpPr>
          <p:nvPr>
            <p:ph idx="1"/>
          </p:nvPr>
        </p:nvSpPr>
        <p:spPr>
          <a:xfrm>
            <a:off x="628650" y="2085236"/>
            <a:ext cx="7973771" cy="3631045"/>
          </a:xfrm>
        </p:spPr>
        <p:txBody>
          <a:bodyPr>
            <a:normAutofit/>
          </a:bodyPr>
          <a:lstStyle/>
          <a:p>
            <a:r>
              <a:rPr lang="zh-CN" altLang="en-US" sz="2475" dirty="0"/>
              <a:t>在</a:t>
            </a:r>
            <a:r>
              <a:rPr lang="en-US" altLang="zh-CN" sz="2475" dirty="0"/>
              <a:t>DDS</a:t>
            </a:r>
            <a:r>
              <a:rPr lang="zh-CN" altLang="en-US" sz="2475" dirty="0"/>
              <a:t>信号发生器的设计中，会用到诸如三角波、方波、正弦波等简单波的波形数据，如果手动计算，会比较繁琐，所以在这里，我利用</a:t>
            </a:r>
            <a:r>
              <a:rPr lang="en-US" altLang="zh-CN" sz="2475" dirty="0" err="1"/>
              <a:t>Matlab</a:t>
            </a:r>
            <a:r>
              <a:rPr lang="zh-CN" altLang="en-US" sz="2475" dirty="0"/>
              <a:t>的文件读写函数，将生成的波形数据写到一个特定的</a:t>
            </a:r>
            <a:r>
              <a:rPr lang="en-US" altLang="zh-CN" sz="2475" dirty="0"/>
              <a:t>txt</a:t>
            </a:r>
            <a:r>
              <a:rPr lang="zh-CN" altLang="en-US" sz="2475" dirty="0"/>
              <a:t>文件中，并且符合</a:t>
            </a:r>
            <a:r>
              <a:rPr lang="en-US" altLang="zh-CN" sz="2475" dirty="0"/>
              <a:t>C</a:t>
            </a:r>
            <a:r>
              <a:rPr lang="zh-CN" altLang="en-US" sz="2475" dirty="0"/>
              <a:t>中数组的格式要求 。</a:t>
            </a:r>
            <a:endParaRPr lang="en-US" altLang="zh-CN" sz="2475" dirty="0"/>
          </a:p>
          <a:p>
            <a:r>
              <a:rPr lang="zh-CN" altLang="en-US" sz="2475" dirty="0"/>
              <a:t>可以使用公式法，根据用户输入的公式或者函数语句产生波形信号，这种方法比较科学，精度较高。</a:t>
            </a:r>
            <a:endParaRPr lang="en-US" altLang="zh-CN" sz="2475" dirty="0"/>
          </a:p>
          <a:p>
            <a:r>
              <a:rPr lang="zh-CN" altLang="en-US" sz="2475" dirty="0"/>
              <a:t>例如</a:t>
            </a:r>
            <a:r>
              <a:rPr lang="en-US" altLang="zh-CN" sz="2475" dirty="0"/>
              <a:t>sin(2*pi*x)+sin(4*pi*x)</a:t>
            </a:r>
            <a:r>
              <a:rPr lang="zh-CN" altLang="en-US" sz="2475" dirty="0"/>
              <a:t>，其中变量 </a:t>
            </a:r>
            <a:r>
              <a:rPr lang="en-US" altLang="zh-CN" sz="2475" dirty="0"/>
              <a:t>x</a:t>
            </a:r>
            <a:r>
              <a:rPr lang="zh-CN" altLang="en-US" sz="2475" dirty="0"/>
              <a:t>的范围为 </a:t>
            </a:r>
            <a:r>
              <a:rPr lang="en-US" altLang="zh-CN" sz="2475" dirty="0"/>
              <a:t>0</a:t>
            </a:r>
            <a:r>
              <a:rPr lang="zh-CN" altLang="en-US" sz="2475" dirty="0"/>
              <a:t>到 </a:t>
            </a:r>
            <a:r>
              <a:rPr lang="en-US" altLang="zh-CN" sz="2475" dirty="0"/>
              <a:t>1</a:t>
            </a:r>
            <a:r>
              <a:rPr lang="zh-CN" altLang="en-US" sz="2475" dirty="0"/>
              <a:t>。</a:t>
            </a:r>
          </a:p>
          <a:p>
            <a:endParaRPr lang="en-US" altLang="zh-CN" dirty="0" smtClean="0"/>
          </a:p>
          <a:p>
            <a:endParaRPr lang="zh-CN" altLang="en-US" dirty="0"/>
          </a:p>
          <a:p>
            <a:endParaRPr lang="en-US" dirty="0"/>
          </a:p>
        </p:txBody>
      </p:sp>
    </p:spTree>
    <p:extLst>
      <p:ext uri="{BB962C8B-B14F-4D97-AF65-F5344CB8AC3E}">
        <p14:creationId xmlns:p14="http://schemas.microsoft.com/office/powerpoint/2010/main" val="3046240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FFCC00"/>
                </a:solidFill>
              </a:rPr>
              <a:t>波形数据到</a:t>
            </a:r>
            <a:r>
              <a:rPr lang="en-US" altLang="zh-CN" b="1" dirty="0" smtClean="0">
                <a:solidFill>
                  <a:srgbClr val="FFCC00"/>
                </a:solidFill>
              </a:rPr>
              <a:t>DAC</a:t>
            </a:r>
            <a:r>
              <a:rPr lang="zh-CN" altLang="en-US" b="1" dirty="0" smtClean="0">
                <a:solidFill>
                  <a:srgbClr val="FFCC00"/>
                </a:solidFill>
              </a:rPr>
              <a:t>模块</a:t>
            </a:r>
            <a:endParaRPr lang="en-US" dirty="0"/>
          </a:p>
        </p:txBody>
      </p:sp>
      <p:sp>
        <p:nvSpPr>
          <p:cNvPr id="3" name="内容占位符 2"/>
          <p:cNvSpPr>
            <a:spLocks noGrp="1"/>
          </p:cNvSpPr>
          <p:nvPr>
            <p:ph idx="1"/>
          </p:nvPr>
        </p:nvSpPr>
        <p:spPr/>
        <p:txBody>
          <a:bodyPr/>
          <a:lstStyle/>
          <a:p>
            <a:r>
              <a:rPr lang="zh-CN" altLang="en-US" dirty="0" smtClean="0"/>
              <a:t>通过</a:t>
            </a:r>
            <a:r>
              <a:rPr lang="en-US" altLang="zh-CN" dirty="0" smtClean="0"/>
              <a:t>MATLAB</a:t>
            </a:r>
            <a:r>
              <a:rPr lang="zh-CN" altLang="en-US" dirty="0" smtClean="0"/>
              <a:t>软件我们可以产生任意波形的波形数据，</a:t>
            </a:r>
            <a:r>
              <a:rPr lang="zh-CN" altLang="en-US" dirty="0"/>
              <a:t> 波形通过存储器</a:t>
            </a:r>
            <a:r>
              <a:rPr lang="zh-CN" altLang="en-US" dirty="0" smtClean="0"/>
              <a:t>到</a:t>
            </a:r>
            <a:r>
              <a:rPr lang="zh-CN" altLang="en-US" dirty="0"/>
              <a:t>数模转换器</a:t>
            </a:r>
            <a:r>
              <a:rPr lang="en-US" altLang="zh-CN" dirty="0"/>
              <a:t>( DAC)</a:t>
            </a:r>
            <a:r>
              <a:rPr lang="zh-CN" altLang="en-US" dirty="0"/>
              <a:t>，数模转换器将数字采样样本转换成所需的模拟输出波形。在</a:t>
            </a:r>
            <a:r>
              <a:rPr lang="en-US" altLang="zh-CN" dirty="0"/>
              <a:t>DAC</a:t>
            </a:r>
            <a:r>
              <a:rPr lang="zh-CN" altLang="en-US" dirty="0"/>
              <a:t>之前，样本被数字滤波，而经过</a:t>
            </a:r>
            <a:r>
              <a:rPr lang="en-US" altLang="zh-CN" dirty="0"/>
              <a:t>DAC</a:t>
            </a:r>
            <a:r>
              <a:rPr lang="zh-CN" altLang="en-US" dirty="0"/>
              <a:t>之后，模拟输出又通过一个模拟滤波器。这些数字和模拟滤波器通过插值来增加采样率，并通过谐波低通滤波器滤除寄生信号，从而极大地改进了信号的质量。通常，这些滤波器都能够软件编程</a:t>
            </a:r>
            <a:r>
              <a:rPr lang="zh-CN" altLang="en-US" dirty="0" smtClean="0"/>
              <a:t>。</a:t>
            </a:r>
            <a:endParaRPr lang="en-US" altLang="zh-CN" dirty="0" smtClean="0"/>
          </a:p>
        </p:txBody>
      </p:sp>
    </p:spTree>
    <p:extLst>
      <p:ext uri="{BB962C8B-B14F-4D97-AF65-F5344CB8AC3E}">
        <p14:creationId xmlns:p14="http://schemas.microsoft.com/office/powerpoint/2010/main" val="4222126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olidFill>
                  <a:srgbClr val="FFCC00"/>
                </a:solidFill>
              </a:rPr>
              <a:t>软硬件平台联调</a:t>
            </a:r>
            <a:endParaRPr lang="en-US" dirty="0"/>
          </a:p>
        </p:txBody>
      </p:sp>
      <p:sp>
        <p:nvSpPr>
          <p:cNvPr id="3" name="内容占位符 2"/>
          <p:cNvSpPr>
            <a:spLocks noGrp="1"/>
          </p:cNvSpPr>
          <p:nvPr>
            <p:ph idx="1"/>
          </p:nvPr>
        </p:nvSpPr>
        <p:spPr/>
        <p:txBody>
          <a:bodyPr/>
          <a:lstStyle/>
          <a:p>
            <a:r>
              <a:rPr lang="en-US" altLang="zh-CN" dirty="0"/>
              <a:t>PC</a:t>
            </a:r>
            <a:r>
              <a:rPr lang="zh-CN" altLang="en-US" dirty="0"/>
              <a:t>控制软件与硬件平台通过串口进行数据通信。</a:t>
            </a:r>
          </a:p>
          <a:p>
            <a:endParaRPr lang="zh-CN" altLang="en-US" dirty="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889250"/>
            <a:ext cx="7124700" cy="183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460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495759"/>
            <a:ext cx="7799941" cy="1861851"/>
          </a:xfrm>
        </p:spPr>
        <p:txBody>
          <a:bodyPr>
            <a:normAutofit/>
          </a:bodyPr>
          <a:lstStyle/>
          <a:p>
            <a:r>
              <a:rPr lang="en-US" altLang="zh-CN" sz="4900" b="1" dirty="0">
                <a:solidFill>
                  <a:srgbClr val="FFCC00"/>
                </a:solidFill>
              </a:rPr>
              <a:t>DDS</a:t>
            </a:r>
            <a:r>
              <a:rPr lang="zh-CN" altLang="en-US" sz="4900" b="1" dirty="0">
                <a:solidFill>
                  <a:srgbClr val="FFCC00"/>
                </a:solidFill>
              </a:rPr>
              <a:t>任意波形发生器设计</a:t>
            </a:r>
            <a:r>
              <a:rPr lang="zh-CN" altLang="en-US" b="1" dirty="0">
                <a:solidFill>
                  <a:srgbClr val="FFCC00"/>
                </a:solidFill>
              </a:rPr>
              <a:t/>
            </a:r>
            <a:br>
              <a:rPr lang="zh-CN" altLang="en-US" b="1" dirty="0">
                <a:solidFill>
                  <a:srgbClr val="FFCC00"/>
                </a:solidFill>
              </a:rPr>
            </a:br>
            <a:endParaRPr lang="en-US" dirty="0"/>
          </a:p>
        </p:txBody>
      </p:sp>
      <p:sp>
        <p:nvSpPr>
          <p:cNvPr id="3" name="副标题 2"/>
          <p:cNvSpPr>
            <a:spLocks noGrp="1"/>
          </p:cNvSpPr>
          <p:nvPr>
            <p:ph type="subTitle" idx="1"/>
          </p:nvPr>
        </p:nvSpPr>
        <p:spPr>
          <a:xfrm>
            <a:off x="1404650" y="2247440"/>
            <a:ext cx="6081311" cy="3249976"/>
          </a:xfrm>
        </p:spPr>
        <p:txBody>
          <a:bodyPr>
            <a:normAutofit fontScale="47500" lnSpcReduction="20000"/>
          </a:bodyPr>
          <a:lstStyle/>
          <a:p>
            <a:pPr algn="l">
              <a:buClr>
                <a:srgbClr val="FF9933"/>
              </a:buClr>
              <a:buFont typeface="Wingdings" panose="05000000000000000000" pitchFamily="2" charset="2"/>
              <a:buChar char="u"/>
            </a:pPr>
            <a:r>
              <a:rPr lang="en-US" altLang="zh-CN" sz="6700" b="1" dirty="0">
                <a:solidFill>
                  <a:srgbClr val="0000FF"/>
                </a:solidFill>
              </a:rPr>
              <a:t>DAC</a:t>
            </a:r>
            <a:r>
              <a:rPr lang="zh-CN" altLang="en-US" sz="6700" b="1" dirty="0">
                <a:solidFill>
                  <a:srgbClr val="0000FF"/>
                </a:solidFill>
              </a:rPr>
              <a:t>部分</a:t>
            </a:r>
            <a:endParaRPr lang="en-US" altLang="zh-CN" sz="6700" b="1" dirty="0">
              <a:solidFill>
                <a:srgbClr val="0000FF"/>
              </a:solidFill>
            </a:endParaRPr>
          </a:p>
          <a:p>
            <a:pPr algn="l">
              <a:buClr>
                <a:srgbClr val="FF9933"/>
              </a:buClr>
              <a:buFont typeface="Wingdings" panose="05000000000000000000" pitchFamily="2" charset="2"/>
              <a:buChar char="u"/>
            </a:pPr>
            <a:endParaRPr lang="en-US" altLang="zh-CN" sz="6700" b="1" dirty="0">
              <a:solidFill>
                <a:srgbClr val="0000FF"/>
              </a:solidFill>
            </a:endParaRPr>
          </a:p>
          <a:p>
            <a:pPr algn="l">
              <a:buClr>
                <a:srgbClr val="FF9933"/>
              </a:buClr>
              <a:buFont typeface="Wingdings" panose="05000000000000000000" pitchFamily="2" charset="2"/>
              <a:buChar char="u"/>
            </a:pPr>
            <a:r>
              <a:rPr lang="en-US" altLang="zh-CN" sz="6700" b="1" dirty="0">
                <a:solidFill>
                  <a:srgbClr val="0000FF"/>
                </a:solidFill>
              </a:rPr>
              <a:t>DDS</a:t>
            </a:r>
            <a:r>
              <a:rPr lang="zh-CN" altLang="en-US" sz="6700" b="1" dirty="0">
                <a:solidFill>
                  <a:srgbClr val="0000FF"/>
                </a:solidFill>
              </a:rPr>
              <a:t>技术</a:t>
            </a:r>
            <a:endParaRPr lang="en-US" altLang="zh-CN" sz="6700" b="1" dirty="0">
              <a:solidFill>
                <a:srgbClr val="0000FF"/>
              </a:solidFill>
            </a:endParaRPr>
          </a:p>
          <a:p>
            <a:pPr algn="l">
              <a:buClr>
                <a:srgbClr val="FF9933"/>
              </a:buClr>
              <a:buFont typeface="Wingdings" panose="05000000000000000000" pitchFamily="2" charset="2"/>
              <a:buChar char="u"/>
            </a:pPr>
            <a:endParaRPr lang="zh-CN" altLang="en-US" sz="6700" b="1" dirty="0" smtClean="0">
              <a:solidFill>
                <a:srgbClr val="0000FF"/>
              </a:solidFill>
            </a:endParaRPr>
          </a:p>
          <a:p>
            <a:pPr algn="l">
              <a:buClr>
                <a:srgbClr val="FF9933"/>
              </a:buClr>
              <a:buFont typeface="Wingdings" panose="05000000000000000000" pitchFamily="2" charset="2"/>
              <a:buChar char="u"/>
            </a:pPr>
            <a:r>
              <a:rPr lang="en-US" altLang="zh-CN" sz="6700" b="1" dirty="0">
                <a:solidFill>
                  <a:srgbClr val="0000FF"/>
                </a:solidFill>
              </a:rPr>
              <a:t>DDS</a:t>
            </a:r>
            <a:r>
              <a:rPr lang="zh-CN" altLang="en-US" sz="6700" b="1" dirty="0">
                <a:solidFill>
                  <a:srgbClr val="0000FF"/>
                </a:solidFill>
              </a:rPr>
              <a:t>技术应用</a:t>
            </a:r>
            <a:endParaRPr lang="en-US" altLang="zh-CN" sz="6700" b="1" dirty="0">
              <a:solidFill>
                <a:srgbClr val="0000FF"/>
              </a:solidFill>
            </a:endParaRPr>
          </a:p>
          <a:p>
            <a:pPr algn="l">
              <a:buClr>
                <a:srgbClr val="FF9933"/>
              </a:buClr>
              <a:buFont typeface="Wingdings" panose="05000000000000000000" pitchFamily="2" charset="2"/>
              <a:buChar char="u"/>
            </a:pPr>
            <a:endParaRPr lang="zh-CN" altLang="en-US" sz="6700" b="1" dirty="0">
              <a:solidFill>
                <a:srgbClr val="0000FF"/>
              </a:solidFill>
            </a:endParaRPr>
          </a:p>
          <a:p>
            <a:pPr algn="l">
              <a:buClr>
                <a:srgbClr val="FF9933"/>
              </a:buClr>
              <a:buFont typeface="Wingdings" panose="05000000000000000000" pitchFamily="2" charset="2"/>
              <a:buChar char="u"/>
            </a:pPr>
            <a:r>
              <a:rPr lang="en-US" altLang="zh-CN" sz="6700" b="1" dirty="0">
                <a:solidFill>
                  <a:srgbClr val="0000FF"/>
                </a:solidFill>
              </a:rPr>
              <a:t>DDS</a:t>
            </a:r>
            <a:r>
              <a:rPr lang="zh-CN" altLang="en-US" sz="6700" b="1" dirty="0">
                <a:solidFill>
                  <a:srgbClr val="0000FF"/>
                </a:solidFill>
              </a:rPr>
              <a:t>方案设计</a:t>
            </a:r>
          </a:p>
          <a:p>
            <a:endParaRPr lang="en-US" dirty="0"/>
          </a:p>
        </p:txBody>
      </p:sp>
    </p:spTree>
    <p:extLst>
      <p:ext uri="{BB962C8B-B14F-4D97-AF65-F5344CB8AC3E}">
        <p14:creationId xmlns:p14="http://schemas.microsoft.com/office/powerpoint/2010/main" val="1975946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117207" y="1916134"/>
            <a:ext cx="2947927" cy="1325563"/>
          </a:xfrm>
        </p:spPr>
        <p:txBody>
          <a:bodyPr>
            <a:normAutofit/>
          </a:bodyPr>
          <a:lstStyle/>
          <a:p>
            <a:r>
              <a:rPr lang="zh-CN" altLang="en-US" sz="6600" b="1" dirty="0" smtClean="0">
                <a:solidFill>
                  <a:srgbClr val="FFCC00"/>
                </a:solidFill>
                <a:latin typeface="Freestyle Script" panose="030804020302050B0404" pitchFamily="66" charset="0"/>
              </a:rPr>
              <a:t>谢   谢</a:t>
            </a:r>
            <a:r>
              <a:rPr lang="zh-CN" altLang="en-US" sz="6600" b="1" dirty="0" smtClean="0">
                <a:solidFill>
                  <a:srgbClr val="FFCC00"/>
                </a:solidFill>
              </a:rPr>
              <a:t>！</a:t>
            </a:r>
            <a:endParaRPr lang="en-US" sz="6600" dirty="0"/>
          </a:p>
        </p:txBody>
      </p:sp>
    </p:spTree>
    <p:extLst>
      <p:ext uri="{BB962C8B-B14F-4D97-AF65-F5344CB8AC3E}">
        <p14:creationId xmlns:p14="http://schemas.microsoft.com/office/powerpoint/2010/main" val="4154502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pPr algn="ctr"/>
            <a:r>
              <a:rPr lang="en-US" altLang="zh-CN" b="1" dirty="0" smtClean="0">
                <a:solidFill>
                  <a:srgbClr val="FFCC00"/>
                </a:solidFill>
              </a:rPr>
              <a:t>DAC</a:t>
            </a:r>
            <a:r>
              <a:rPr lang="zh-CN" altLang="en-US" b="1" dirty="0">
                <a:solidFill>
                  <a:srgbClr val="FFCC00"/>
                </a:solidFill>
              </a:rPr>
              <a:t>部分</a:t>
            </a:r>
            <a:endParaRPr lang="en-US" b="1" dirty="0"/>
          </a:p>
        </p:txBody>
      </p:sp>
      <p:sp>
        <p:nvSpPr>
          <p:cNvPr id="3" name="内容占位符 2"/>
          <p:cNvSpPr>
            <a:spLocks noGrp="1"/>
          </p:cNvSpPr>
          <p:nvPr>
            <p:ph idx="1"/>
          </p:nvPr>
        </p:nvSpPr>
        <p:spPr/>
        <p:txBody>
          <a:bodyPr>
            <a:normAutofit fontScale="92500" lnSpcReduction="10000"/>
          </a:bodyPr>
          <a:lstStyle/>
          <a:p>
            <a:r>
              <a:rPr lang="en-US" dirty="0"/>
              <a:t>TM4C123G</a:t>
            </a:r>
            <a:r>
              <a:rPr lang="zh-CN" altLang="en-US" dirty="0"/>
              <a:t>没有自带的</a:t>
            </a:r>
            <a:r>
              <a:rPr lang="en-US" dirty="0"/>
              <a:t>DAC</a:t>
            </a:r>
            <a:r>
              <a:rPr lang="zh-CN" altLang="en-US" dirty="0"/>
              <a:t>（模数转换器），</a:t>
            </a:r>
            <a:r>
              <a:rPr lang="en-US" dirty="0"/>
              <a:t>DY-</a:t>
            </a:r>
            <a:r>
              <a:rPr lang="en-US" dirty="0" err="1"/>
              <a:t>Tiva</a:t>
            </a:r>
            <a:r>
              <a:rPr lang="en-US" dirty="0"/>
              <a:t>-PB</a:t>
            </a:r>
            <a:r>
              <a:rPr lang="zh-CN" altLang="en-US" dirty="0"/>
              <a:t>板上扩展了一片</a:t>
            </a:r>
            <a:r>
              <a:rPr lang="en-US" dirty="0"/>
              <a:t>DAC</a:t>
            </a:r>
            <a:r>
              <a:rPr lang="zh-CN" altLang="en-US" dirty="0"/>
              <a:t>，并可用于任意波形发生器（</a:t>
            </a:r>
            <a:r>
              <a:rPr lang="en-US" dirty="0"/>
              <a:t>AWG</a:t>
            </a:r>
            <a:r>
              <a:rPr lang="zh-CN" altLang="en-US" dirty="0"/>
              <a:t>）。采用</a:t>
            </a:r>
            <a:r>
              <a:rPr lang="en-US" dirty="0"/>
              <a:t>TI</a:t>
            </a:r>
            <a:r>
              <a:rPr lang="zh-CN" altLang="en-US" dirty="0"/>
              <a:t>的</a:t>
            </a:r>
            <a:r>
              <a:rPr lang="en-US" dirty="0"/>
              <a:t>12</a:t>
            </a:r>
            <a:r>
              <a:rPr lang="zh-CN" altLang="en-US" dirty="0"/>
              <a:t>位</a:t>
            </a:r>
            <a:r>
              <a:rPr lang="en-US" dirty="0"/>
              <a:t>DAC</a:t>
            </a:r>
            <a:r>
              <a:rPr lang="zh-CN" altLang="en-US" dirty="0"/>
              <a:t>器件</a:t>
            </a:r>
            <a:r>
              <a:rPr lang="en-US" dirty="0"/>
              <a:t>DAC7512</a:t>
            </a:r>
            <a:r>
              <a:rPr lang="zh-CN" altLang="en-US" dirty="0"/>
              <a:t>，实现</a:t>
            </a:r>
            <a:r>
              <a:rPr lang="en-US" dirty="0"/>
              <a:t>DAC</a:t>
            </a:r>
            <a:r>
              <a:rPr lang="zh-CN" altLang="en-US" dirty="0"/>
              <a:t>及任意波形的产生。产生的信号可以在</a:t>
            </a:r>
            <a:r>
              <a:rPr lang="en-US" dirty="0"/>
              <a:t>AWG</a:t>
            </a:r>
            <a:r>
              <a:rPr lang="zh-CN" altLang="en-US" dirty="0"/>
              <a:t>端子上通过示波器观看，还可以通过</a:t>
            </a:r>
            <a:r>
              <a:rPr lang="en-US" dirty="0"/>
              <a:t>PE2</a:t>
            </a:r>
            <a:r>
              <a:rPr lang="zh-CN" altLang="en-US" dirty="0"/>
              <a:t>的</a:t>
            </a:r>
            <a:r>
              <a:rPr lang="en-US" dirty="0"/>
              <a:t>ADC</a:t>
            </a:r>
            <a:r>
              <a:rPr lang="zh-CN" altLang="en-US" dirty="0"/>
              <a:t>读入</a:t>
            </a:r>
            <a:r>
              <a:rPr lang="en-US" dirty="0"/>
              <a:t>CPU</a:t>
            </a:r>
            <a:r>
              <a:rPr lang="zh-CN" altLang="en-US" dirty="0"/>
              <a:t>，经过处理后显示在</a:t>
            </a:r>
            <a:r>
              <a:rPr lang="en-US" dirty="0"/>
              <a:t>LCD</a:t>
            </a:r>
            <a:r>
              <a:rPr lang="zh-CN" altLang="en-US" dirty="0"/>
              <a:t>上。</a:t>
            </a:r>
            <a:endParaRPr lang="en-US" dirty="0"/>
          </a:p>
          <a:p>
            <a:r>
              <a:rPr lang="en-US" dirty="0"/>
              <a:t>DAC7512</a:t>
            </a:r>
            <a:r>
              <a:rPr lang="zh-CN" altLang="en-US" dirty="0"/>
              <a:t>是一种低功耗、单电源、</a:t>
            </a:r>
            <a:r>
              <a:rPr lang="en-US" dirty="0"/>
              <a:t>12</a:t>
            </a:r>
            <a:r>
              <a:rPr lang="zh-CN" altLang="en-US" dirty="0"/>
              <a:t>位缓冲电压输出的数字到模拟转换器（</a:t>
            </a:r>
            <a:r>
              <a:rPr lang="en-US" dirty="0"/>
              <a:t>DAC</a:t>
            </a:r>
            <a:r>
              <a:rPr lang="zh-CN" altLang="en-US" dirty="0"/>
              <a:t>）。其内置的精密输出放大器允许轨到轨输出，接口为通用的三线串行</a:t>
            </a:r>
            <a:r>
              <a:rPr lang="en-US" dirty="0"/>
              <a:t>SPI</a:t>
            </a:r>
            <a:r>
              <a:rPr lang="zh-CN" altLang="en-US" dirty="0"/>
              <a:t>，兼容</a:t>
            </a:r>
            <a:r>
              <a:rPr lang="en-US" dirty="0"/>
              <a:t>QSPI</a:t>
            </a:r>
            <a:r>
              <a:rPr lang="zh-CN" altLang="en-US" dirty="0"/>
              <a:t>和</a:t>
            </a:r>
            <a:r>
              <a:rPr lang="en-US" dirty="0"/>
              <a:t>DSP</a:t>
            </a:r>
            <a:r>
              <a:rPr lang="zh-CN" altLang="en-US" dirty="0"/>
              <a:t>接口，时钟速率达</a:t>
            </a:r>
            <a:r>
              <a:rPr lang="en-US" dirty="0"/>
              <a:t>30MHz</a:t>
            </a:r>
            <a:r>
              <a:rPr lang="zh-CN" altLang="en-US" dirty="0"/>
              <a:t>。</a:t>
            </a:r>
            <a:r>
              <a:rPr lang="en-US" dirty="0"/>
              <a:t>DAC7512</a:t>
            </a:r>
            <a:r>
              <a:rPr lang="zh-CN" altLang="en-US" dirty="0"/>
              <a:t>集成了上电复位电路，确保</a:t>
            </a:r>
            <a:r>
              <a:rPr lang="en-US" dirty="0"/>
              <a:t>DAC</a:t>
            </a:r>
            <a:r>
              <a:rPr lang="zh-CN" altLang="en-US" dirty="0"/>
              <a:t>的输出</a:t>
            </a:r>
            <a:r>
              <a:rPr lang="en-US" dirty="0"/>
              <a:t>0V</a:t>
            </a:r>
            <a:r>
              <a:rPr lang="zh-CN" altLang="en-US" dirty="0"/>
              <a:t>时还能保持数据，直到下一个有效的数据下进来。</a:t>
            </a:r>
            <a:endParaRPr lang="en-US" dirty="0"/>
          </a:p>
        </p:txBody>
      </p:sp>
    </p:spTree>
    <p:extLst>
      <p:ext uri="{BB962C8B-B14F-4D97-AF65-F5344CB8AC3E}">
        <p14:creationId xmlns:p14="http://schemas.microsoft.com/office/powerpoint/2010/main" val="3790009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dirty="0"/>
              <a:t> </a:t>
            </a:r>
            <a:r>
              <a:rPr lang="en-US" sz="4900" dirty="0"/>
              <a:t/>
            </a:r>
            <a:br>
              <a:rPr lang="en-US" sz="4900" dirty="0"/>
            </a:br>
            <a:r>
              <a:rPr lang="en-US" altLang="zh-CN" sz="4900" b="1" dirty="0" smtClean="0">
                <a:solidFill>
                  <a:srgbClr val="FFCC00"/>
                </a:solidFill>
              </a:rPr>
              <a:t>DAC7512</a:t>
            </a:r>
            <a:r>
              <a:rPr lang="zh-CN" altLang="en-US" sz="4900" b="1" dirty="0">
                <a:solidFill>
                  <a:srgbClr val="FFCC00"/>
                </a:solidFill>
              </a:rPr>
              <a:t>的主要特点：</a:t>
            </a:r>
            <a:r>
              <a:rPr lang="en-US" dirty="0"/>
              <a:t/>
            </a:r>
            <a:br>
              <a:rPr lang="en-US" dirty="0"/>
            </a:br>
            <a:endParaRPr lang="en-US" dirty="0"/>
          </a:p>
        </p:txBody>
      </p:sp>
      <p:sp>
        <p:nvSpPr>
          <p:cNvPr id="3" name="内容占位符 2"/>
          <p:cNvSpPr>
            <a:spLocks noGrp="1"/>
          </p:cNvSpPr>
          <p:nvPr>
            <p:ph idx="1"/>
          </p:nvPr>
        </p:nvSpPr>
        <p:spPr>
          <a:noFill/>
        </p:spPr>
        <p:txBody>
          <a:bodyPr>
            <a:normAutofit fontScale="92500" lnSpcReduction="20000"/>
          </a:bodyPr>
          <a:lstStyle/>
          <a:p>
            <a:r>
              <a:rPr lang="en-US" dirty="0"/>
              <a:t>(1)</a:t>
            </a:r>
            <a:r>
              <a:rPr lang="zh-CN" altLang="en-US" dirty="0"/>
              <a:t>微功耗</a:t>
            </a:r>
            <a:r>
              <a:rPr lang="en-US" dirty="0"/>
              <a:t>,5V</a:t>
            </a:r>
            <a:r>
              <a:rPr lang="zh-CN" altLang="en-US" dirty="0"/>
              <a:t>时工作电流消耗为</a:t>
            </a:r>
            <a:r>
              <a:rPr lang="en-US" dirty="0"/>
              <a:t>135uA</a:t>
            </a:r>
            <a:r>
              <a:rPr lang="zh-CN" altLang="en-US" dirty="0"/>
              <a:t>（</a:t>
            </a:r>
            <a:r>
              <a:rPr lang="en-US" dirty="0"/>
              <a:t>DAC7512</a:t>
            </a:r>
            <a:r>
              <a:rPr lang="zh-CN" altLang="en-US" dirty="0"/>
              <a:t>）；</a:t>
            </a:r>
            <a:endParaRPr lang="en-US" dirty="0"/>
          </a:p>
          <a:p>
            <a:r>
              <a:rPr lang="en-US" dirty="0"/>
              <a:t>(2)</a:t>
            </a:r>
            <a:r>
              <a:rPr lang="zh-CN" altLang="en-US" dirty="0"/>
              <a:t>在掉电模式时，如果采用</a:t>
            </a:r>
            <a:r>
              <a:rPr lang="en-US" dirty="0"/>
              <a:t>5V</a:t>
            </a:r>
            <a:r>
              <a:rPr lang="zh-CN" altLang="en-US" dirty="0"/>
              <a:t>电源供电，其电流消耗为</a:t>
            </a:r>
            <a:r>
              <a:rPr lang="en-US" dirty="0"/>
              <a:t>135nA</a:t>
            </a:r>
            <a:r>
              <a:rPr lang="zh-CN" altLang="en-US" dirty="0"/>
              <a:t>，而采用</a:t>
            </a:r>
            <a:endParaRPr lang="en-US" dirty="0"/>
          </a:p>
          <a:p>
            <a:r>
              <a:rPr lang="en-US" dirty="0"/>
              <a:t>  3V</a:t>
            </a:r>
            <a:r>
              <a:rPr lang="zh-CN" altLang="en-US" dirty="0"/>
              <a:t>供电时，其电流消耗仅为</a:t>
            </a:r>
            <a:r>
              <a:rPr lang="en-US" dirty="0"/>
              <a:t>50nA</a:t>
            </a:r>
            <a:r>
              <a:rPr lang="zh-CN" altLang="en-US" dirty="0"/>
              <a:t>；</a:t>
            </a:r>
            <a:r>
              <a:rPr lang="en-US" dirty="0"/>
              <a:t>      </a:t>
            </a:r>
          </a:p>
          <a:p>
            <a:r>
              <a:rPr lang="en-US" dirty="0"/>
              <a:t>(3)</a:t>
            </a:r>
            <a:r>
              <a:rPr lang="zh-CN" altLang="en-US" dirty="0"/>
              <a:t>供电电压范围为</a:t>
            </a:r>
            <a:r>
              <a:rPr lang="en-US" dirty="0"/>
              <a:t>+2.7V</a:t>
            </a:r>
            <a:r>
              <a:rPr lang="zh-CN" altLang="en-US" dirty="0"/>
              <a:t>～</a:t>
            </a:r>
            <a:r>
              <a:rPr lang="en-US" dirty="0"/>
              <a:t>+5.5V</a:t>
            </a:r>
            <a:r>
              <a:rPr lang="zh-CN" altLang="en-US" dirty="0"/>
              <a:t>； </a:t>
            </a:r>
            <a:endParaRPr lang="en-US" dirty="0"/>
          </a:p>
          <a:p>
            <a:r>
              <a:rPr lang="en-US" dirty="0"/>
              <a:t>(4)</a:t>
            </a:r>
            <a:r>
              <a:rPr lang="zh-CN" altLang="en-US" dirty="0"/>
              <a:t>上电输出复位后输出为</a:t>
            </a:r>
            <a:r>
              <a:rPr lang="en-US" dirty="0"/>
              <a:t>0V</a:t>
            </a:r>
            <a:r>
              <a:rPr lang="zh-CN" altLang="en-US" dirty="0"/>
              <a:t>；</a:t>
            </a:r>
            <a:endParaRPr lang="en-US" dirty="0"/>
          </a:p>
          <a:p>
            <a:r>
              <a:rPr lang="en-US" dirty="0"/>
              <a:t>(5)</a:t>
            </a:r>
            <a:r>
              <a:rPr lang="zh-CN" altLang="en-US" dirty="0"/>
              <a:t>具有三种关断工作模式可供选择</a:t>
            </a:r>
            <a:r>
              <a:rPr lang="en-US" dirty="0"/>
              <a:t>,5V</a:t>
            </a:r>
            <a:r>
              <a:rPr lang="zh-CN" altLang="en-US" dirty="0"/>
              <a:t>电压下功耗仅为</a:t>
            </a:r>
            <a:r>
              <a:rPr lang="en-US" dirty="0"/>
              <a:t>0.7mW</a:t>
            </a:r>
            <a:r>
              <a:rPr lang="zh-CN" altLang="en-US" dirty="0"/>
              <a:t>；</a:t>
            </a:r>
            <a:endParaRPr lang="en-US" dirty="0"/>
          </a:p>
          <a:p>
            <a:r>
              <a:rPr lang="en-US" dirty="0"/>
              <a:t>(6)</a:t>
            </a:r>
            <a:r>
              <a:rPr lang="zh-CN" altLang="en-US" dirty="0"/>
              <a:t>带有低功耗施密特输入串行接口； </a:t>
            </a:r>
            <a:endParaRPr lang="en-US" dirty="0"/>
          </a:p>
          <a:p>
            <a:r>
              <a:rPr lang="en-US" dirty="0"/>
              <a:t>(7)</a:t>
            </a:r>
            <a:r>
              <a:rPr lang="zh-CN" altLang="en-US" dirty="0"/>
              <a:t>内置满幅输出缓冲放大器； </a:t>
            </a:r>
            <a:endParaRPr lang="en-US" dirty="0"/>
          </a:p>
          <a:p>
            <a:r>
              <a:rPr lang="en-US" dirty="0"/>
              <a:t>(8)</a:t>
            </a:r>
            <a:r>
              <a:rPr lang="zh-CN" altLang="en-US" dirty="0"/>
              <a:t>具有</a:t>
            </a:r>
            <a:r>
              <a:rPr lang="en-US" dirty="0"/>
              <a:t>SYNC</a:t>
            </a:r>
            <a:r>
              <a:rPr lang="zh-CN" altLang="en-US" dirty="0"/>
              <a:t>中断保护机制。</a:t>
            </a:r>
            <a:endParaRPr lang="en-US" dirty="0"/>
          </a:p>
        </p:txBody>
      </p:sp>
    </p:spTree>
    <p:extLst>
      <p:ext uri="{BB962C8B-B14F-4D97-AF65-F5344CB8AC3E}">
        <p14:creationId xmlns:p14="http://schemas.microsoft.com/office/powerpoint/2010/main" val="3555188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CC00"/>
                </a:solidFill>
              </a:rPr>
              <a:t>DAC</a:t>
            </a:r>
            <a:r>
              <a:rPr lang="zh-CN" altLang="en-US" b="1" dirty="0">
                <a:solidFill>
                  <a:srgbClr val="FFCC00"/>
                </a:solidFill>
              </a:rPr>
              <a:t>单元的原理图</a:t>
            </a:r>
            <a:endParaRPr lang="en-US" dirty="0"/>
          </a:p>
        </p:txBody>
      </p:sp>
      <p:sp>
        <p:nvSpPr>
          <p:cNvPr id="3" name="内容占位符 2"/>
          <p:cNvSpPr>
            <a:spLocks noGrp="1"/>
          </p:cNvSpPr>
          <p:nvPr>
            <p:ph idx="1"/>
          </p:nvPr>
        </p:nvSpPr>
        <p:spPr>
          <a:xfrm>
            <a:off x="5767809" y="2356685"/>
            <a:ext cx="2930566" cy="2146591"/>
          </a:xfrm>
        </p:spPr>
        <p:txBody>
          <a:bodyPr>
            <a:normAutofit lnSpcReduction="10000"/>
          </a:bodyPr>
          <a:lstStyle/>
          <a:p>
            <a:r>
              <a:rPr lang="en-US" sz="1800" dirty="0"/>
              <a:t>VOUT</a:t>
            </a:r>
            <a:r>
              <a:rPr lang="en-US" altLang="zh-CN" sz="1800" dirty="0"/>
              <a:t>——</a:t>
            </a:r>
            <a:r>
              <a:rPr lang="zh-CN" altLang="en-US" sz="1800" dirty="0"/>
              <a:t>模拟电压输出</a:t>
            </a:r>
            <a:endParaRPr lang="en-US" sz="1800" dirty="0"/>
          </a:p>
          <a:p>
            <a:r>
              <a:rPr lang="en-US" sz="1800" dirty="0"/>
              <a:t>GND</a:t>
            </a:r>
            <a:r>
              <a:rPr lang="en-US" altLang="zh-CN" sz="1800" dirty="0"/>
              <a:t>——</a:t>
            </a:r>
            <a:r>
              <a:rPr lang="zh-CN" altLang="en-US" sz="1800" dirty="0"/>
              <a:t>接地</a:t>
            </a:r>
            <a:endParaRPr lang="en-US" sz="1800" dirty="0"/>
          </a:p>
          <a:p>
            <a:r>
              <a:rPr lang="en-US" sz="1800" dirty="0"/>
              <a:t>VDD</a:t>
            </a:r>
            <a:r>
              <a:rPr lang="en-US" altLang="zh-CN" sz="1800" dirty="0"/>
              <a:t>——</a:t>
            </a:r>
            <a:r>
              <a:rPr lang="zh-CN" altLang="en-US" sz="1800" dirty="0"/>
              <a:t>电源</a:t>
            </a:r>
            <a:endParaRPr lang="en-US" sz="1800" dirty="0"/>
          </a:p>
          <a:p>
            <a:r>
              <a:rPr lang="en-US" sz="1800" dirty="0"/>
              <a:t>DIN</a:t>
            </a:r>
            <a:r>
              <a:rPr lang="en-US" altLang="zh-CN" sz="1800" dirty="0"/>
              <a:t>——</a:t>
            </a:r>
            <a:r>
              <a:rPr lang="zh-CN" altLang="en-US" sz="1800" dirty="0"/>
              <a:t>串行数据输入</a:t>
            </a:r>
            <a:endParaRPr lang="en-US" sz="1800" dirty="0"/>
          </a:p>
          <a:p>
            <a:r>
              <a:rPr lang="en-US" sz="1800" dirty="0"/>
              <a:t>SCLK</a:t>
            </a:r>
            <a:r>
              <a:rPr lang="en-US" altLang="zh-CN" sz="1800" dirty="0"/>
              <a:t>——</a:t>
            </a:r>
            <a:r>
              <a:rPr lang="zh-CN" altLang="en-US" sz="1800" dirty="0"/>
              <a:t>串行时钟输入</a:t>
            </a:r>
            <a:endParaRPr lang="en-US" sz="1800" dirty="0"/>
          </a:p>
          <a:p>
            <a:r>
              <a:rPr lang="en-US" sz="1800" dirty="0"/>
              <a:t>SYNC</a:t>
            </a:r>
            <a:r>
              <a:rPr lang="en-US" altLang="zh-CN" sz="1800" dirty="0"/>
              <a:t>——</a:t>
            </a:r>
            <a:r>
              <a:rPr lang="zh-CN" altLang="en-US" sz="1800" dirty="0"/>
              <a:t>电平触发输入</a:t>
            </a:r>
            <a:endParaRPr lang="en-US" sz="1800" dirty="0"/>
          </a:p>
          <a:p>
            <a:pPr marL="0" indent="0">
              <a:buNone/>
            </a:pPr>
            <a:endParaRPr lang="en-US" dirty="0"/>
          </a:p>
        </p:txBody>
      </p:sp>
      <p:pic>
        <p:nvPicPr>
          <p:cNvPr id="1026"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83" y="2052849"/>
            <a:ext cx="4861367" cy="315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4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15678" y="804851"/>
            <a:ext cx="7499672" cy="798653"/>
          </a:xfrm>
        </p:spPr>
        <p:txBody>
          <a:bodyPr>
            <a:normAutofit/>
          </a:bodyPr>
          <a:lstStyle/>
          <a:p>
            <a:pPr algn="ctr"/>
            <a:r>
              <a:rPr lang="en-US" altLang="zh-CN" b="1" dirty="0">
                <a:solidFill>
                  <a:srgbClr val="FFCC00"/>
                </a:solidFill>
              </a:rPr>
              <a:t>DDS</a:t>
            </a:r>
            <a:r>
              <a:rPr lang="zh-CN" altLang="en-US" b="1" dirty="0">
                <a:solidFill>
                  <a:srgbClr val="FFCC00"/>
                </a:solidFill>
              </a:rPr>
              <a:t>技术</a:t>
            </a:r>
            <a:endParaRPr lang="en-US" dirty="0"/>
          </a:p>
        </p:txBody>
      </p:sp>
      <p:sp>
        <p:nvSpPr>
          <p:cNvPr id="3" name="内容占位符 2"/>
          <p:cNvSpPr>
            <a:spLocks noGrp="1"/>
          </p:cNvSpPr>
          <p:nvPr>
            <p:ph idx="1"/>
          </p:nvPr>
        </p:nvSpPr>
        <p:spPr>
          <a:xfrm>
            <a:off x="1244906" y="1795749"/>
            <a:ext cx="6830458" cy="3977089"/>
          </a:xfrm>
        </p:spPr>
        <p:txBody>
          <a:bodyPr>
            <a:normAutofit/>
          </a:bodyPr>
          <a:lstStyle/>
          <a:p>
            <a:r>
              <a:rPr lang="en-US" altLang="zh-CN" sz="2600" dirty="0"/>
              <a:t>DDS</a:t>
            </a:r>
            <a:r>
              <a:rPr lang="zh-CN" altLang="en-US" sz="2600" dirty="0"/>
              <a:t>技术就是直接数字合成技术</a:t>
            </a:r>
            <a:r>
              <a:rPr lang="en-US" altLang="zh-CN" sz="2600" dirty="0"/>
              <a:t>(Direct Digital Synthesis</a:t>
            </a:r>
            <a:r>
              <a:rPr lang="zh-CN" altLang="en-US" sz="2600" dirty="0"/>
              <a:t>，简称</a:t>
            </a:r>
            <a:r>
              <a:rPr lang="en-US" altLang="zh-CN" sz="2600" dirty="0"/>
              <a:t>DDS)</a:t>
            </a:r>
            <a:r>
              <a:rPr lang="zh-CN" altLang="en-US" sz="2600" dirty="0"/>
              <a:t>，它是建立在采样定理基础上，首先对需要产生的波形进行采样，将采样值数字化后存入存储器作为查找表，然后通过查表读取数据，再经</a:t>
            </a:r>
            <a:r>
              <a:rPr lang="en-US" altLang="zh-CN" sz="2600" dirty="0"/>
              <a:t>D</a:t>
            </a:r>
            <a:r>
              <a:rPr lang="zh-CN" altLang="en-US" sz="2600" dirty="0"/>
              <a:t>／</a:t>
            </a:r>
            <a:r>
              <a:rPr lang="en-US" altLang="zh-CN" sz="2600" dirty="0"/>
              <a:t>A</a:t>
            </a:r>
            <a:r>
              <a:rPr lang="zh-CN" altLang="en-US" sz="2600" dirty="0"/>
              <a:t>转换器转换为模拟量，将保存的波形重新合成出来。</a:t>
            </a:r>
          </a:p>
          <a:p>
            <a:r>
              <a:rPr lang="en-US" altLang="zh-CN" sz="2600" dirty="0"/>
              <a:t>DDS</a:t>
            </a:r>
            <a:r>
              <a:rPr lang="zh-CN" altLang="en-US" sz="2600" dirty="0"/>
              <a:t>是一种全数字化的频率合成器，由相位累加器、波形</a:t>
            </a:r>
            <a:r>
              <a:rPr lang="en-US" altLang="zh-CN" sz="2600" dirty="0"/>
              <a:t>ROM</a:t>
            </a:r>
            <a:r>
              <a:rPr lang="zh-CN" altLang="en-US" sz="2600" dirty="0"/>
              <a:t>、</a:t>
            </a:r>
            <a:r>
              <a:rPr lang="en-US" altLang="zh-CN" sz="2600" dirty="0"/>
              <a:t>D/A</a:t>
            </a:r>
            <a:r>
              <a:rPr lang="zh-CN" altLang="en-US" sz="2600" dirty="0"/>
              <a:t>转换器和低通滤波器构成。</a:t>
            </a:r>
          </a:p>
          <a:p>
            <a:endParaRPr lang="zh-CN" altLang="en-US" dirty="0"/>
          </a:p>
          <a:p>
            <a:endParaRPr lang="en-US" dirty="0"/>
          </a:p>
        </p:txBody>
      </p:sp>
    </p:spTree>
    <p:extLst>
      <p:ext uri="{BB962C8B-B14F-4D97-AF65-F5344CB8AC3E}">
        <p14:creationId xmlns:p14="http://schemas.microsoft.com/office/powerpoint/2010/main" val="2750044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857251"/>
            <a:ext cx="7886700" cy="994172"/>
          </a:xfrm>
        </p:spPr>
        <p:txBody>
          <a:bodyPr>
            <a:normAutofit/>
          </a:bodyPr>
          <a:lstStyle/>
          <a:p>
            <a:pPr algn="ctr"/>
            <a:r>
              <a:rPr lang="en-US" altLang="zh-CN" b="1" dirty="0">
                <a:solidFill>
                  <a:srgbClr val="FFCC00"/>
                </a:solidFill>
              </a:rPr>
              <a:t>DDS</a:t>
            </a:r>
            <a:r>
              <a:rPr lang="zh-CN" altLang="en-US" b="1" dirty="0">
                <a:solidFill>
                  <a:srgbClr val="FFCC00"/>
                </a:solidFill>
              </a:rPr>
              <a:t>组成部分关系</a:t>
            </a:r>
            <a:endParaRPr lang="en-US" dirty="0"/>
          </a:p>
        </p:txBody>
      </p:sp>
      <p:sp>
        <p:nvSpPr>
          <p:cNvPr id="3" name="内容占位符 2"/>
          <p:cNvSpPr>
            <a:spLocks noGrp="1"/>
          </p:cNvSpPr>
          <p:nvPr>
            <p:ph idx="1"/>
          </p:nvPr>
        </p:nvSpPr>
        <p:spPr>
          <a:xfrm>
            <a:off x="628650" y="1966038"/>
            <a:ext cx="7886700" cy="3263504"/>
          </a:xfrm>
        </p:spPr>
        <p:txBody>
          <a:bodyPr/>
          <a:lstStyle/>
          <a:p>
            <a:r>
              <a:rPr lang="zh-CN" altLang="en-US" sz="2475" dirty="0"/>
              <a:t>时钟频率给定后，输出信号的频率取决于频率控制字；</a:t>
            </a:r>
          </a:p>
          <a:p>
            <a:r>
              <a:rPr lang="zh-CN" altLang="en-US" sz="2475" dirty="0"/>
              <a:t>频率分辨率取决于累加器位数；</a:t>
            </a:r>
          </a:p>
          <a:p>
            <a:r>
              <a:rPr lang="zh-CN" altLang="en-US" sz="2475" dirty="0"/>
              <a:t>相位分辨率取决于</a:t>
            </a:r>
            <a:r>
              <a:rPr lang="en-US" altLang="zh-CN" sz="2475" dirty="0"/>
              <a:t>ROM</a:t>
            </a:r>
            <a:r>
              <a:rPr lang="zh-CN" altLang="en-US" sz="2475" dirty="0"/>
              <a:t>的地址线位数；</a:t>
            </a:r>
          </a:p>
          <a:p>
            <a:r>
              <a:rPr lang="zh-CN" altLang="en-US" sz="2475" dirty="0"/>
              <a:t>幅度量化噪声取决于</a:t>
            </a:r>
            <a:r>
              <a:rPr lang="en-US" altLang="zh-CN" sz="2475" dirty="0"/>
              <a:t>ROM</a:t>
            </a:r>
            <a:r>
              <a:rPr lang="zh-CN" altLang="en-US" sz="2475" dirty="0"/>
              <a:t>的数据位字长和</a:t>
            </a:r>
            <a:r>
              <a:rPr lang="en-US" altLang="zh-CN" sz="2475" dirty="0"/>
              <a:t>D/A</a:t>
            </a:r>
            <a:r>
              <a:rPr lang="zh-CN" altLang="en-US" sz="2475" dirty="0"/>
              <a:t>转换器位数。</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91" y="4242636"/>
            <a:ext cx="5535215" cy="137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842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922750"/>
            <a:ext cx="7886700" cy="878990"/>
          </a:xfrm>
        </p:spPr>
        <p:txBody>
          <a:bodyPr/>
          <a:lstStyle/>
          <a:p>
            <a:pPr algn="ctr"/>
            <a:r>
              <a:rPr lang="en-US" altLang="zh-CN" b="1" dirty="0">
                <a:solidFill>
                  <a:srgbClr val="FFCC00"/>
                </a:solidFill>
              </a:rPr>
              <a:t>DDS</a:t>
            </a:r>
            <a:r>
              <a:rPr lang="zh-CN" altLang="en-US" b="1" dirty="0">
                <a:solidFill>
                  <a:srgbClr val="FFCC00"/>
                </a:solidFill>
              </a:rPr>
              <a:t>工作原理</a:t>
            </a:r>
            <a:endParaRPr lang="en-US" dirty="0"/>
          </a:p>
        </p:txBody>
      </p:sp>
      <p:sp>
        <p:nvSpPr>
          <p:cNvPr id="3" name="内容占位符 2"/>
          <p:cNvSpPr>
            <a:spLocks noGrp="1"/>
          </p:cNvSpPr>
          <p:nvPr>
            <p:ph idx="1"/>
          </p:nvPr>
        </p:nvSpPr>
        <p:spPr>
          <a:xfrm>
            <a:off x="628650" y="1801738"/>
            <a:ext cx="7886700" cy="3263504"/>
          </a:xfrm>
        </p:spPr>
        <p:txBody>
          <a:bodyPr/>
          <a:lstStyle/>
          <a:p>
            <a:r>
              <a:rPr lang="zh-CN" altLang="en-US" sz="2475" dirty="0"/>
              <a:t>将要产生的波形数据存入波形存储器中，然后在参考脉冲的作用下，对输入的 频率数据进行累加，并将累加器输出的一部分作为读取波形存储器的地址，将读出的波形数据经</a:t>
            </a:r>
            <a:r>
              <a:rPr lang="en-US" altLang="zh-CN" sz="2475" dirty="0"/>
              <a:t>D/A</a:t>
            </a:r>
            <a:r>
              <a:rPr lang="zh-CN" altLang="en-US" sz="2475" dirty="0"/>
              <a:t>转换为相应的电压信号，</a:t>
            </a:r>
            <a:r>
              <a:rPr lang="en-US" altLang="zh-CN" sz="2475" dirty="0"/>
              <a:t>D/A</a:t>
            </a:r>
            <a:r>
              <a:rPr lang="zh-CN" altLang="en-US" sz="2475" dirty="0"/>
              <a:t>转换器输出的一系列的阶梯电压信号经低通滤波器波后便输出了光滑的合成波形的信号。</a:t>
            </a:r>
            <a:br>
              <a:rPr lang="zh-CN" altLang="en-US" sz="2475" dirty="0"/>
            </a:br>
            <a:endParaRPr lang="zh-CN" altLang="en-US" sz="2475" dirty="0"/>
          </a:p>
          <a:p>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00" y="3956372"/>
            <a:ext cx="6319838" cy="195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79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840127"/>
            <a:ext cx="7886700" cy="943151"/>
          </a:xfrm>
        </p:spPr>
        <p:txBody>
          <a:bodyPr>
            <a:normAutofit/>
          </a:bodyPr>
          <a:lstStyle/>
          <a:p>
            <a:pPr algn="ctr"/>
            <a:r>
              <a:rPr lang="en-US" altLang="zh-CN" b="1" dirty="0">
                <a:solidFill>
                  <a:srgbClr val="FFCC00"/>
                </a:solidFill>
              </a:rPr>
              <a:t>DDS</a:t>
            </a:r>
            <a:r>
              <a:rPr lang="zh-CN" altLang="en-US" b="1" dirty="0">
                <a:solidFill>
                  <a:srgbClr val="FFCC00"/>
                </a:solidFill>
              </a:rPr>
              <a:t>输出频率</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698" y="2567829"/>
            <a:ext cx="6319838" cy="195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699" y="2044795"/>
            <a:ext cx="6394603" cy="303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strVal val="#ppt_w*0.7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TotalTime>
  <Words>1028</Words>
  <Application>Microsoft Office PowerPoint</Application>
  <PresentationFormat>全屏显示(4:3)</PresentationFormat>
  <Paragraphs>77</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宋体</vt:lpstr>
      <vt:lpstr>Arial</vt:lpstr>
      <vt:lpstr>Calibri</vt:lpstr>
      <vt:lpstr>Calibri Light</vt:lpstr>
      <vt:lpstr>Freestyle Script</vt:lpstr>
      <vt:lpstr>Wingdings</vt:lpstr>
      <vt:lpstr>Office 主题</vt:lpstr>
      <vt:lpstr> 嵌入式课程设计</vt:lpstr>
      <vt:lpstr>DDS任意波形发生器设计 </vt:lpstr>
      <vt:lpstr>DAC部分</vt:lpstr>
      <vt:lpstr>  DAC7512的主要特点： </vt:lpstr>
      <vt:lpstr>DAC单元的原理图</vt:lpstr>
      <vt:lpstr>DDS技术</vt:lpstr>
      <vt:lpstr>DDS组成部分关系</vt:lpstr>
      <vt:lpstr>DDS工作原理</vt:lpstr>
      <vt:lpstr>DDS输出频率</vt:lpstr>
      <vt:lpstr>DDS最大最小频率</vt:lpstr>
      <vt:lpstr>奈奎斯特抽样定理</vt:lpstr>
      <vt:lpstr>DDS特点</vt:lpstr>
      <vt:lpstr>DDS技术应用</vt:lpstr>
      <vt:lpstr>DDS-波形发生器 </vt:lpstr>
      <vt:lpstr>系统软件设计</vt:lpstr>
      <vt:lpstr>任意波形设置界面</vt:lpstr>
      <vt:lpstr>MATLAB生成C用的十六进制波形数据</vt:lpstr>
      <vt:lpstr>波形数据到DAC模块</vt:lpstr>
      <vt:lpstr>软硬件平台联调</vt:lpstr>
      <vt:lpstr>谢   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junma wang</dc:creator>
  <cp:lastModifiedBy>junma wang</cp:lastModifiedBy>
  <cp:revision>40</cp:revision>
  <dcterms:created xsi:type="dcterms:W3CDTF">2014-06-20T08:55:44Z</dcterms:created>
  <dcterms:modified xsi:type="dcterms:W3CDTF">2014-06-23T05:26:14Z</dcterms:modified>
</cp:coreProperties>
</file>