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1" r:id="rId6"/>
    <p:sldId id="260" r:id="rId7"/>
    <p:sldId id="262" r:id="rId8"/>
    <p:sldId id="278" r:id="rId9"/>
    <p:sldId id="270" r:id="rId10"/>
    <p:sldId id="263" r:id="rId11"/>
    <p:sldId id="271" r:id="rId12"/>
    <p:sldId id="272" r:id="rId13"/>
    <p:sldId id="273" r:id="rId14"/>
    <p:sldId id="274" r:id="rId15"/>
    <p:sldId id="277" r:id="rId16"/>
    <p:sldId id="275" r:id="rId17"/>
    <p:sldId id="276" r:id="rId18"/>
    <p:sldId id="264" r:id="rId19"/>
    <p:sldId id="279" r:id="rId20"/>
    <p:sldId id="266" r:id="rId21"/>
    <p:sldId id="267" r:id="rId22"/>
    <p:sldId id="268" r:id="rId23"/>
    <p:sldId id="26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12/17/20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12/17/20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12/17/20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12/17/20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image-net.org/" TargetMode="External"/><Relationship Id="rId2" Type="http://schemas.openxmlformats.org/officeDocument/2006/relationships/hyperlink" Target="https://journals.plos.org/plosmedicine/article?id=10.1371/journal.pmed.1002730" TargetMode="External"/><Relationship Id="rId1" Type="http://schemas.openxmlformats.org/officeDocument/2006/relationships/slideLayout" Target="../slideLayouts/slideLayout2.xml"/><Relationship Id="rId5" Type="http://schemas.openxmlformats.org/officeDocument/2006/relationships/hyperlink" Target="https://link.springer.com/article/10.1186/s12859-019-2823-4" TargetMode="External"/><Relationship Id="rId4" Type="http://schemas.openxmlformats.org/officeDocument/2006/relationships/hyperlink" Target="https://arxiv.org/ftp/arxiv/papers/1607/1607.03785.pdf"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iki.cancerimagingarchive.net/display/Public/CBIS-DDS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25D3-CDD0-B647-932A-130CAAB5FE9E}"/>
              </a:ext>
            </a:extLst>
          </p:cNvPr>
          <p:cNvSpPr>
            <a:spLocks noGrp="1"/>
          </p:cNvSpPr>
          <p:nvPr>
            <p:ph type="ctrTitle"/>
          </p:nvPr>
        </p:nvSpPr>
        <p:spPr/>
        <p:txBody>
          <a:bodyPr/>
          <a:lstStyle/>
          <a:p>
            <a:r>
              <a:rPr lang="en-US" dirty="0"/>
              <a:t>Object detection in medical imaging</a:t>
            </a:r>
          </a:p>
        </p:txBody>
      </p:sp>
      <p:sp>
        <p:nvSpPr>
          <p:cNvPr id="3" name="Subtitle 2">
            <a:extLst>
              <a:ext uri="{FF2B5EF4-FFF2-40B4-BE49-F238E27FC236}">
                <a16:creationId xmlns:a16="http://schemas.microsoft.com/office/drawing/2014/main" id="{F47E00CA-C986-BD4C-9543-D89790107E72}"/>
              </a:ext>
            </a:extLst>
          </p:cNvPr>
          <p:cNvSpPr>
            <a:spLocks noGrp="1"/>
          </p:cNvSpPr>
          <p:nvPr>
            <p:ph type="subTitle" idx="1"/>
          </p:nvPr>
        </p:nvSpPr>
        <p:spPr/>
        <p:txBody>
          <a:bodyPr/>
          <a:lstStyle/>
          <a:p>
            <a:r>
              <a:rPr lang="en-US" dirty="0"/>
              <a:t>Applying Deep Learning to Mammograms to Classify and Detect Tumors in Breast Tissue</a:t>
            </a:r>
          </a:p>
        </p:txBody>
      </p:sp>
    </p:spTree>
    <p:extLst>
      <p:ext uri="{BB962C8B-B14F-4D97-AF65-F5344CB8AC3E}">
        <p14:creationId xmlns:p14="http://schemas.microsoft.com/office/powerpoint/2010/main" val="324795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D366-0A45-E641-A1B9-98D723DFB90F}"/>
              </a:ext>
            </a:extLst>
          </p:cNvPr>
          <p:cNvSpPr>
            <a:spLocks noGrp="1"/>
          </p:cNvSpPr>
          <p:nvPr>
            <p:ph type="title"/>
          </p:nvPr>
        </p:nvSpPr>
        <p:spPr/>
        <p:txBody>
          <a:bodyPr/>
          <a:lstStyle/>
          <a:p>
            <a:r>
              <a:rPr lang="en-US" dirty="0"/>
              <a:t>Vanilla CNN Classification</a:t>
            </a:r>
          </a:p>
        </p:txBody>
      </p:sp>
      <p:sp>
        <p:nvSpPr>
          <p:cNvPr id="3" name="Content Placeholder 2">
            <a:extLst>
              <a:ext uri="{FF2B5EF4-FFF2-40B4-BE49-F238E27FC236}">
                <a16:creationId xmlns:a16="http://schemas.microsoft.com/office/drawing/2014/main" id="{2019A35B-FAC0-DA42-A847-F2A1004826D3}"/>
              </a:ext>
            </a:extLst>
          </p:cNvPr>
          <p:cNvSpPr>
            <a:spLocks noGrp="1"/>
          </p:cNvSpPr>
          <p:nvPr>
            <p:ph idx="1"/>
          </p:nvPr>
        </p:nvSpPr>
        <p:spPr/>
        <p:txBody>
          <a:bodyPr>
            <a:normAutofit fontScale="70000" lnSpcReduction="20000"/>
          </a:bodyPr>
          <a:lstStyle/>
          <a:p>
            <a:r>
              <a:rPr lang="en-US" dirty="0"/>
              <a:t>A very simply CNN model was created from scratch, simply to gain an idea of the level of classification accuracy that can be accomplished simply and without applying transfer learning</a:t>
            </a:r>
          </a:p>
          <a:p>
            <a:r>
              <a:rPr lang="en-US" dirty="0"/>
              <a:t>The model architecture was</a:t>
            </a:r>
          </a:p>
          <a:p>
            <a:pPr lvl="2"/>
            <a:r>
              <a:rPr lang="en-US" dirty="0"/>
              <a:t>4 pairs of convolution + max pooling layers</a:t>
            </a:r>
          </a:p>
          <a:p>
            <a:pPr lvl="2"/>
            <a:r>
              <a:rPr lang="en-US" dirty="0"/>
              <a:t>2 dense and dropout layer using a </a:t>
            </a:r>
            <a:r>
              <a:rPr lang="en-US" dirty="0" err="1"/>
              <a:t>ReLu</a:t>
            </a:r>
            <a:r>
              <a:rPr lang="en-US" dirty="0"/>
              <a:t> activation and 0.3 dropout rate, followed by a final dense layer using a sigmoid activation to make the final classification prediction</a:t>
            </a:r>
          </a:p>
          <a:p>
            <a:pPr lvl="2"/>
            <a:r>
              <a:rPr lang="en-US" dirty="0"/>
              <a:t>The model was run on both on the original dataset and an augmented dataset using horizontal flips and rotation to try to prevent overfitting</a:t>
            </a:r>
          </a:p>
          <a:p>
            <a:pPr lvl="2"/>
            <a:r>
              <a:rPr lang="en-US" dirty="0"/>
              <a:t>Selected parameters were</a:t>
            </a:r>
          </a:p>
          <a:p>
            <a:pPr lvl="3"/>
            <a:r>
              <a:rPr lang="en-US" dirty="0"/>
              <a:t>30 training epochs</a:t>
            </a:r>
          </a:p>
          <a:p>
            <a:pPr lvl="3"/>
            <a:r>
              <a:rPr lang="en-US" dirty="0"/>
              <a:t>Batch size of 30 for training, 20 for validation</a:t>
            </a:r>
          </a:p>
          <a:p>
            <a:pPr lvl="3"/>
            <a:r>
              <a:rPr lang="en-US" dirty="0"/>
              <a:t>Learning rate of .0001</a:t>
            </a:r>
          </a:p>
          <a:p>
            <a:pPr lvl="3"/>
            <a:r>
              <a:rPr lang="en-US" dirty="0"/>
              <a:t>Binary cross-entropy loss function</a:t>
            </a:r>
          </a:p>
          <a:p>
            <a:endParaRPr lang="en-US" dirty="0"/>
          </a:p>
        </p:txBody>
      </p:sp>
    </p:spTree>
    <p:extLst>
      <p:ext uri="{BB962C8B-B14F-4D97-AF65-F5344CB8AC3E}">
        <p14:creationId xmlns:p14="http://schemas.microsoft.com/office/powerpoint/2010/main" val="1722704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EF62-91F8-CE41-90DE-D68D3EEC2F78}"/>
              </a:ext>
            </a:extLst>
          </p:cNvPr>
          <p:cNvSpPr>
            <a:spLocks noGrp="1"/>
          </p:cNvSpPr>
          <p:nvPr>
            <p:ph type="title"/>
          </p:nvPr>
        </p:nvSpPr>
        <p:spPr/>
        <p:txBody>
          <a:bodyPr/>
          <a:lstStyle/>
          <a:p>
            <a:r>
              <a:rPr lang="en-US" dirty="0"/>
              <a:t>Vanilla CNN Architecture</a:t>
            </a:r>
          </a:p>
        </p:txBody>
      </p:sp>
      <p:pic>
        <p:nvPicPr>
          <p:cNvPr id="5" name="Picture 4">
            <a:extLst>
              <a:ext uri="{FF2B5EF4-FFF2-40B4-BE49-F238E27FC236}">
                <a16:creationId xmlns:a16="http://schemas.microsoft.com/office/drawing/2014/main" id="{25F0C22F-B010-C649-970E-D1F2BD1D0049}"/>
              </a:ext>
            </a:extLst>
          </p:cNvPr>
          <p:cNvPicPr>
            <a:picLocks noChangeAspect="1"/>
          </p:cNvPicPr>
          <p:nvPr/>
        </p:nvPicPr>
        <p:blipFill>
          <a:blip r:embed="rId2"/>
          <a:stretch>
            <a:fillRect/>
          </a:stretch>
        </p:blipFill>
        <p:spPr>
          <a:xfrm>
            <a:off x="3616626" y="2326278"/>
            <a:ext cx="4350327" cy="4191253"/>
          </a:xfrm>
          <a:prstGeom prst="rect">
            <a:avLst/>
          </a:prstGeom>
        </p:spPr>
      </p:pic>
    </p:spTree>
    <p:extLst>
      <p:ext uri="{BB962C8B-B14F-4D97-AF65-F5344CB8AC3E}">
        <p14:creationId xmlns:p14="http://schemas.microsoft.com/office/powerpoint/2010/main" val="53533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1062-AA91-0248-B0F4-4179BB77BDF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81C1C2D-5607-5E4B-BD5E-8F889976B2D5}"/>
              </a:ext>
            </a:extLst>
          </p:cNvPr>
          <p:cNvSpPr>
            <a:spLocks noGrp="1"/>
          </p:cNvSpPr>
          <p:nvPr>
            <p:ph idx="1"/>
          </p:nvPr>
        </p:nvSpPr>
        <p:spPr>
          <a:xfrm>
            <a:off x="421790" y="2346214"/>
            <a:ext cx="5674209" cy="4377447"/>
          </a:xfrm>
        </p:spPr>
        <p:txBody>
          <a:bodyPr>
            <a:normAutofit fontScale="77500" lnSpcReduction="20000"/>
          </a:bodyPr>
          <a:lstStyle/>
          <a:p>
            <a:r>
              <a:rPr lang="en-US" dirty="0"/>
              <a:t>Using non-augmented data, the model quickly overfit the training data</a:t>
            </a:r>
          </a:p>
          <a:p>
            <a:pPr lvl="1"/>
            <a:r>
              <a:rPr lang="en-US" dirty="0"/>
              <a:t>After approximately 10 epochs, the CNN run on the non-augmented dataset reached near perfect training accuracy but validation accuracy fluctuated around 50% for all epochs</a:t>
            </a:r>
          </a:p>
          <a:p>
            <a:pPr lvl="1"/>
            <a:r>
              <a:rPr lang="en-US" dirty="0"/>
              <a:t>Loss decreased to near zero for the training data, but rose for validation until it reached ~2.0 by epoch 15</a:t>
            </a:r>
          </a:p>
          <a:p>
            <a:r>
              <a:rPr lang="en-US" dirty="0"/>
              <a:t>The augmented dataset provided more volatile results</a:t>
            </a:r>
          </a:p>
          <a:p>
            <a:pPr lvl="1"/>
            <a:r>
              <a:rPr lang="en-US" dirty="0"/>
              <a:t>Both training and validation accuracy fluctuated between 45%-60%, with no clear improvements over time</a:t>
            </a:r>
          </a:p>
          <a:p>
            <a:endParaRPr lang="en-US" dirty="0"/>
          </a:p>
          <a:p>
            <a:endParaRPr lang="en-US" dirty="0"/>
          </a:p>
          <a:p>
            <a:r>
              <a:rPr lang="en-US" dirty="0"/>
              <a:t>Accuracy is not as important as having a high true-positive rate (recall) and low false-negative rate (1-recall)</a:t>
            </a:r>
          </a:p>
          <a:p>
            <a:pPr lvl="1"/>
            <a:r>
              <a:rPr lang="en-US" dirty="0"/>
              <a:t>It is more important to make sure malignant cancer gets correctly diagnosed</a:t>
            </a:r>
          </a:p>
          <a:p>
            <a:pPr lvl="1"/>
            <a:r>
              <a:rPr lang="en-US" dirty="0"/>
              <a:t>If the presence of malignant tumors in 1000 mammograms is only 5%, a model predicting all patients were cancer-free would be 95% accuracy but would fail to provide any meaningful level of prediction</a:t>
            </a:r>
          </a:p>
        </p:txBody>
      </p:sp>
      <p:pic>
        <p:nvPicPr>
          <p:cNvPr id="5" name="Picture 4">
            <a:extLst>
              <a:ext uri="{FF2B5EF4-FFF2-40B4-BE49-F238E27FC236}">
                <a16:creationId xmlns:a16="http://schemas.microsoft.com/office/drawing/2014/main" id="{C77CE42F-11A1-8D4E-BDC9-8B16EF8538BC}"/>
              </a:ext>
            </a:extLst>
          </p:cNvPr>
          <p:cNvPicPr>
            <a:picLocks noChangeAspect="1"/>
          </p:cNvPicPr>
          <p:nvPr/>
        </p:nvPicPr>
        <p:blipFill>
          <a:blip r:embed="rId2"/>
          <a:stretch>
            <a:fillRect/>
          </a:stretch>
        </p:blipFill>
        <p:spPr>
          <a:xfrm>
            <a:off x="6404045" y="2346214"/>
            <a:ext cx="3811701" cy="4377447"/>
          </a:xfrm>
          <a:prstGeom prst="rect">
            <a:avLst/>
          </a:prstGeom>
        </p:spPr>
      </p:pic>
    </p:spTree>
    <p:extLst>
      <p:ext uri="{BB962C8B-B14F-4D97-AF65-F5344CB8AC3E}">
        <p14:creationId xmlns:p14="http://schemas.microsoft.com/office/powerpoint/2010/main" val="1235366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109E-A184-0F41-A65D-591D9E9149B1}"/>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E6B9F47E-092E-F34F-8797-78CA5FE1B4E9}"/>
              </a:ext>
            </a:extLst>
          </p:cNvPr>
          <p:cNvSpPr>
            <a:spLocks noGrp="1"/>
          </p:cNvSpPr>
          <p:nvPr>
            <p:ph idx="1"/>
          </p:nvPr>
        </p:nvSpPr>
        <p:spPr/>
        <p:txBody>
          <a:bodyPr>
            <a:normAutofit fontScale="92500" lnSpcReduction="20000"/>
          </a:bodyPr>
          <a:lstStyle/>
          <a:p>
            <a:r>
              <a:rPr lang="en-US" dirty="0"/>
              <a:t>It is rare to find sufficient images to fully train an object detection model from scratch, so the best approach is to apply transfer learning</a:t>
            </a:r>
          </a:p>
          <a:p>
            <a:pPr lvl="1"/>
            <a:r>
              <a:rPr lang="en-US" dirty="0"/>
              <a:t>Take weights from pre-trained models on ImageNet or COCO datasets</a:t>
            </a:r>
          </a:p>
          <a:p>
            <a:pPr lvl="1"/>
            <a:r>
              <a:rPr lang="en-US" dirty="0"/>
              <a:t>Using our data, fine-tune the final weights</a:t>
            </a:r>
          </a:p>
          <a:p>
            <a:pPr lvl="1"/>
            <a:r>
              <a:rPr lang="en-US" dirty="0"/>
              <a:t>This reduces time complexity and allows for sophisticated detection models using the limited number of medical images available to the public</a:t>
            </a:r>
          </a:p>
          <a:p>
            <a:r>
              <a:rPr lang="en-US" dirty="0"/>
              <a:t>We used 3 pre-trained CNN models to use as our basis for transfer learning</a:t>
            </a:r>
          </a:p>
          <a:p>
            <a:pPr lvl="1"/>
            <a:r>
              <a:rPr lang="en-US" dirty="0"/>
              <a:t>VGG19</a:t>
            </a:r>
          </a:p>
          <a:p>
            <a:pPr lvl="1"/>
            <a:r>
              <a:rPr lang="en-US" dirty="0" err="1"/>
              <a:t>ResNet</a:t>
            </a:r>
            <a:endParaRPr lang="en-US" dirty="0"/>
          </a:p>
          <a:p>
            <a:pPr lvl="1"/>
            <a:r>
              <a:rPr lang="en-US" dirty="0"/>
              <a:t>Inception</a:t>
            </a:r>
          </a:p>
        </p:txBody>
      </p:sp>
    </p:spTree>
    <p:extLst>
      <p:ext uri="{BB962C8B-B14F-4D97-AF65-F5344CB8AC3E}">
        <p14:creationId xmlns:p14="http://schemas.microsoft.com/office/powerpoint/2010/main" val="387213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6BDA-9E39-1E4B-85CE-40BC9187F496}"/>
              </a:ext>
            </a:extLst>
          </p:cNvPr>
          <p:cNvSpPr>
            <a:spLocks noGrp="1"/>
          </p:cNvSpPr>
          <p:nvPr>
            <p:ph type="title"/>
          </p:nvPr>
        </p:nvSpPr>
        <p:spPr/>
        <p:txBody>
          <a:bodyPr/>
          <a:lstStyle/>
          <a:p>
            <a:r>
              <a:rPr lang="en-US" dirty="0"/>
              <a:t>Architecture</a:t>
            </a:r>
          </a:p>
        </p:txBody>
      </p:sp>
      <p:pic>
        <p:nvPicPr>
          <p:cNvPr id="8" name="Picture 7">
            <a:extLst>
              <a:ext uri="{FF2B5EF4-FFF2-40B4-BE49-F238E27FC236}">
                <a16:creationId xmlns:a16="http://schemas.microsoft.com/office/drawing/2014/main" id="{CECC1E61-E067-AB4C-984C-FC5A8F31A242}"/>
              </a:ext>
            </a:extLst>
          </p:cNvPr>
          <p:cNvPicPr>
            <a:picLocks noChangeAspect="1"/>
          </p:cNvPicPr>
          <p:nvPr/>
        </p:nvPicPr>
        <p:blipFill>
          <a:blip r:embed="rId2"/>
          <a:stretch>
            <a:fillRect/>
          </a:stretch>
        </p:blipFill>
        <p:spPr>
          <a:xfrm>
            <a:off x="70670" y="3044688"/>
            <a:ext cx="3770319" cy="1983611"/>
          </a:xfrm>
          <a:prstGeom prst="rect">
            <a:avLst/>
          </a:prstGeom>
        </p:spPr>
      </p:pic>
      <p:sp>
        <p:nvSpPr>
          <p:cNvPr id="10" name="Content Placeholder 9">
            <a:extLst>
              <a:ext uri="{FF2B5EF4-FFF2-40B4-BE49-F238E27FC236}">
                <a16:creationId xmlns:a16="http://schemas.microsoft.com/office/drawing/2014/main" id="{507D043D-4E11-7D44-8784-C0A24318E7FF}"/>
              </a:ext>
            </a:extLst>
          </p:cNvPr>
          <p:cNvSpPr>
            <a:spLocks noGrp="1"/>
          </p:cNvSpPr>
          <p:nvPr>
            <p:ph idx="1"/>
          </p:nvPr>
        </p:nvSpPr>
        <p:spPr>
          <a:xfrm>
            <a:off x="1339041" y="5085147"/>
            <a:ext cx="9513917" cy="1668852"/>
          </a:xfrm>
        </p:spPr>
        <p:txBody>
          <a:bodyPr>
            <a:normAutofit/>
          </a:bodyPr>
          <a:lstStyle/>
          <a:p>
            <a:r>
              <a:rPr lang="en-US" sz="1200" dirty="0"/>
              <a:t>All models had their upper layers frozen, allowing us to train the lower layers in order to fine-tune the weights to our images</a:t>
            </a:r>
          </a:p>
          <a:p>
            <a:pPr lvl="1"/>
            <a:r>
              <a:rPr lang="en-US" sz="1000" dirty="0"/>
              <a:t>VGG19 weights frozen up to the 3</a:t>
            </a:r>
            <a:r>
              <a:rPr lang="en-US" sz="1000" baseline="30000" dirty="0"/>
              <a:t>rd</a:t>
            </a:r>
            <a:r>
              <a:rPr lang="en-US" sz="1000" dirty="0"/>
              <a:t> convolution block</a:t>
            </a:r>
          </a:p>
          <a:p>
            <a:pPr lvl="1"/>
            <a:r>
              <a:rPr lang="en-US" sz="1000" dirty="0" err="1"/>
              <a:t>ResNet</a:t>
            </a:r>
            <a:r>
              <a:rPr lang="en-US" sz="1000" dirty="0"/>
              <a:t> weights frozen up to the 5</a:t>
            </a:r>
            <a:r>
              <a:rPr lang="en-US" sz="1000" baseline="30000" dirty="0"/>
              <a:t>th</a:t>
            </a:r>
            <a:r>
              <a:rPr lang="en-US" sz="1000" dirty="0"/>
              <a:t> convolution block</a:t>
            </a:r>
          </a:p>
          <a:p>
            <a:pPr lvl="1"/>
            <a:r>
              <a:rPr lang="en-US" sz="1000" dirty="0" err="1"/>
              <a:t>Imagenet</a:t>
            </a:r>
            <a:r>
              <a:rPr lang="en-US" sz="1000" dirty="0"/>
              <a:t> weights frozen up to the 83</a:t>
            </a:r>
            <a:r>
              <a:rPr lang="en-US" sz="1000" baseline="30000" dirty="0"/>
              <a:t>rd</a:t>
            </a:r>
            <a:r>
              <a:rPr lang="en-US" sz="1000" dirty="0"/>
              <a:t> convolution layer</a:t>
            </a:r>
          </a:p>
          <a:p>
            <a:r>
              <a:rPr lang="en-US" sz="1200" dirty="0"/>
              <a:t>The initial layer of each model above is the pre-trained model, and the dense and dropout layers were added to try and reduce overfitting and then force a single classification in the last dense layer</a:t>
            </a:r>
          </a:p>
        </p:txBody>
      </p:sp>
      <p:sp>
        <p:nvSpPr>
          <p:cNvPr id="11" name="TextBox 10">
            <a:extLst>
              <a:ext uri="{FF2B5EF4-FFF2-40B4-BE49-F238E27FC236}">
                <a16:creationId xmlns:a16="http://schemas.microsoft.com/office/drawing/2014/main" id="{C016E2FC-B284-AA41-81B7-8B499DF21CBE}"/>
              </a:ext>
            </a:extLst>
          </p:cNvPr>
          <p:cNvSpPr txBox="1"/>
          <p:nvPr/>
        </p:nvSpPr>
        <p:spPr>
          <a:xfrm>
            <a:off x="1511444" y="2514505"/>
            <a:ext cx="888769" cy="369332"/>
          </a:xfrm>
          <a:prstGeom prst="rect">
            <a:avLst/>
          </a:prstGeom>
          <a:noFill/>
        </p:spPr>
        <p:txBody>
          <a:bodyPr wrap="none" rtlCol="0">
            <a:spAutoFit/>
          </a:bodyPr>
          <a:lstStyle/>
          <a:p>
            <a:r>
              <a:rPr lang="en-US" dirty="0"/>
              <a:t>VGG19</a:t>
            </a:r>
          </a:p>
        </p:txBody>
      </p:sp>
      <p:sp>
        <p:nvSpPr>
          <p:cNvPr id="12" name="TextBox 11">
            <a:extLst>
              <a:ext uri="{FF2B5EF4-FFF2-40B4-BE49-F238E27FC236}">
                <a16:creationId xmlns:a16="http://schemas.microsoft.com/office/drawing/2014/main" id="{D2502DB5-BC86-6D45-9F68-6DC08985788D}"/>
              </a:ext>
            </a:extLst>
          </p:cNvPr>
          <p:cNvSpPr txBox="1"/>
          <p:nvPr/>
        </p:nvSpPr>
        <p:spPr>
          <a:xfrm>
            <a:off x="5567842" y="2514505"/>
            <a:ext cx="889987" cy="369332"/>
          </a:xfrm>
          <a:prstGeom prst="rect">
            <a:avLst/>
          </a:prstGeom>
          <a:noFill/>
        </p:spPr>
        <p:txBody>
          <a:bodyPr wrap="none" rtlCol="0">
            <a:spAutoFit/>
          </a:bodyPr>
          <a:lstStyle/>
          <a:p>
            <a:r>
              <a:rPr lang="en-US" dirty="0" err="1"/>
              <a:t>ResNet</a:t>
            </a:r>
            <a:endParaRPr lang="en-US" dirty="0"/>
          </a:p>
        </p:txBody>
      </p:sp>
      <p:pic>
        <p:nvPicPr>
          <p:cNvPr id="14" name="Picture 13">
            <a:extLst>
              <a:ext uri="{FF2B5EF4-FFF2-40B4-BE49-F238E27FC236}">
                <a16:creationId xmlns:a16="http://schemas.microsoft.com/office/drawing/2014/main" id="{F6A64CC6-2A32-564E-A0DA-D0FA5FF7AC9D}"/>
              </a:ext>
            </a:extLst>
          </p:cNvPr>
          <p:cNvPicPr>
            <a:picLocks noChangeAspect="1"/>
          </p:cNvPicPr>
          <p:nvPr/>
        </p:nvPicPr>
        <p:blipFill>
          <a:blip r:embed="rId3"/>
          <a:stretch>
            <a:fillRect/>
          </a:stretch>
        </p:blipFill>
        <p:spPr>
          <a:xfrm>
            <a:off x="4107039" y="3044687"/>
            <a:ext cx="3949130" cy="1983611"/>
          </a:xfrm>
          <a:prstGeom prst="rect">
            <a:avLst/>
          </a:prstGeom>
        </p:spPr>
      </p:pic>
      <p:sp>
        <p:nvSpPr>
          <p:cNvPr id="15" name="TextBox 14">
            <a:extLst>
              <a:ext uri="{FF2B5EF4-FFF2-40B4-BE49-F238E27FC236}">
                <a16:creationId xmlns:a16="http://schemas.microsoft.com/office/drawing/2014/main" id="{F48899D1-3135-C147-8FED-C43BD93F3ABC}"/>
              </a:ext>
            </a:extLst>
          </p:cNvPr>
          <p:cNvSpPr txBox="1"/>
          <p:nvPr/>
        </p:nvSpPr>
        <p:spPr>
          <a:xfrm>
            <a:off x="9625459" y="2514505"/>
            <a:ext cx="1055097" cy="369332"/>
          </a:xfrm>
          <a:prstGeom prst="rect">
            <a:avLst/>
          </a:prstGeom>
          <a:noFill/>
        </p:spPr>
        <p:txBody>
          <a:bodyPr wrap="none" rtlCol="0">
            <a:spAutoFit/>
          </a:bodyPr>
          <a:lstStyle/>
          <a:p>
            <a:r>
              <a:rPr lang="en-US" dirty="0"/>
              <a:t>Inception</a:t>
            </a:r>
          </a:p>
        </p:txBody>
      </p:sp>
      <p:pic>
        <p:nvPicPr>
          <p:cNvPr id="17" name="Picture 16">
            <a:extLst>
              <a:ext uri="{FF2B5EF4-FFF2-40B4-BE49-F238E27FC236}">
                <a16:creationId xmlns:a16="http://schemas.microsoft.com/office/drawing/2014/main" id="{A8E69B4E-2D71-904C-B76B-5A9E3453B86D}"/>
              </a:ext>
            </a:extLst>
          </p:cNvPr>
          <p:cNvPicPr>
            <a:picLocks noChangeAspect="1"/>
          </p:cNvPicPr>
          <p:nvPr/>
        </p:nvPicPr>
        <p:blipFill>
          <a:blip r:embed="rId4"/>
          <a:stretch>
            <a:fillRect/>
          </a:stretch>
        </p:blipFill>
        <p:spPr>
          <a:xfrm>
            <a:off x="8322219" y="3044687"/>
            <a:ext cx="3661576" cy="1983611"/>
          </a:xfrm>
          <a:prstGeom prst="rect">
            <a:avLst/>
          </a:prstGeom>
        </p:spPr>
      </p:pic>
    </p:spTree>
    <p:extLst>
      <p:ext uri="{BB962C8B-B14F-4D97-AF65-F5344CB8AC3E}">
        <p14:creationId xmlns:p14="http://schemas.microsoft.com/office/powerpoint/2010/main" val="242458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2B0B-16A0-A848-AA40-2F8F0187C0F8}"/>
              </a:ext>
            </a:extLst>
          </p:cNvPr>
          <p:cNvSpPr>
            <a:spLocks noGrp="1"/>
          </p:cNvSpPr>
          <p:nvPr>
            <p:ph type="title"/>
          </p:nvPr>
        </p:nvSpPr>
        <p:spPr/>
        <p:txBody>
          <a:bodyPr/>
          <a:lstStyle/>
          <a:p>
            <a:r>
              <a:rPr lang="en-US" dirty="0"/>
              <a:t>vgg19</a:t>
            </a:r>
          </a:p>
        </p:txBody>
      </p:sp>
      <p:sp>
        <p:nvSpPr>
          <p:cNvPr id="3" name="Content Placeholder 2">
            <a:extLst>
              <a:ext uri="{FF2B5EF4-FFF2-40B4-BE49-F238E27FC236}">
                <a16:creationId xmlns:a16="http://schemas.microsoft.com/office/drawing/2014/main" id="{21535B6F-FF86-7141-8C15-0D3C55FECA58}"/>
              </a:ext>
            </a:extLst>
          </p:cNvPr>
          <p:cNvSpPr>
            <a:spLocks noGrp="1"/>
          </p:cNvSpPr>
          <p:nvPr>
            <p:ph idx="1"/>
          </p:nvPr>
        </p:nvSpPr>
        <p:spPr>
          <a:xfrm>
            <a:off x="1122183" y="2501856"/>
            <a:ext cx="5103519" cy="3947582"/>
          </a:xfrm>
        </p:spPr>
        <p:txBody>
          <a:bodyPr/>
          <a:lstStyle/>
          <a:p>
            <a:r>
              <a:rPr lang="en-US" dirty="0"/>
              <a:t>VGG19 transfer learning saw similar performance to the vanilla CNN in accuracy and loss</a:t>
            </a:r>
          </a:p>
          <a:p>
            <a:r>
              <a:rPr lang="en-US" dirty="0"/>
              <a:t>We saw a slight improvement in both true positive and false negative rate, but overall model performance was still poor and little better than random chance on a balanced dataset</a:t>
            </a:r>
          </a:p>
        </p:txBody>
      </p:sp>
      <p:pic>
        <p:nvPicPr>
          <p:cNvPr id="5" name="Picture 4">
            <a:extLst>
              <a:ext uri="{FF2B5EF4-FFF2-40B4-BE49-F238E27FC236}">
                <a16:creationId xmlns:a16="http://schemas.microsoft.com/office/drawing/2014/main" id="{1DF8C4B2-9D95-7F4A-8EE5-DDB34E083E83}"/>
              </a:ext>
            </a:extLst>
          </p:cNvPr>
          <p:cNvPicPr>
            <a:picLocks noChangeAspect="1"/>
          </p:cNvPicPr>
          <p:nvPr/>
        </p:nvPicPr>
        <p:blipFill>
          <a:blip r:embed="rId2"/>
          <a:stretch>
            <a:fillRect/>
          </a:stretch>
        </p:blipFill>
        <p:spPr>
          <a:xfrm>
            <a:off x="6558116" y="2436915"/>
            <a:ext cx="3402748" cy="4111369"/>
          </a:xfrm>
          <a:prstGeom prst="rect">
            <a:avLst/>
          </a:prstGeom>
        </p:spPr>
      </p:pic>
      <p:pic>
        <p:nvPicPr>
          <p:cNvPr id="7" name="Picture 6">
            <a:extLst>
              <a:ext uri="{FF2B5EF4-FFF2-40B4-BE49-F238E27FC236}">
                <a16:creationId xmlns:a16="http://schemas.microsoft.com/office/drawing/2014/main" id="{39BF5A3E-67B7-8B4C-9867-25D1FE1609D0}"/>
              </a:ext>
            </a:extLst>
          </p:cNvPr>
          <p:cNvPicPr>
            <a:picLocks noChangeAspect="1"/>
          </p:cNvPicPr>
          <p:nvPr/>
        </p:nvPicPr>
        <p:blipFill>
          <a:blip r:embed="rId3"/>
          <a:stretch>
            <a:fillRect/>
          </a:stretch>
        </p:blipFill>
        <p:spPr>
          <a:xfrm>
            <a:off x="1166391" y="4704591"/>
            <a:ext cx="5059311" cy="1843693"/>
          </a:xfrm>
          <a:prstGeom prst="rect">
            <a:avLst/>
          </a:prstGeom>
        </p:spPr>
      </p:pic>
    </p:spTree>
    <p:extLst>
      <p:ext uri="{BB962C8B-B14F-4D97-AF65-F5344CB8AC3E}">
        <p14:creationId xmlns:p14="http://schemas.microsoft.com/office/powerpoint/2010/main" val="3380579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6BDA-9E39-1E4B-85CE-40BC9187F496}"/>
              </a:ext>
            </a:extLst>
          </p:cNvPr>
          <p:cNvSpPr>
            <a:spLocks noGrp="1"/>
          </p:cNvSpPr>
          <p:nvPr>
            <p:ph type="title"/>
          </p:nvPr>
        </p:nvSpPr>
        <p:spPr/>
        <p:txBody>
          <a:bodyPr/>
          <a:lstStyle/>
          <a:p>
            <a:r>
              <a:rPr lang="en-US" dirty="0"/>
              <a:t>Resnet</a:t>
            </a:r>
          </a:p>
        </p:txBody>
      </p:sp>
      <p:pic>
        <p:nvPicPr>
          <p:cNvPr id="10" name="Picture 9">
            <a:extLst>
              <a:ext uri="{FF2B5EF4-FFF2-40B4-BE49-F238E27FC236}">
                <a16:creationId xmlns:a16="http://schemas.microsoft.com/office/drawing/2014/main" id="{359022B0-DB17-4348-8FC5-C34C53FAE262}"/>
              </a:ext>
            </a:extLst>
          </p:cNvPr>
          <p:cNvPicPr>
            <a:picLocks noChangeAspect="1"/>
          </p:cNvPicPr>
          <p:nvPr/>
        </p:nvPicPr>
        <p:blipFill>
          <a:blip r:embed="rId2"/>
          <a:stretch>
            <a:fillRect/>
          </a:stretch>
        </p:blipFill>
        <p:spPr>
          <a:xfrm>
            <a:off x="6558116" y="2477729"/>
            <a:ext cx="3402747" cy="4114800"/>
          </a:xfrm>
          <a:prstGeom prst="rect">
            <a:avLst/>
          </a:prstGeom>
        </p:spPr>
      </p:pic>
      <p:pic>
        <p:nvPicPr>
          <p:cNvPr id="12" name="Picture 11">
            <a:extLst>
              <a:ext uri="{FF2B5EF4-FFF2-40B4-BE49-F238E27FC236}">
                <a16:creationId xmlns:a16="http://schemas.microsoft.com/office/drawing/2014/main" id="{7A879B87-73DF-2041-A019-6028D38E3C90}"/>
              </a:ext>
            </a:extLst>
          </p:cNvPr>
          <p:cNvPicPr>
            <a:picLocks noChangeAspect="1"/>
          </p:cNvPicPr>
          <p:nvPr/>
        </p:nvPicPr>
        <p:blipFill>
          <a:blip r:embed="rId3"/>
          <a:stretch>
            <a:fillRect/>
          </a:stretch>
        </p:blipFill>
        <p:spPr>
          <a:xfrm>
            <a:off x="990966" y="4704589"/>
            <a:ext cx="5105034" cy="1887940"/>
          </a:xfrm>
          <a:prstGeom prst="rect">
            <a:avLst/>
          </a:prstGeom>
        </p:spPr>
      </p:pic>
      <p:sp>
        <p:nvSpPr>
          <p:cNvPr id="13" name="Content Placeholder 2">
            <a:extLst>
              <a:ext uri="{FF2B5EF4-FFF2-40B4-BE49-F238E27FC236}">
                <a16:creationId xmlns:a16="http://schemas.microsoft.com/office/drawing/2014/main" id="{4FB4BAC7-4E4D-454A-9927-AB0724743F99}"/>
              </a:ext>
            </a:extLst>
          </p:cNvPr>
          <p:cNvSpPr>
            <a:spLocks noGrp="1"/>
          </p:cNvSpPr>
          <p:nvPr>
            <p:ph idx="1"/>
          </p:nvPr>
        </p:nvSpPr>
        <p:spPr>
          <a:xfrm>
            <a:off x="1122183" y="2501856"/>
            <a:ext cx="5103519" cy="3947582"/>
          </a:xfrm>
        </p:spPr>
        <p:txBody>
          <a:bodyPr/>
          <a:lstStyle/>
          <a:p>
            <a:r>
              <a:rPr lang="en-US" dirty="0" err="1"/>
              <a:t>ResNet</a:t>
            </a:r>
            <a:r>
              <a:rPr lang="en-US" dirty="0"/>
              <a:t> saw a reduction in overfitting, and validation loss was extremely low, but the accuracy of the model was little better than random chance</a:t>
            </a:r>
          </a:p>
          <a:p>
            <a:r>
              <a:rPr lang="en-US" dirty="0"/>
              <a:t>TPR and FPR were worse for </a:t>
            </a:r>
            <a:r>
              <a:rPr lang="en-US" dirty="0" err="1"/>
              <a:t>ResNet</a:t>
            </a:r>
            <a:r>
              <a:rPr lang="en-US" dirty="0"/>
              <a:t> than for VGG19 and the vanilla CNN</a:t>
            </a:r>
          </a:p>
        </p:txBody>
      </p:sp>
    </p:spTree>
    <p:extLst>
      <p:ext uri="{BB962C8B-B14F-4D97-AF65-F5344CB8AC3E}">
        <p14:creationId xmlns:p14="http://schemas.microsoft.com/office/powerpoint/2010/main" val="3565223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6BDA-9E39-1E4B-85CE-40BC9187F496}"/>
              </a:ext>
            </a:extLst>
          </p:cNvPr>
          <p:cNvSpPr>
            <a:spLocks noGrp="1"/>
          </p:cNvSpPr>
          <p:nvPr>
            <p:ph type="title"/>
          </p:nvPr>
        </p:nvSpPr>
        <p:spPr/>
        <p:txBody>
          <a:bodyPr/>
          <a:lstStyle/>
          <a:p>
            <a:r>
              <a:rPr lang="en-US" dirty="0"/>
              <a:t>inception</a:t>
            </a:r>
          </a:p>
        </p:txBody>
      </p:sp>
      <p:pic>
        <p:nvPicPr>
          <p:cNvPr id="10" name="Picture 9">
            <a:extLst>
              <a:ext uri="{FF2B5EF4-FFF2-40B4-BE49-F238E27FC236}">
                <a16:creationId xmlns:a16="http://schemas.microsoft.com/office/drawing/2014/main" id="{1E7E0C12-C7B1-EB4D-B5E6-164E7AD840D2}"/>
              </a:ext>
            </a:extLst>
          </p:cNvPr>
          <p:cNvPicPr>
            <a:picLocks noChangeAspect="1"/>
          </p:cNvPicPr>
          <p:nvPr/>
        </p:nvPicPr>
        <p:blipFill>
          <a:blip r:embed="rId2"/>
          <a:stretch>
            <a:fillRect/>
          </a:stretch>
        </p:blipFill>
        <p:spPr>
          <a:xfrm>
            <a:off x="6676102" y="2438400"/>
            <a:ext cx="3284761" cy="4188542"/>
          </a:xfrm>
          <a:prstGeom prst="rect">
            <a:avLst/>
          </a:prstGeom>
        </p:spPr>
      </p:pic>
      <p:pic>
        <p:nvPicPr>
          <p:cNvPr id="12" name="Picture 11">
            <a:extLst>
              <a:ext uri="{FF2B5EF4-FFF2-40B4-BE49-F238E27FC236}">
                <a16:creationId xmlns:a16="http://schemas.microsoft.com/office/drawing/2014/main" id="{5C6CD19D-4F76-E54F-B81A-8F05D6495224}"/>
              </a:ext>
            </a:extLst>
          </p:cNvPr>
          <p:cNvPicPr>
            <a:picLocks noChangeAspect="1"/>
          </p:cNvPicPr>
          <p:nvPr/>
        </p:nvPicPr>
        <p:blipFill>
          <a:blip r:embed="rId3"/>
          <a:stretch>
            <a:fillRect/>
          </a:stretch>
        </p:blipFill>
        <p:spPr>
          <a:xfrm>
            <a:off x="1327355" y="4688883"/>
            <a:ext cx="4768645" cy="1938059"/>
          </a:xfrm>
          <a:prstGeom prst="rect">
            <a:avLst/>
          </a:prstGeom>
        </p:spPr>
      </p:pic>
      <p:sp>
        <p:nvSpPr>
          <p:cNvPr id="13" name="Content Placeholder 2">
            <a:extLst>
              <a:ext uri="{FF2B5EF4-FFF2-40B4-BE49-F238E27FC236}">
                <a16:creationId xmlns:a16="http://schemas.microsoft.com/office/drawing/2014/main" id="{E6E831B7-5076-B64F-85EB-1B25D024B429}"/>
              </a:ext>
            </a:extLst>
          </p:cNvPr>
          <p:cNvSpPr>
            <a:spLocks noGrp="1"/>
          </p:cNvSpPr>
          <p:nvPr>
            <p:ph idx="1"/>
          </p:nvPr>
        </p:nvSpPr>
        <p:spPr>
          <a:xfrm>
            <a:off x="1122183" y="2501856"/>
            <a:ext cx="5103519" cy="3947582"/>
          </a:xfrm>
        </p:spPr>
        <p:txBody>
          <a:bodyPr/>
          <a:lstStyle/>
          <a:p>
            <a:r>
              <a:rPr lang="en-US" dirty="0"/>
              <a:t>Inception’s performance closely mirrored the vanilla CNN and VGG19 models</a:t>
            </a:r>
          </a:p>
          <a:p>
            <a:r>
              <a:rPr lang="en-US" dirty="0"/>
              <a:t>It easily overfit the training data and hovered around 60% accuracy in the validation data</a:t>
            </a:r>
          </a:p>
          <a:p>
            <a:r>
              <a:rPr lang="en-US" dirty="0"/>
              <a:t>TPR and FPR were effectively the same as the vanilla CNN and slightly worse than VGG19</a:t>
            </a:r>
          </a:p>
        </p:txBody>
      </p:sp>
    </p:spTree>
    <p:extLst>
      <p:ext uri="{BB962C8B-B14F-4D97-AF65-F5344CB8AC3E}">
        <p14:creationId xmlns:p14="http://schemas.microsoft.com/office/powerpoint/2010/main" val="146535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BB5D-243D-C949-8E8C-F95C638E1FC5}"/>
              </a:ext>
            </a:extLst>
          </p:cNvPr>
          <p:cNvSpPr>
            <a:spLocks noGrp="1"/>
          </p:cNvSpPr>
          <p:nvPr>
            <p:ph type="title"/>
          </p:nvPr>
        </p:nvSpPr>
        <p:spPr/>
        <p:txBody>
          <a:bodyPr>
            <a:normAutofit fontScale="90000"/>
          </a:bodyPr>
          <a:lstStyle/>
          <a:p>
            <a:r>
              <a:rPr lang="en-US" dirty="0"/>
              <a:t>Object detection </a:t>
            </a:r>
            <a:br>
              <a:rPr lang="en-US" dirty="0"/>
            </a:br>
            <a:r>
              <a:rPr lang="en-US" dirty="0"/>
              <a:t>(should we try mask-</a:t>
            </a:r>
            <a:r>
              <a:rPr lang="en-US" dirty="0" err="1"/>
              <a:t>rcnn</a:t>
            </a:r>
            <a:r>
              <a:rPr lang="en-US" dirty="0"/>
              <a:t> for segmentation since the </a:t>
            </a:r>
            <a:r>
              <a:rPr lang="en-US" dirty="0" err="1"/>
              <a:t>cbis</a:t>
            </a:r>
            <a:r>
              <a:rPr lang="en-US" dirty="0"/>
              <a:t> </a:t>
            </a:r>
            <a:r>
              <a:rPr lang="en-US" dirty="0" err="1"/>
              <a:t>ddsm</a:t>
            </a:r>
            <a:r>
              <a:rPr lang="en-US" dirty="0"/>
              <a:t> images have masks associated with them?????)</a:t>
            </a:r>
          </a:p>
        </p:txBody>
      </p:sp>
      <p:sp>
        <p:nvSpPr>
          <p:cNvPr id="3" name="Content Placeholder 2">
            <a:extLst>
              <a:ext uri="{FF2B5EF4-FFF2-40B4-BE49-F238E27FC236}">
                <a16:creationId xmlns:a16="http://schemas.microsoft.com/office/drawing/2014/main" id="{8EE2E14D-D805-D549-BE5C-A234BF4C7562}"/>
              </a:ext>
            </a:extLst>
          </p:cNvPr>
          <p:cNvSpPr>
            <a:spLocks noGrp="1"/>
          </p:cNvSpPr>
          <p:nvPr>
            <p:ph idx="1"/>
          </p:nvPr>
        </p:nvSpPr>
        <p:spPr>
          <a:xfrm>
            <a:off x="893951" y="2754385"/>
            <a:ext cx="4484296" cy="3900408"/>
          </a:xfrm>
        </p:spPr>
        <p:txBody>
          <a:bodyPr>
            <a:normAutofit/>
          </a:bodyPr>
          <a:lstStyle/>
          <a:p>
            <a:r>
              <a:rPr lang="en-US" dirty="0"/>
              <a:t>The goal of object detection is to be able to identify the specific pixel region of a photograph and classify this segment</a:t>
            </a:r>
          </a:p>
          <a:p>
            <a:r>
              <a:rPr lang="en-US" dirty="0"/>
              <a:t>In training these models, photos are supplied with their classification and a boundary box, which determines the region in which the object exists in the photo</a:t>
            </a:r>
          </a:p>
          <a:p>
            <a:r>
              <a:rPr lang="en-US" dirty="0"/>
              <a:t>Image segmentation tries to outline the specific object, whereas detection simply draws the smallest possible rectangle around the object</a:t>
            </a:r>
          </a:p>
        </p:txBody>
      </p:sp>
      <p:sp>
        <p:nvSpPr>
          <p:cNvPr id="5" name="Content Placeholder 2">
            <a:extLst>
              <a:ext uri="{FF2B5EF4-FFF2-40B4-BE49-F238E27FC236}">
                <a16:creationId xmlns:a16="http://schemas.microsoft.com/office/drawing/2014/main" id="{4A3E83F6-014A-914B-B776-B4336CB13759}"/>
              </a:ext>
            </a:extLst>
          </p:cNvPr>
          <p:cNvSpPr txBox="1">
            <a:spLocks/>
          </p:cNvSpPr>
          <p:nvPr/>
        </p:nvSpPr>
        <p:spPr>
          <a:xfrm>
            <a:off x="6813753" y="2754385"/>
            <a:ext cx="4484296" cy="390040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Model complexity significantly increases when performing detection, as it introduces a regression problem alongside classification</a:t>
            </a:r>
          </a:p>
          <a:p>
            <a:r>
              <a:rPr lang="en-US" dirty="0"/>
              <a:t>In mammograms, detection of a tumor is better than simple classification as we want to know exactly where the tumor is, its size, shape, etc. to better inform treatment procedures</a:t>
            </a:r>
          </a:p>
        </p:txBody>
      </p:sp>
    </p:spTree>
    <p:extLst>
      <p:ext uri="{BB962C8B-B14F-4D97-AF65-F5344CB8AC3E}">
        <p14:creationId xmlns:p14="http://schemas.microsoft.com/office/powerpoint/2010/main" val="260500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BB5D-243D-C949-8E8C-F95C638E1FC5}"/>
              </a:ext>
            </a:extLst>
          </p:cNvPr>
          <p:cNvSpPr>
            <a:spLocks noGrp="1"/>
          </p:cNvSpPr>
          <p:nvPr>
            <p:ph type="title"/>
          </p:nvPr>
        </p:nvSpPr>
        <p:spPr/>
        <p:txBody>
          <a:bodyPr/>
          <a:lstStyle/>
          <a:p>
            <a:r>
              <a:rPr lang="en-US" dirty="0"/>
              <a:t>Object detection</a:t>
            </a:r>
          </a:p>
        </p:txBody>
      </p:sp>
      <p:sp>
        <p:nvSpPr>
          <p:cNvPr id="3" name="Content Placeholder 2">
            <a:extLst>
              <a:ext uri="{FF2B5EF4-FFF2-40B4-BE49-F238E27FC236}">
                <a16:creationId xmlns:a16="http://schemas.microsoft.com/office/drawing/2014/main" id="{8EE2E14D-D805-D549-BE5C-A234BF4C7562}"/>
              </a:ext>
            </a:extLst>
          </p:cNvPr>
          <p:cNvSpPr>
            <a:spLocks noGrp="1"/>
          </p:cNvSpPr>
          <p:nvPr>
            <p:ph idx="1"/>
          </p:nvPr>
        </p:nvSpPr>
        <p:spPr>
          <a:xfrm>
            <a:off x="893951" y="2754385"/>
            <a:ext cx="4484296" cy="3900408"/>
          </a:xfrm>
        </p:spPr>
        <p:txBody>
          <a:bodyPr>
            <a:normAutofit/>
          </a:bodyPr>
          <a:lstStyle/>
          <a:p>
            <a:r>
              <a:rPr lang="en-US" sz="1500" dirty="0"/>
              <a:t>One of the best source of object detection models is TensorFlow Models (available open-source in GitHub)</a:t>
            </a:r>
          </a:p>
          <a:p>
            <a:pPr lvl="1"/>
            <a:r>
              <a:rPr lang="en-US" dirty="0"/>
              <a:t>Models available for detection are:</a:t>
            </a:r>
          </a:p>
          <a:p>
            <a:pPr lvl="2"/>
            <a:r>
              <a:rPr lang="en-US" sz="1100" dirty="0" err="1"/>
              <a:t>CenterNet</a:t>
            </a:r>
            <a:endParaRPr lang="en-US" sz="1100" dirty="0"/>
          </a:p>
          <a:p>
            <a:pPr lvl="2"/>
            <a:r>
              <a:rPr lang="en-US" sz="1100" dirty="0" err="1"/>
              <a:t>EfficientDet</a:t>
            </a:r>
            <a:endParaRPr lang="en-US" sz="1100" dirty="0"/>
          </a:p>
          <a:p>
            <a:pPr lvl="2"/>
            <a:r>
              <a:rPr lang="en-US" sz="1100" dirty="0"/>
              <a:t>SSD</a:t>
            </a:r>
          </a:p>
          <a:p>
            <a:pPr lvl="2"/>
            <a:r>
              <a:rPr lang="en-US" sz="1100" dirty="0"/>
              <a:t>Mask RCNN</a:t>
            </a:r>
          </a:p>
          <a:p>
            <a:pPr lvl="2"/>
            <a:r>
              <a:rPr lang="en-US" sz="1100" dirty="0"/>
              <a:t>Faster RCNN</a:t>
            </a:r>
          </a:p>
          <a:p>
            <a:pPr lvl="1"/>
            <a:r>
              <a:rPr lang="en-US" dirty="0"/>
              <a:t>Available models were trained on different datasets (ImageNet, COCO, etc.) and using different base RCNNs (Inception, </a:t>
            </a:r>
            <a:r>
              <a:rPr lang="en-US" dirty="0" err="1"/>
              <a:t>ResNet</a:t>
            </a:r>
            <a:r>
              <a:rPr lang="en-US" dirty="0"/>
              <a:t>, etc.)</a:t>
            </a:r>
          </a:p>
        </p:txBody>
      </p:sp>
      <p:sp>
        <p:nvSpPr>
          <p:cNvPr id="4" name="Content Placeholder 2">
            <a:extLst>
              <a:ext uri="{FF2B5EF4-FFF2-40B4-BE49-F238E27FC236}">
                <a16:creationId xmlns:a16="http://schemas.microsoft.com/office/drawing/2014/main" id="{0AF52A46-62F9-9242-9A05-9D1072DD17EA}"/>
              </a:ext>
            </a:extLst>
          </p:cNvPr>
          <p:cNvSpPr txBox="1">
            <a:spLocks/>
          </p:cNvSpPr>
          <p:nvPr/>
        </p:nvSpPr>
        <p:spPr>
          <a:xfrm>
            <a:off x="6813753" y="2754385"/>
            <a:ext cx="4484296" cy="390040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600" dirty="0"/>
              <a:t>Models with their final layer weights are supplied, along with the necessary files to support training for transfer learning and evaluation</a:t>
            </a:r>
          </a:p>
          <a:p>
            <a:r>
              <a:rPr lang="en-US" sz="1600" dirty="0"/>
              <a:t>Faster RCNN using Inception, trained on ImageNet, was chosen as the ideal model</a:t>
            </a:r>
          </a:p>
          <a:p>
            <a:pPr lvl="1"/>
            <a:r>
              <a:rPr lang="en-US" dirty="0"/>
              <a:t>Accuracy is the most important factor in medical image detection</a:t>
            </a:r>
          </a:p>
          <a:p>
            <a:pPr lvl="1"/>
            <a:r>
              <a:rPr lang="en-US" dirty="0"/>
              <a:t>Speed in training is not especially important, and evaluation time for a single image would still be significantly shorter than the process of having a medical professional examine the image</a:t>
            </a:r>
          </a:p>
        </p:txBody>
      </p:sp>
    </p:spTree>
    <p:extLst>
      <p:ext uri="{BB962C8B-B14F-4D97-AF65-F5344CB8AC3E}">
        <p14:creationId xmlns:p14="http://schemas.microsoft.com/office/powerpoint/2010/main" val="362866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A24A-6646-E246-A07F-4302E2F72284}"/>
              </a:ext>
            </a:extLst>
          </p:cNvPr>
          <p:cNvSpPr>
            <a:spLocks noGrp="1"/>
          </p:cNvSpPr>
          <p:nvPr>
            <p:ph type="title"/>
          </p:nvPr>
        </p:nvSpPr>
        <p:spPr/>
        <p:txBody>
          <a:bodyPr/>
          <a:lstStyle/>
          <a:p>
            <a:r>
              <a:rPr lang="en-US" dirty="0"/>
              <a:t>Deep learning in medicine</a:t>
            </a:r>
          </a:p>
        </p:txBody>
      </p:sp>
      <p:sp>
        <p:nvSpPr>
          <p:cNvPr id="3" name="Content Placeholder 2">
            <a:extLst>
              <a:ext uri="{FF2B5EF4-FFF2-40B4-BE49-F238E27FC236}">
                <a16:creationId xmlns:a16="http://schemas.microsoft.com/office/drawing/2014/main" id="{608B77FA-8B38-9C40-B257-0D19BECA9DA2}"/>
              </a:ext>
            </a:extLst>
          </p:cNvPr>
          <p:cNvSpPr>
            <a:spLocks noGrp="1"/>
          </p:cNvSpPr>
          <p:nvPr>
            <p:ph idx="1"/>
          </p:nvPr>
        </p:nvSpPr>
        <p:spPr>
          <a:xfrm>
            <a:off x="1772185" y="2305455"/>
            <a:ext cx="8647630" cy="3502665"/>
          </a:xfrm>
        </p:spPr>
        <p:txBody>
          <a:bodyPr>
            <a:normAutofit lnSpcReduction="10000"/>
          </a:bodyPr>
          <a:lstStyle/>
          <a:p>
            <a:r>
              <a:rPr lang="en-US" dirty="0"/>
              <a:t>Reviewing, identifying, and then diagnosing cancerous regions found in mammograms consumes valuable time by multiple medical specialists</a:t>
            </a:r>
          </a:p>
          <a:p>
            <a:pPr lvl="1"/>
            <a:r>
              <a:rPr lang="en-US" dirty="0"/>
              <a:t>Reading and examining the image</a:t>
            </a:r>
          </a:p>
          <a:p>
            <a:pPr lvl="1"/>
            <a:r>
              <a:rPr lang="en-US" dirty="0"/>
              <a:t>Identifying the presence of a tumor</a:t>
            </a:r>
          </a:p>
          <a:p>
            <a:pPr lvl="1"/>
            <a:r>
              <a:rPr lang="en-US" dirty="0"/>
              <a:t>Performing a biopsy to determine the nature of the tumor (malignant or benign)</a:t>
            </a:r>
          </a:p>
          <a:p>
            <a:r>
              <a:rPr lang="en-US" dirty="0"/>
              <a:t>Deep Learning methods have been shown to provide similar or higher levels of accuracy in performing medical diagnosis from imagery as a trained specialist</a:t>
            </a:r>
          </a:p>
          <a:p>
            <a:pPr lvl="1"/>
            <a:r>
              <a:rPr lang="en-US" dirty="0"/>
              <a:t>With lower ongoing costs (time, personnel resources, etc.), finding a DL model that can accurately detect and classify tumors in mammograms could help lower costs and free up medical professionals to spend time on other pressing issues that machine learning can’t, or hasn’t yet, helped solve.</a:t>
            </a:r>
          </a:p>
        </p:txBody>
      </p:sp>
    </p:spTree>
    <p:extLst>
      <p:ext uri="{BB962C8B-B14F-4D97-AF65-F5344CB8AC3E}">
        <p14:creationId xmlns:p14="http://schemas.microsoft.com/office/powerpoint/2010/main" val="419405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269B-61CC-F84A-9641-9073A26D57CF}"/>
              </a:ext>
            </a:extLst>
          </p:cNvPr>
          <p:cNvSpPr>
            <a:spLocks noGrp="1"/>
          </p:cNvSpPr>
          <p:nvPr>
            <p:ph type="title"/>
          </p:nvPr>
        </p:nvSpPr>
        <p:spPr/>
        <p:txBody>
          <a:bodyPr/>
          <a:lstStyle/>
          <a:p>
            <a:r>
              <a:rPr lang="en-US" dirty="0"/>
              <a:t>Data Processing - Detection</a:t>
            </a:r>
          </a:p>
        </p:txBody>
      </p:sp>
      <p:sp>
        <p:nvSpPr>
          <p:cNvPr id="3" name="Content Placeholder 2">
            <a:extLst>
              <a:ext uri="{FF2B5EF4-FFF2-40B4-BE49-F238E27FC236}">
                <a16:creationId xmlns:a16="http://schemas.microsoft.com/office/drawing/2014/main" id="{E51DFDE3-2577-0E43-98DB-3D9D746F31CB}"/>
              </a:ext>
            </a:extLst>
          </p:cNvPr>
          <p:cNvSpPr>
            <a:spLocks noGrp="1"/>
          </p:cNvSpPr>
          <p:nvPr>
            <p:ph idx="1"/>
          </p:nvPr>
        </p:nvSpPr>
        <p:spPr/>
        <p:txBody>
          <a:bodyPr>
            <a:normAutofit lnSpcReduction="10000"/>
          </a:bodyPr>
          <a:lstStyle/>
          <a:p>
            <a:r>
              <a:rPr lang="en-US" dirty="0"/>
              <a:t>Due to computational memory constraints, images were compressed to allow for adequate batch sizes without overloading the system’s memory</a:t>
            </a:r>
          </a:p>
          <a:p>
            <a:pPr lvl="1"/>
            <a:r>
              <a:rPr lang="en-US" dirty="0"/>
              <a:t>After multiple iterations, images were eventually reduced to 10x40</a:t>
            </a:r>
          </a:p>
          <a:p>
            <a:pPr lvl="1"/>
            <a:r>
              <a:rPr lang="en-US" dirty="0"/>
              <a:t>Bounding boxes were created using the mask images provided by determining the edges of the masks in each image and taking the </a:t>
            </a:r>
            <a:r>
              <a:rPr lang="en-US" dirty="0" err="1"/>
              <a:t>x,y</a:t>
            </a:r>
            <a:r>
              <a:rPr lang="en-US" dirty="0"/>
              <a:t> coordinates</a:t>
            </a:r>
          </a:p>
          <a:p>
            <a:r>
              <a:rPr lang="en-US" dirty="0"/>
              <a:t>To meet the TensorFlow model criteria, a .</a:t>
            </a:r>
            <a:r>
              <a:rPr lang="en-US" dirty="0" err="1"/>
              <a:t>tfrecord</a:t>
            </a:r>
            <a:r>
              <a:rPr lang="en-US" dirty="0"/>
              <a:t> file was created containing all of the training and test data, with each image, its boundary box coordinates, and class label.</a:t>
            </a:r>
          </a:p>
          <a:p>
            <a:r>
              <a:rPr lang="en-US" dirty="0"/>
              <a:t>.</a:t>
            </a:r>
            <a:r>
              <a:rPr lang="en-US" dirty="0" err="1"/>
              <a:t>pbtext</a:t>
            </a:r>
            <a:r>
              <a:rPr lang="en-US" dirty="0"/>
              <a:t> files were also created, mapping the class name to the binary label created</a:t>
            </a:r>
          </a:p>
        </p:txBody>
      </p:sp>
    </p:spTree>
    <p:extLst>
      <p:ext uri="{BB962C8B-B14F-4D97-AF65-F5344CB8AC3E}">
        <p14:creationId xmlns:p14="http://schemas.microsoft.com/office/powerpoint/2010/main" val="2579874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345E-75FC-F44A-9CF5-AB700B70DD4B}"/>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3BEB716A-BFDD-5B45-91AA-E5C3882B74AC}"/>
              </a:ext>
            </a:extLst>
          </p:cNvPr>
          <p:cNvSpPr>
            <a:spLocks noGrp="1"/>
          </p:cNvSpPr>
          <p:nvPr>
            <p:ph idx="1"/>
          </p:nvPr>
        </p:nvSpPr>
        <p:spPr/>
        <p:txBody>
          <a:bodyPr/>
          <a:lstStyle/>
          <a:p>
            <a:r>
              <a:rPr lang="en-US" dirty="0"/>
              <a:t>The TF Models files, model configuration, and data were manually uploaded to </a:t>
            </a:r>
            <a:r>
              <a:rPr lang="en-US" dirty="0" err="1"/>
              <a:t>Paperspace</a:t>
            </a:r>
            <a:r>
              <a:rPr lang="en-US" dirty="0"/>
              <a:t> using a TensorFlow 2.0 with GPU support container</a:t>
            </a:r>
          </a:p>
          <a:p>
            <a:r>
              <a:rPr lang="en-US" dirty="0"/>
              <a:t>The necessary dependencies and local files needed to be installed were done in a notebook</a:t>
            </a:r>
          </a:p>
          <a:p>
            <a:r>
              <a:rPr lang="en-US" dirty="0"/>
              <a:t>The model training was done in a terminal command in the GPU instance</a:t>
            </a:r>
          </a:p>
        </p:txBody>
      </p:sp>
    </p:spTree>
    <p:extLst>
      <p:ext uri="{BB962C8B-B14F-4D97-AF65-F5344CB8AC3E}">
        <p14:creationId xmlns:p14="http://schemas.microsoft.com/office/powerpoint/2010/main" val="745325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3933-8595-2140-A009-CF29195601FB}"/>
              </a:ext>
            </a:extLst>
          </p:cNvPr>
          <p:cNvSpPr>
            <a:spLocks noGrp="1"/>
          </p:cNvSpPr>
          <p:nvPr>
            <p:ph type="title"/>
          </p:nvPr>
        </p:nvSpPr>
        <p:spPr/>
        <p:txBody>
          <a:bodyPr/>
          <a:lstStyle/>
          <a:p>
            <a:r>
              <a:rPr lang="en-US" dirty="0"/>
              <a:t>ROADBLOCKS IN DEPLOYMENT</a:t>
            </a:r>
          </a:p>
        </p:txBody>
      </p:sp>
      <p:sp>
        <p:nvSpPr>
          <p:cNvPr id="3" name="Content Placeholder 2">
            <a:extLst>
              <a:ext uri="{FF2B5EF4-FFF2-40B4-BE49-F238E27FC236}">
                <a16:creationId xmlns:a16="http://schemas.microsoft.com/office/drawing/2014/main" id="{05F74D41-C1DD-7B4C-997B-0DCEA56CDC10}"/>
              </a:ext>
            </a:extLst>
          </p:cNvPr>
          <p:cNvSpPr>
            <a:spLocks noGrp="1"/>
          </p:cNvSpPr>
          <p:nvPr>
            <p:ph idx="1"/>
          </p:nvPr>
        </p:nvSpPr>
        <p:spPr>
          <a:xfrm>
            <a:off x="1735000" y="2428568"/>
            <a:ext cx="8721999" cy="4336026"/>
          </a:xfrm>
        </p:spPr>
        <p:txBody>
          <a:bodyPr>
            <a:normAutofit fontScale="92500" lnSpcReduction="20000"/>
          </a:bodyPr>
          <a:lstStyle/>
          <a:p>
            <a:r>
              <a:rPr lang="en-US" dirty="0"/>
              <a:t>After a first try, it turns out that installing the necessary dependencies specific to the TF Models repo inside the container disables the GPU support, even with extensive debugging and investigation to try and regain GPU support</a:t>
            </a:r>
          </a:p>
          <a:p>
            <a:r>
              <a:rPr lang="en-US" dirty="0"/>
              <a:t>The internal TF Models files were significantly modified to avoid this problem, preventing fast, easy deployment</a:t>
            </a:r>
          </a:p>
          <a:p>
            <a:r>
              <a:rPr lang="en-US" dirty="0"/>
              <a:t>Various GPU configurations were used to try and train the model once the initial problem was resolved</a:t>
            </a:r>
          </a:p>
          <a:p>
            <a:pPr lvl="1"/>
            <a:r>
              <a:rPr lang="en-US" dirty="0"/>
              <a:t>P100, GV100, and GV100x8</a:t>
            </a:r>
          </a:p>
          <a:p>
            <a:r>
              <a:rPr lang="en-US" dirty="0"/>
              <a:t>In all instances, the model configuration had to be reduced to 2-4 batch size to prevent memory errors, and I was unable to modify the object detection code to enable multi-GPU support</a:t>
            </a:r>
          </a:p>
          <a:p>
            <a:r>
              <a:rPr lang="en-US" dirty="0"/>
              <a:t>After extensive effort and financial investment, we switched to using Google </a:t>
            </a:r>
            <a:r>
              <a:rPr lang="en-US" dirty="0" err="1"/>
              <a:t>Colab</a:t>
            </a:r>
            <a:r>
              <a:rPr lang="en-US" dirty="0"/>
              <a:t> and a TPU runtime</a:t>
            </a:r>
          </a:p>
          <a:p>
            <a:r>
              <a:rPr lang="en-US" dirty="0"/>
              <a:t>In the future, it would be necessary to extensively modify the code for distributed training, or to run it on a local setup to avoid the constraints and memory limitations of the </a:t>
            </a:r>
            <a:r>
              <a:rPr lang="en-US" dirty="0" err="1"/>
              <a:t>Paperspace</a:t>
            </a:r>
            <a:r>
              <a:rPr lang="en-US" dirty="0"/>
              <a:t> and </a:t>
            </a:r>
            <a:r>
              <a:rPr lang="en-US" dirty="0" err="1"/>
              <a:t>Colab</a:t>
            </a:r>
            <a:r>
              <a:rPr lang="en-US" dirty="0"/>
              <a:t> instances</a:t>
            </a:r>
          </a:p>
        </p:txBody>
      </p:sp>
    </p:spTree>
    <p:extLst>
      <p:ext uri="{BB962C8B-B14F-4D97-AF65-F5344CB8AC3E}">
        <p14:creationId xmlns:p14="http://schemas.microsoft.com/office/powerpoint/2010/main" val="3295700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1D20-D507-434F-B1CA-A5E2BA58E950}"/>
              </a:ext>
            </a:extLst>
          </p:cNvPr>
          <p:cNvSpPr>
            <a:spLocks noGrp="1"/>
          </p:cNvSpPr>
          <p:nvPr>
            <p:ph type="title"/>
          </p:nvPr>
        </p:nvSpPr>
        <p:spPr/>
        <p:txBody>
          <a:bodyPr/>
          <a:lstStyle/>
          <a:p>
            <a:r>
              <a:rPr lang="en-US" dirty="0"/>
              <a:t>Second training</a:t>
            </a:r>
          </a:p>
        </p:txBody>
      </p:sp>
      <p:sp>
        <p:nvSpPr>
          <p:cNvPr id="3" name="Content Placeholder 2">
            <a:extLst>
              <a:ext uri="{FF2B5EF4-FFF2-40B4-BE49-F238E27FC236}">
                <a16:creationId xmlns:a16="http://schemas.microsoft.com/office/drawing/2014/main" id="{46B925DB-6434-9940-98E4-60FDDB71D8BA}"/>
              </a:ext>
            </a:extLst>
          </p:cNvPr>
          <p:cNvSpPr>
            <a:spLocks noGrp="1"/>
          </p:cNvSpPr>
          <p:nvPr>
            <p:ph idx="1"/>
          </p:nvPr>
        </p:nvSpPr>
        <p:spPr>
          <a:xfrm>
            <a:off x="2231136" y="2638044"/>
            <a:ext cx="7729728" cy="3900408"/>
          </a:xfrm>
        </p:spPr>
        <p:txBody>
          <a:bodyPr>
            <a:normAutofit fontScale="92500" lnSpcReduction="10000"/>
          </a:bodyPr>
          <a:lstStyle/>
          <a:p>
            <a:r>
              <a:rPr lang="en-US" dirty="0"/>
              <a:t>Google </a:t>
            </a:r>
            <a:r>
              <a:rPr lang="en-US" dirty="0" err="1"/>
              <a:t>Colab</a:t>
            </a:r>
            <a:r>
              <a:rPr lang="en-US" dirty="0"/>
              <a:t> using a TPU was chosen</a:t>
            </a:r>
          </a:p>
          <a:p>
            <a:r>
              <a:rPr lang="en-US" dirty="0"/>
              <a:t>The highest batch size we could use without running into memory constraints was 8 (on TPU, GPU memory constraints led to even lower batch size)</a:t>
            </a:r>
          </a:p>
          <a:p>
            <a:r>
              <a:rPr lang="en-US" dirty="0"/>
              <a:t>The model was run on 40,000 training steps, at a time of ~15s per step</a:t>
            </a:r>
          </a:p>
          <a:p>
            <a:r>
              <a:rPr lang="en-US" dirty="0"/>
              <a:t>Detection results on the test set was far from ideal</a:t>
            </a:r>
          </a:p>
          <a:p>
            <a:pPr lvl="1"/>
            <a:r>
              <a:rPr lang="en-US" dirty="0"/>
              <a:t>Model chosen has a 39.85 MAP on COCO images</a:t>
            </a:r>
          </a:p>
          <a:p>
            <a:pPr lvl="1"/>
            <a:r>
              <a:rPr lang="en-US" dirty="0"/>
              <a:t>Average recall at </a:t>
            </a:r>
            <a:r>
              <a:rPr lang="en-US" dirty="0" err="1"/>
              <a:t>IoU</a:t>
            </a:r>
            <a:r>
              <a:rPr lang="en-US" dirty="0"/>
              <a:t> 0.5 was less than 0.001, and average precision was 0.003</a:t>
            </a:r>
          </a:p>
          <a:p>
            <a:r>
              <a:rPr lang="en-US" dirty="0"/>
              <a:t>Extensive fine-tuning was done on the mammograms, but</a:t>
            </a:r>
          </a:p>
          <a:p>
            <a:pPr lvl="2"/>
            <a:r>
              <a:rPr lang="en-US" dirty="0"/>
              <a:t>Images has to be down-sized significantly due to memory constrains</a:t>
            </a:r>
          </a:p>
          <a:p>
            <a:pPr lvl="2"/>
            <a:r>
              <a:rPr lang="en-US" dirty="0"/>
              <a:t>Batch size also had to be significantly reduced</a:t>
            </a:r>
          </a:p>
          <a:p>
            <a:pPr lvl="2"/>
            <a:r>
              <a:rPr lang="en-US" dirty="0"/>
              <a:t>These factors, along with limited access to computing resources, likely </a:t>
            </a:r>
            <a:r>
              <a:rPr lang="en-US"/>
              <a:t>restricted performance of the model</a:t>
            </a:r>
            <a:endParaRPr lang="en-US" dirty="0"/>
          </a:p>
        </p:txBody>
      </p:sp>
    </p:spTree>
    <p:extLst>
      <p:ext uri="{BB962C8B-B14F-4D97-AF65-F5344CB8AC3E}">
        <p14:creationId xmlns:p14="http://schemas.microsoft.com/office/powerpoint/2010/main" val="616241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2BD9-6E1B-194F-BB92-68816DDA1DDF}"/>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CFC0ED-690B-3241-BA60-2440664AFB89}"/>
              </a:ext>
            </a:extLst>
          </p:cNvPr>
          <p:cNvSpPr>
            <a:spLocks noGrp="1"/>
          </p:cNvSpPr>
          <p:nvPr>
            <p:ph idx="1"/>
          </p:nvPr>
        </p:nvSpPr>
        <p:spPr>
          <a:xfrm>
            <a:off x="2231136" y="2638044"/>
            <a:ext cx="7729728" cy="3723427"/>
          </a:xfrm>
        </p:spPr>
        <p:txBody>
          <a:bodyPr>
            <a:normAutofit fontScale="92500" lnSpcReduction="20000"/>
          </a:bodyPr>
          <a:lstStyle/>
          <a:p>
            <a:r>
              <a:rPr lang="en-US" dirty="0"/>
              <a:t>Other authors and machine learning engineers have demonstrated the power of object detection in medical imaging, including mammography</a:t>
            </a:r>
          </a:p>
          <a:p>
            <a:r>
              <a:rPr lang="en-US" dirty="0"/>
              <a:t>Lack of easily-accessible computational resources severely limited the scope of the project</a:t>
            </a:r>
          </a:p>
          <a:p>
            <a:r>
              <a:rPr lang="en-US" dirty="0"/>
              <a:t>Given sufficient resources, the following could allow for better results</a:t>
            </a:r>
          </a:p>
          <a:p>
            <a:pPr lvl="1"/>
            <a:r>
              <a:rPr lang="en-US" dirty="0"/>
              <a:t>Original image sizing</a:t>
            </a:r>
          </a:p>
          <a:p>
            <a:pPr lvl="1"/>
            <a:r>
              <a:rPr lang="en-US" dirty="0"/>
              <a:t>Larger batch sizes</a:t>
            </a:r>
          </a:p>
          <a:p>
            <a:pPr lvl="1"/>
            <a:r>
              <a:rPr lang="en-US" dirty="0"/>
              <a:t>More extended training time</a:t>
            </a:r>
          </a:p>
          <a:p>
            <a:pPr lvl="1"/>
            <a:r>
              <a:rPr lang="en-US" dirty="0"/>
              <a:t>Image augmentation (cropping, flipping, etc.)</a:t>
            </a:r>
          </a:p>
          <a:p>
            <a:r>
              <a:rPr lang="en-US" dirty="0"/>
              <a:t>A further extension of the project would be to use the image masks for object segmentation</a:t>
            </a:r>
          </a:p>
          <a:p>
            <a:pPr lvl="1"/>
            <a:r>
              <a:rPr lang="en-US" dirty="0"/>
              <a:t>If model performance is sufficiently high, this would make tumor detection and classification even more helpful than simple bounding box detection and classification</a:t>
            </a:r>
          </a:p>
        </p:txBody>
      </p:sp>
    </p:spTree>
    <p:extLst>
      <p:ext uri="{BB962C8B-B14F-4D97-AF65-F5344CB8AC3E}">
        <p14:creationId xmlns:p14="http://schemas.microsoft.com/office/powerpoint/2010/main" val="420089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5735D-D5A2-F441-83C9-30D61D6CB14E}"/>
              </a:ext>
            </a:extLst>
          </p:cNvPr>
          <p:cNvSpPr>
            <a:spLocks noGrp="1"/>
          </p:cNvSpPr>
          <p:nvPr>
            <p:ph idx="1"/>
          </p:nvPr>
        </p:nvSpPr>
        <p:spPr>
          <a:xfrm>
            <a:off x="1781912" y="933855"/>
            <a:ext cx="8628175" cy="5340485"/>
          </a:xfrm>
        </p:spPr>
        <p:txBody>
          <a:bodyPr>
            <a:normAutofit/>
          </a:bodyPr>
          <a:lstStyle/>
          <a:p>
            <a:r>
              <a:rPr lang="en-US" dirty="0"/>
              <a:t>Deep learning and transfer learning have pushed the boundaries of image detection in the medical field by leaps and bounds</a:t>
            </a:r>
          </a:p>
          <a:p>
            <a:r>
              <a:rPr lang="en-US" dirty="0"/>
              <a:t>The application of these models can allow physicians to detect and/or help automate the detection of cancerous tissue that might otherwise go undiagnosed upon first inspection by a human technician or other medical professional</a:t>
            </a:r>
          </a:p>
          <a:p>
            <a:r>
              <a:rPr lang="en-US" dirty="0"/>
              <a:t>Some cancerous tissue is difficult to observe and correctly diagnose without further medical procedure and current classification methods can be improved upon</a:t>
            </a:r>
          </a:p>
          <a:p>
            <a:r>
              <a:rPr lang="en-US" dirty="0"/>
              <a:t>Some cancers may be easier to detect by looking for subtle differences between healthy and unhealthy tissue in images by using machine learning.</a:t>
            </a:r>
          </a:p>
          <a:p>
            <a:r>
              <a:rPr lang="en-US" dirty="0"/>
              <a:t>It is rare to find sufficient images to fully train a DL object detection model from scratch, so the best approach is to apply transfer learning</a:t>
            </a:r>
          </a:p>
          <a:p>
            <a:pPr lvl="1"/>
            <a:r>
              <a:rPr lang="en-US" dirty="0"/>
              <a:t>Take weights from pre-trained models on ImageNet or COCO datasets</a:t>
            </a:r>
          </a:p>
          <a:p>
            <a:pPr lvl="1"/>
            <a:r>
              <a:rPr lang="en-US" dirty="0"/>
              <a:t>Using medical images, fine-tune the final weights</a:t>
            </a:r>
          </a:p>
          <a:p>
            <a:pPr lvl="1"/>
            <a:r>
              <a:rPr lang="en-US" dirty="0"/>
              <a:t>This reduces time complexity and allows for sophisticated detection models using the limited number of medical images available to the public</a:t>
            </a:r>
          </a:p>
        </p:txBody>
      </p:sp>
    </p:spTree>
    <p:extLst>
      <p:ext uri="{BB962C8B-B14F-4D97-AF65-F5344CB8AC3E}">
        <p14:creationId xmlns:p14="http://schemas.microsoft.com/office/powerpoint/2010/main" val="2055144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D076-A08D-A74D-BFB5-21C47828138C}"/>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CCB96360-00B3-2546-986A-D6890EA961FD}"/>
              </a:ext>
            </a:extLst>
          </p:cNvPr>
          <p:cNvSpPr>
            <a:spLocks noGrp="1"/>
          </p:cNvSpPr>
          <p:nvPr>
            <p:ph idx="1"/>
          </p:nvPr>
        </p:nvSpPr>
        <p:spPr/>
        <p:txBody>
          <a:bodyPr>
            <a:normAutofit lnSpcReduction="10000"/>
          </a:bodyPr>
          <a:lstStyle/>
          <a:p>
            <a:r>
              <a:rPr lang="en-US" dirty="0"/>
              <a:t>A </a:t>
            </a:r>
            <a:r>
              <a:rPr lang="en-US" u="sng" dirty="0">
                <a:hlinkClick r:id="rId2"/>
              </a:rPr>
              <a:t>paper written using a dataset of colorectal cancer images</a:t>
            </a:r>
            <a:r>
              <a:rPr lang="en-US" dirty="0"/>
              <a:t> uses a VGG19 model pre-trained on the </a:t>
            </a:r>
            <a:r>
              <a:rPr lang="en-US" u="sng" dirty="0">
                <a:hlinkClick r:id="rId3"/>
              </a:rPr>
              <a:t>ImageNet</a:t>
            </a:r>
            <a:r>
              <a:rPr lang="en-US" dirty="0"/>
              <a:t> database and applies transfer learning to images of colorectal cancer. </a:t>
            </a:r>
          </a:p>
          <a:p>
            <a:pPr lvl="1"/>
            <a:r>
              <a:rPr lang="en-US" dirty="0"/>
              <a:t>They discuss methodology and results, along with how their classification results compared to standard medical classification methods. </a:t>
            </a:r>
          </a:p>
          <a:p>
            <a:r>
              <a:rPr lang="en-US" dirty="0"/>
              <a:t>Another </a:t>
            </a:r>
            <a:r>
              <a:rPr lang="en-US" u="sng" dirty="0">
                <a:hlinkClick r:id="rId4"/>
              </a:rPr>
              <a:t>paper that will be useful</a:t>
            </a:r>
            <a:r>
              <a:rPr lang="en-US" dirty="0"/>
              <a:t> describes a variety of CNNs trained and tested on the Pascal VOC dataset.</a:t>
            </a:r>
          </a:p>
          <a:p>
            <a:r>
              <a:rPr lang="en-US" u="sng" dirty="0">
                <a:hlinkClick r:id="rId5"/>
              </a:rPr>
              <a:t>One important paper</a:t>
            </a:r>
            <a:r>
              <a:rPr lang="en-US" dirty="0"/>
              <a:t> on the use of the breast cancer images data set will provide valuable information about different approaches to modeling, data processing, and prediction.</a:t>
            </a:r>
          </a:p>
        </p:txBody>
      </p:sp>
    </p:spTree>
    <p:extLst>
      <p:ext uri="{BB962C8B-B14F-4D97-AF65-F5344CB8AC3E}">
        <p14:creationId xmlns:p14="http://schemas.microsoft.com/office/powerpoint/2010/main" val="354547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5AC0-366A-EF4E-BC93-4F7EE252C02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9AE3A0A-06F1-8F4B-AB9D-2DFE91F99D85}"/>
              </a:ext>
            </a:extLst>
          </p:cNvPr>
          <p:cNvSpPr>
            <a:spLocks noGrp="1"/>
          </p:cNvSpPr>
          <p:nvPr>
            <p:ph idx="1"/>
          </p:nvPr>
        </p:nvSpPr>
        <p:spPr/>
        <p:txBody>
          <a:bodyPr/>
          <a:lstStyle/>
          <a:p>
            <a:r>
              <a:rPr lang="en-US" dirty="0"/>
              <a:t>As a result of privacy laws, a lot of medical data is kept closed to the public and unavailable open source</a:t>
            </a:r>
          </a:p>
          <a:p>
            <a:r>
              <a:rPr lang="en-US" dirty="0"/>
              <a:t>One of the best open source mammogram datasets available is the </a:t>
            </a:r>
            <a:r>
              <a:rPr lang="en-US" dirty="0">
                <a:hlinkClick r:id="rId2"/>
              </a:rPr>
              <a:t>CBIS DDSM</a:t>
            </a:r>
            <a:r>
              <a:rPr lang="en-US" dirty="0"/>
              <a:t> dataset from The Cancer Imaging Archive</a:t>
            </a:r>
          </a:p>
          <a:p>
            <a:pPr lvl="1"/>
            <a:r>
              <a:rPr lang="en-US" dirty="0"/>
              <a:t>Included are approximately 2000 training and 500 test imagines</a:t>
            </a:r>
          </a:p>
          <a:p>
            <a:pPr lvl="1"/>
            <a:r>
              <a:rPr lang="en-US" dirty="0"/>
              <a:t>There images are relatively balanced with an approximately 50/50 split between malignant (cancerous) and benign images</a:t>
            </a:r>
          </a:p>
          <a:p>
            <a:pPr lvl="1"/>
            <a:r>
              <a:rPr lang="en-US" dirty="0"/>
              <a:t>Each image has a corresponding mask and ROI image</a:t>
            </a:r>
          </a:p>
        </p:txBody>
      </p:sp>
    </p:spTree>
    <p:extLst>
      <p:ext uri="{BB962C8B-B14F-4D97-AF65-F5344CB8AC3E}">
        <p14:creationId xmlns:p14="http://schemas.microsoft.com/office/powerpoint/2010/main" val="404627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874E-31B3-A74F-920A-7F79BE84CE77}"/>
              </a:ext>
            </a:extLst>
          </p:cNvPr>
          <p:cNvSpPr>
            <a:spLocks noGrp="1"/>
          </p:cNvSpPr>
          <p:nvPr>
            <p:ph type="title"/>
          </p:nvPr>
        </p:nvSpPr>
        <p:spPr/>
        <p:txBody>
          <a:bodyPr/>
          <a:lstStyle/>
          <a:p>
            <a:r>
              <a:rPr lang="en-US" dirty="0"/>
              <a:t>Initial process</a:t>
            </a:r>
          </a:p>
        </p:txBody>
      </p:sp>
      <p:sp>
        <p:nvSpPr>
          <p:cNvPr id="3" name="Content Placeholder 2">
            <a:extLst>
              <a:ext uri="{FF2B5EF4-FFF2-40B4-BE49-F238E27FC236}">
                <a16:creationId xmlns:a16="http://schemas.microsoft.com/office/drawing/2014/main" id="{06465BBC-3954-3C45-93FB-F66B74A91DE8}"/>
              </a:ext>
            </a:extLst>
          </p:cNvPr>
          <p:cNvSpPr>
            <a:spLocks noGrp="1"/>
          </p:cNvSpPr>
          <p:nvPr>
            <p:ph idx="1"/>
          </p:nvPr>
        </p:nvSpPr>
        <p:spPr/>
        <p:txBody>
          <a:bodyPr/>
          <a:lstStyle/>
          <a:p>
            <a:r>
              <a:rPr lang="en-US" dirty="0"/>
              <a:t>There are two main objectives in applying DL to medical imagery</a:t>
            </a:r>
          </a:p>
          <a:p>
            <a:pPr lvl="1"/>
            <a:r>
              <a:rPr lang="en-US" dirty="0"/>
              <a:t>Detection – identifying the specific region of interest (i.e. tumor, blood clot, etc.)</a:t>
            </a:r>
          </a:p>
          <a:p>
            <a:pPr lvl="1"/>
            <a:r>
              <a:rPr lang="en-US" dirty="0"/>
              <a:t>Classification – determining the medical classification of the object being identified (i.e. benign vs. malignant tumor)</a:t>
            </a:r>
          </a:p>
          <a:p>
            <a:r>
              <a:rPr lang="en-US" dirty="0"/>
              <a:t>As an initial approach, we decided to focus solely on classification to determine whether or not DL models could sufficiently determine the nature of a tumor found in medical images</a:t>
            </a:r>
          </a:p>
        </p:txBody>
      </p:sp>
    </p:spTree>
    <p:extLst>
      <p:ext uri="{BB962C8B-B14F-4D97-AF65-F5344CB8AC3E}">
        <p14:creationId xmlns:p14="http://schemas.microsoft.com/office/powerpoint/2010/main" val="80150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4ADD-8FF8-9446-B80E-9145761E69C9}"/>
              </a:ext>
            </a:extLst>
          </p:cNvPr>
          <p:cNvSpPr>
            <a:spLocks noGrp="1"/>
          </p:cNvSpPr>
          <p:nvPr>
            <p:ph type="title"/>
          </p:nvPr>
        </p:nvSpPr>
        <p:spPr/>
        <p:txBody>
          <a:bodyPr/>
          <a:lstStyle/>
          <a:p>
            <a:r>
              <a:rPr lang="en-US" dirty="0" err="1"/>
              <a:t>Mlaas</a:t>
            </a:r>
            <a:r>
              <a:rPr lang="en-US" dirty="0"/>
              <a:t> benchmark</a:t>
            </a:r>
          </a:p>
        </p:txBody>
      </p:sp>
      <p:sp>
        <p:nvSpPr>
          <p:cNvPr id="3" name="Content Placeholder 2">
            <a:extLst>
              <a:ext uri="{FF2B5EF4-FFF2-40B4-BE49-F238E27FC236}">
                <a16:creationId xmlns:a16="http://schemas.microsoft.com/office/drawing/2014/main" id="{169786EF-6DD7-BC43-A352-D3903EA28B0E}"/>
              </a:ext>
            </a:extLst>
          </p:cNvPr>
          <p:cNvSpPr>
            <a:spLocks noGrp="1"/>
          </p:cNvSpPr>
          <p:nvPr>
            <p:ph idx="1"/>
          </p:nvPr>
        </p:nvSpPr>
        <p:spPr/>
        <p:txBody>
          <a:bodyPr/>
          <a:lstStyle/>
          <a:p>
            <a:r>
              <a:rPr lang="en-US" dirty="0"/>
              <a:t>Machine learning as-a-service (</a:t>
            </a:r>
            <a:r>
              <a:rPr lang="en-US" dirty="0" err="1"/>
              <a:t>MLaaS</a:t>
            </a:r>
            <a:r>
              <a:rPr lang="en-US" dirty="0"/>
              <a:t>) has grown in popularity with major offerings from Microsoft, Amazon, and others</a:t>
            </a:r>
          </a:p>
          <a:p>
            <a:pPr lvl="1"/>
            <a:r>
              <a:rPr lang="en-US" dirty="0" err="1"/>
              <a:t>MLaaS</a:t>
            </a:r>
            <a:r>
              <a:rPr lang="en-US" dirty="0"/>
              <a:t> provides cheap, user-friendly solutions for basic machine learning tasks</a:t>
            </a:r>
          </a:p>
          <a:p>
            <a:pPr lvl="1"/>
            <a:r>
              <a:rPr lang="en-US" dirty="0"/>
              <a:t>It is often easier and cheaper to pay for pre-packaged ML services than to build and maintain in-house solutions</a:t>
            </a:r>
          </a:p>
          <a:p>
            <a:r>
              <a:rPr lang="en-US" dirty="0"/>
              <a:t>For our purposes, it can help benchmark our project and see what benefit building a custom model has over using </a:t>
            </a:r>
            <a:r>
              <a:rPr lang="en-US" dirty="0" err="1"/>
              <a:t>MLaaS</a:t>
            </a:r>
            <a:r>
              <a:rPr lang="en-US" dirty="0"/>
              <a:t> products.</a:t>
            </a:r>
          </a:p>
        </p:txBody>
      </p:sp>
    </p:spTree>
    <p:extLst>
      <p:ext uri="{BB962C8B-B14F-4D97-AF65-F5344CB8AC3E}">
        <p14:creationId xmlns:p14="http://schemas.microsoft.com/office/powerpoint/2010/main" val="239537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4854-E926-8947-9B69-A1F2E0615A37}"/>
              </a:ext>
            </a:extLst>
          </p:cNvPr>
          <p:cNvSpPr>
            <a:spLocks noGrp="1"/>
          </p:cNvSpPr>
          <p:nvPr>
            <p:ph type="title"/>
          </p:nvPr>
        </p:nvSpPr>
        <p:spPr/>
        <p:txBody>
          <a:bodyPr/>
          <a:lstStyle/>
          <a:p>
            <a:r>
              <a:rPr lang="en-US" dirty="0"/>
              <a:t>Microsoft AZURE</a:t>
            </a:r>
            <a:br>
              <a:rPr lang="en-US" dirty="0"/>
            </a:br>
            <a:r>
              <a:rPr lang="en-US" dirty="0"/>
              <a:t>Custom Vision</a:t>
            </a:r>
          </a:p>
        </p:txBody>
      </p:sp>
      <p:sp>
        <p:nvSpPr>
          <p:cNvPr id="3" name="Content Placeholder 2">
            <a:extLst>
              <a:ext uri="{FF2B5EF4-FFF2-40B4-BE49-F238E27FC236}">
                <a16:creationId xmlns:a16="http://schemas.microsoft.com/office/drawing/2014/main" id="{189C2906-A6B5-2C42-B602-1B0C64492650}"/>
              </a:ext>
            </a:extLst>
          </p:cNvPr>
          <p:cNvSpPr>
            <a:spLocks noGrp="1"/>
          </p:cNvSpPr>
          <p:nvPr>
            <p:ph idx="1"/>
          </p:nvPr>
        </p:nvSpPr>
        <p:spPr>
          <a:xfrm>
            <a:off x="589149" y="2463078"/>
            <a:ext cx="11032580" cy="2078415"/>
          </a:xfrm>
        </p:spPr>
        <p:txBody>
          <a:bodyPr>
            <a:normAutofit fontScale="85000" lnSpcReduction="20000"/>
          </a:bodyPr>
          <a:lstStyle/>
          <a:p>
            <a:r>
              <a:rPr lang="en-US" dirty="0"/>
              <a:t>The best approach we thought was to train a Microsoft Custom Vision classification model on a subset of the COCO images dataset (approximately 12,000 images)</a:t>
            </a:r>
          </a:p>
          <a:p>
            <a:pPr lvl="1"/>
            <a:r>
              <a:rPr lang="en-US" dirty="0"/>
              <a:t>Given the nature of tumors, we chose a subset of the COCO images that best mimic the general shape and structure of a tumor – small, round objects</a:t>
            </a:r>
          </a:p>
          <a:p>
            <a:r>
              <a:rPr lang="en-US" dirty="0"/>
              <a:t>As seen below, the Custom Vision model performed decently on the COCO images considering the low image count, but performance dropped off considerably on the mammogram dataset</a:t>
            </a:r>
          </a:p>
          <a:p>
            <a:pPr lvl="1"/>
            <a:r>
              <a:rPr lang="en-US" dirty="0"/>
              <a:t>COCO performance was dragged down slightly by the poor performance on a couple of classes that had lower image counts</a:t>
            </a:r>
          </a:p>
          <a:p>
            <a:pPr lvl="1"/>
            <a:r>
              <a:rPr lang="en-US" dirty="0"/>
              <a:t>Mammograms images were balanced between benign and malignant classes</a:t>
            </a:r>
          </a:p>
          <a:p>
            <a:pPr lvl="1"/>
            <a:endParaRPr lang="en-US" dirty="0"/>
          </a:p>
        </p:txBody>
      </p:sp>
      <p:graphicFrame>
        <p:nvGraphicFramePr>
          <p:cNvPr id="6" name="Table 5">
            <a:extLst>
              <a:ext uri="{FF2B5EF4-FFF2-40B4-BE49-F238E27FC236}">
                <a16:creationId xmlns:a16="http://schemas.microsoft.com/office/drawing/2014/main" id="{C435319D-EB53-9546-9873-62BB21375897}"/>
              </a:ext>
            </a:extLst>
          </p:cNvPr>
          <p:cNvGraphicFramePr>
            <a:graphicFrameLocks noGrp="1"/>
          </p:cNvGraphicFramePr>
          <p:nvPr>
            <p:extLst>
              <p:ext uri="{D42A27DB-BD31-4B8C-83A1-F6EECF244321}">
                <p14:modId xmlns:p14="http://schemas.microsoft.com/office/powerpoint/2010/main" val="1167060184"/>
              </p:ext>
            </p:extLst>
          </p:nvPr>
        </p:nvGraphicFramePr>
        <p:xfrm>
          <a:off x="570269" y="5014450"/>
          <a:ext cx="4719485" cy="1526350"/>
        </p:xfrm>
        <a:graphic>
          <a:graphicData uri="http://schemas.openxmlformats.org/drawingml/2006/table">
            <a:tbl>
              <a:tblPr/>
              <a:tblGrid>
                <a:gridCol w="943897">
                  <a:extLst>
                    <a:ext uri="{9D8B030D-6E8A-4147-A177-3AD203B41FA5}">
                      <a16:colId xmlns:a16="http://schemas.microsoft.com/office/drawing/2014/main" val="2609780593"/>
                    </a:ext>
                  </a:extLst>
                </a:gridCol>
                <a:gridCol w="943897">
                  <a:extLst>
                    <a:ext uri="{9D8B030D-6E8A-4147-A177-3AD203B41FA5}">
                      <a16:colId xmlns:a16="http://schemas.microsoft.com/office/drawing/2014/main" val="839485873"/>
                    </a:ext>
                  </a:extLst>
                </a:gridCol>
                <a:gridCol w="943897">
                  <a:extLst>
                    <a:ext uri="{9D8B030D-6E8A-4147-A177-3AD203B41FA5}">
                      <a16:colId xmlns:a16="http://schemas.microsoft.com/office/drawing/2014/main" val="1536411947"/>
                    </a:ext>
                  </a:extLst>
                </a:gridCol>
                <a:gridCol w="943897">
                  <a:extLst>
                    <a:ext uri="{9D8B030D-6E8A-4147-A177-3AD203B41FA5}">
                      <a16:colId xmlns:a16="http://schemas.microsoft.com/office/drawing/2014/main" val="1911567246"/>
                    </a:ext>
                  </a:extLst>
                </a:gridCol>
                <a:gridCol w="943897">
                  <a:extLst>
                    <a:ext uri="{9D8B030D-6E8A-4147-A177-3AD203B41FA5}">
                      <a16:colId xmlns:a16="http://schemas.microsoft.com/office/drawing/2014/main" val="3494842856"/>
                    </a:ext>
                  </a:extLst>
                </a:gridCol>
              </a:tblGrid>
              <a:tr h="740949">
                <a:tc>
                  <a:txBody>
                    <a:bodyPr/>
                    <a:lstStyle/>
                    <a:p>
                      <a:pPr fontAlgn="t"/>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Precision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Recall</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F1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dirty="0">
                          <a:solidFill>
                            <a:srgbClr val="000000"/>
                          </a:solidFill>
                          <a:effectLst/>
                          <a:latin typeface="Arial" panose="020B0604020202020204" pitchFamily="34" charset="0"/>
                        </a:rPr>
                        <a:t>Image Count</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9684577"/>
                  </a:ext>
                </a:extLst>
              </a:tr>
              <a:tr h="323121">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Macro Avg</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74.6%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70.5%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72.1%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5581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1197753"/>
                  </a:ext>
                </a:extLst>
              </a:tr>
              <a:tr h="323121">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Weighted Avg</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80.8%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81.6%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80.9%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5581</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7134381"/>
                  </a:ext>
                </a:extLst>
              </a:tr>
            </a:tbl>
          </a:graphicData>
        </a:graphic>
      </p:graphicFrame>
      <p:sp>
        <p:nvSpPr>
          <p:cNvPr id="7" name="Rectangle 2">
            <a:extLst>
              <a:ext uri="{FF2B5EF4-FFF2-40B4-BE49-F238E27FC236}">
                <a16:creationId xmlns:a16="http://schemas.microsoft.com/office/drawing/2014/main" id="{5175A02D-A132-3341-8542-9AD7D92DABF0}"/>
              </a:ext>
            </a:extLst>
          </p:cNvPr>
          <p:cNvSpPr>
            <a:spLocks noChangeArrowheads="1"/>
          </p:cNvSpPr>
          <p:nvPr/>
        </p:nvSpPr>
        <p:spPr bwMode="auto">
          <a:xfrm>
            <a:off x="570271" y="3802829"/>
            <a:ext cx="96809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F90006B-C92D-0F45-BE76-4D36A14671AE}"/>
              </a:ext>
            </a:extLst>
          </p:cNvPr>
          <p:cNvSpPr txBox="1"/>
          <p:nvPr/>
        </p:nvSpPr>
        <p:spPr>
          <a:xfrm>
            <a:off x="1518406" y="4541493"/>
            <a:ext cx="2823209" cy="369332"/>
          </a:xfrm>
          <a:prstGeom prst="rect">
            <a:avLst/>
          </a:prstGeom>
          <a:noFill/>
        </p:spPr>
        <p:txBody>
          <a:bodyPr wrap="none" rtlCol="0">
            <a:spAutoFit/>
          </a:bodyPr>
          <a:lstStyle/>
          <a:p>
            <a:r>
              <a:rPr lang="en-US" dirty="0"/>
              <a:t>COCO Subset Performance</a:t>
            </a:r>
          </a:p>
        </p:txBody>
      </p:sp>
      <p:graphicFrame>
        <p:nvGraphicFramePr>
          <p:cNvPr id="9" name="Table 8">
            <a:extLst>
              <a:ext uri="{FF2B5EF4-FFF2-40B4-BE49-F238E27FC236}">
                <a16:creationId xmlns:a16="http://schemas.microsoft.com/office/drawing/2014/main" id="{46AC35DC-9E12-084C-A828-BE75EEBC1C73}"/>
              </a:ext>
            </a:extLst>
          </p:cNvPr>
          <p:cNvGraphicFramePr>
            <a:graphicFrameLocks noGrp="1"/>
          </p:cNvGraphicFramePr>
          <p:nvPr>
            <p:extLst>
              <p:ext uri="{D42A27DB-BD31-4B8C-83A1-F6EECF244321}">
                <p14:modId xmlns:p14="http://schemas.microsoft.com/office/powerpoint/2010/main" val="2662888713"/>
              </p:ext>
            </p:extLst>
          </p:nvPr>
        </p:nvGraphicFramePr>
        <p:xfrm>
          <a:off x="6474539" y="4962196"/>
          <a:ext cx="4719488" cy="1630858"/>
        </p:xfrm>
        <a:graphic>
          <a:graphicData uri="http://schemas.openxmlformats.org/drawingml/2006/table">
            <a:tbl>
              <a:tblPr/>
              <a:tblGrid>
                <a:gridCol w="937320">
                  <a:extLst>
                    <a:ext uri="{9D8B030D-6E8A-4147-A177-3AD203B41FA5}">
                      <a16:colId xmlns:a16="http://schemas.microsoft.com/office/drawing/2014/main" val="3729479493"/>
                    </a:ext>
                  </a:extLst>
                </a:gridCol>
                <a:gridCol w="945542">
                  <a:extLst>
                    <a:ext uri="{9D8B030D-6E8A-4147-A177-3AD203B41FA5}">
                      <a16:colId xmlns:a16="http://schemas.microsoft.com/office/drawing/2014/main" val="183835773"/>
                    </a:ext>
                  </a:extLst>
                </a:gridCol>
                <a:gridCol w="945542">
                  <a:extLst>
                    <a:ext uri="{9D8B030D-6E8A-4147-A177-3AD203B41FA5}">
                      <a16:colId xmlns:a16="http://schemas.microsoft.com/office/drawing/2014/main" val="2166680454"/>
                    </a:ext>
                  </a:extLst>
                </a:gridCol>
                <a:gridCol w="945542">
                  <a:extLst>
                    <a:ext uri="{9D8B030D-6E8A-4147-A177-3AD203B41FA5}">
                      <a16:colId xmlns:a16="http://schemas.microsoft.com/office/drawing/2014/main" val="3098315967"/>
                    </a:ext>
                  </a:extLst>
                </a:gridCol>
                <a:gridCol w="945542">
                  <a:extLst>
                    <a:ext uri="{9D8B030D-6E8A-4147-A177-3AD203B41FA5}">
                      <a16:colId xmlns:a16="http://schemas.microsoft.com/office/drawing/2014/main" val="760098753"/>
                    </a:ext>
                  </a:extLst>
                </a:gridCol>
              </a:tblGrid>
              <a:tr h="813722">
                <a:tc>
                  <a:txBody>
                    <a:bodyPr/>
                    <a:lstStyle/>
                    <a:p>
                      <a:pPr fontAlgn="t"/>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Precision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Recall</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F1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Image Count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0586979"/>
                  </a:ext>
                </a:extLst>
              </a:tr>
              <a:tr h="354856">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Macro Avg</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58.2%</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40.2%</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36.8%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704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785813"/>
                  </a:ext>
                </a:extLst>
              </a:tr>
              <a:tr h="461397">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Weighted Avg</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53.7%</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49.4%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45.1%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704</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8731589"/>
                  </a:ext>
                </a:extLst>
              </a:tr>
            </a:tbl>
          </a:graphicData>
        </a:graphic>
      </p:graphicFrame>
      <p:sp>
        <p:nvSpPr>
          <p:cNvPr id="10" name="Rectangle 3">
            <a:extLst>
              <a:ext uri="{FF2B5EF4-FFF2-40B4-BE49-F238E27FC236}">
                <a16:creationId xmlns:a16="http://schemas.microsoft.com/office/drawing/2014/main" id="{A1649EF6-3072-E840-91B3-E8B6A8DF6CC7}"/>
              </a:ext>
            </a:extLst>
          </p:cNvPr>
          <p:cNvSpPr>
            <a:spLocks noChangeArrowheads="1"/>
          </p:cNvSpPr>
          <p:nvPr/>
        </p:nvSpPr>
        <p:spPr bwMode="auto">
          <a:xfrm>
            <a:off x="5938684" y="4442815"/>
            <a:ext cx="124318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2572F101-3C22-0649-AD31-4A98318CCAC7}"/>
              </a:ext>
            </a:extLst>
          </p:cNvPr>
          <p:cNvSpPr txBox="1"/>
          <p:nvPr/>
        </p:nvSpPr>
        <p:spPr>
          <a:xfrm>
            <a:off x="7791370" y="4541493"/>
            <a:ext cx="2085827" cy="369332"/>
          </a:xfrm>
          <a:prstGeom prst="rect">
            <a:avLst/>
          </a:prstGeom>
          <a:noFill/>
        </p:spPr>
        <p:txBody>
          <a:bodyPr wrap="none" rtlCol="0">
            <a:spAutoFit/>
          </a:bodyPr>
          <a:lstStyle/>
          <a:p>
            <a:r>
              <a:rPr lang="en-US" dirty="0"/>
              <a:t>Mammogram Subset</a:t>
            </a:r>
          </a:p>
        </p:txBody>
      </p:sp>
    </p:spTree>
    <p:extLst>
      <p:ext uri="{BB962C8B-B14F-4D97-AF65-F5344CB8AC3E}">
        <p14:creationId xmlns:p14="http://schemas.microsoft.com/office/powerpoint/2010/main" val="3793987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EF80C-746A-6D46-916D-AB36FE2D3185}"/>
              </a:ext>
            </a:extLst>
          </p:cNvPr>
          <p:cNvSpPr>
            <a:spLocks noGrp="1"/>
          </p:cNvSpPr>
          <p:nvPr>
            <p:ph type="title"/>
          </p:nvPr>
        </p:nvSpPr>
        <p:spPr/>
        <p:txBody>
          <a:bodyPr/>
          <a:lstStyle/>
          <a:p>
            <a:r>
              <a:rPr lang="en-US" dirty="0"/>
              <a:t>Data processing - Classification</a:t>
            </a:r>
          </a:p>
        </p:txBody>
      </p:sp>
      <p:sp>
        <p:nvSpPr>
          <p:cNvPr id="3" name="Content Placeholder 2">
            <a:extLst>
              <a:ext uri="{FF2B5EF4-FFF2-40B4-BE49-F238E27FC236}">
                <a16:creationId xmlns:a16="http://schemas.microsoft.com/office/drawing/2014/main" id="{8EBFC73F-8D6B-C44B-A459-CE7DF53AEF22}"/>
              </a:ext>
            </a:extLst>
          </p:cNvPr>
          <p:cNvSpPr>
            <a:spLocks noGrp="1"/>
          </p:cNvSpPr>
          <p:nvPr>
            <p:ph idx="1"/>
          </p:nvPr>
        </p:nvSpPr>
        <p:spPr/>
        <p:txBody>
          <a:bodyPr/>
          <a:lstStyle/>
          <a:p>
            <a:r>
              <a:rPr lang="en-US" dirty="0"/>
              <a:t>Data was manually downloaded as a .</a:t>
            </a:r>
            <a:r>
              <a:rPr lang="en-US" dirty="0" err="1"/>
              <a:t>tcia</a:t>
            </a:r>
            <a:r>
              <a:rPr lang="en-US" dirty="0"/>
              <a:t> file and then extracted to DICOM files</a:t>
            </a:r>
          </a:p>
          <a:p>
            <a:r>
              <a:rPr lang="en-US" dirty="0"/>
              <a:t>Images were converted into PNG format to allow for easy ingestion</a:t>
            </a:r>
          </a:p>
          <a:p>
            <a:r>
              <a:rPr lang="en-US" dirty="0"/>
              <a:t>Using the cv2 library, images were read in as 3-channel arrays and resized from approximately 2000 x 5000 to 500 x 1000 to reduce computation time and complexity</a:t>
            </a:r>
          </a:p>
          <a:p>
            <a:r>
              <a:rPr lang="en-US" dirty="0"/>
              <a:t>Labels were encoded as a binary</a:t>
            </a:r>
          </a:p>
        </p:txBody>
      </p:sp>
    </p:spTree>
    <p:extLst>
      <p:ext uri="{BB962C8B-B14F-4D97-AF65-F5344CB8AC3E}">
        <p14:creationId xmlns:p14="http://schemas.microsoft.com/office/powerpoint/2010/main" val="279001350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34128</TotalTime>
  <Words>2326</Words>
  <Application>Microsoft Macintosh PowerPoint</Application>
  <PresentationFormat>Widescreen</PresentationFormat>
  <Paragraphs>192</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Gill Sans MT</vt:lpstr>
      <vt:lpstr>Parcel</vt:lpstr>
      <vt:lpstr>Object detection in medical imaging</vt:lpstr>
      <vt:lpstr>Deep learning in medicine</vt:lpstr>
      <vt:lpstr>PowerPoint Presentation</vt:lpstr>
      <vt:lpstr>Related work</vt:lpstr>
      <vt:lpstr>data</vt:lpstr>
      <vt:lpstr>Initial process</vt:lpstr>
      <vt:lpstr>Mlaas benchmark</vt:lpstr>
      <vt:lpstr>Microsoft AZURE Custom Vision</vt:lpstr>
      <vt:lpstr>Data processing - Classification</vt:lpstr>
      <vt:lpstr>Vanilla CNN Classification</vt:lpstr>
      <vt:lpstr>Vanilla CNN Architecture</vt:lpstr>
      <vt:lpstr>Results</vt:lpstr>
      <vt:lpstr>Transfer Learning</vt:lpstr>
      <vt:lpstr>Architecture</vt:lpstr>
      <vt:lpstr>vgg19</vt:lpstr>
      <vt:lpstr>Resnet</vt:lpstr>
      <vt:lpstr>inception</vt:lpstr>
      <vt:lpstr>Object detection  (should we try mask-rcnn for segmentation since the cbis ddsm images have masks associated with them?????)</vt:lpstr>
      <vt:lpstr>Object detection</vt:lpstr>
      <vt:lpstr>Data Processing - Detection</vt:lpstr>
      <vt:lpstr>DEPLOYMENT</vt:lpstr>
      <vt:lpstr>ROADBLOCKS IN DEPLOYMENT</vt:lpstr>
      <vt:lpstr>Second training</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Stuff about the capstone process</dc:title>
  <dc:creator>Jack Simonson</dc:creator>
  <cp:lastModifiedBy>Jack Simonson</cp:lastModifiedBy>
  <cp:revision>31</cp:revision>
  <dcterms:created xsi:type="dcterms:W3CDTF">2020-11-05T03:28:12Z</dcterms:created>
  <dcterms:modified xsi:type="dcterms:W3CDTF">2020-12-17T21:47:11Z</dcterms:modified>
</cp:coreProperties>
</file>