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38" r:id="rId3"/>
    <p:sldId id="340" r:id="rId4"/>
    <p:sldId id="337" r:id="rId5"/>
    <p:sldId id="339" r:id="rId6"/>
    <p:sldId id="3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66A7-73F1-CFED-F5FC-C1BD3AD94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32BE8-2909-4C54-71C9-60C522243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9B81-6301-EC48-4B4B-E22683E2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94BB-EDFC-4B66-1B90-69EFE90B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FF98C-E022-E877-1E35-607093C6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0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B4AA-D620-C672-EBAB-B8D11345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2891F-5293-7846-D723-A87A37747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BF5D-2EBA-5082-6683-67450783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ABF9-3A2F-4C4A-DB1B-50E4D51D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1498A-2841-7253-9E9C-E5CD9F9D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1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85938-4B30-D23C-089F-0D87D9054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2A5B9-A940-E533-7893-8F582FF8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02B49-BF31-2C2B-5338-468D7980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79CA-553A-EC72-B22E-2AB81CB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ECE5-1A76-FD10-5879-F6610E9B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7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landscape pho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056001"/>
            <a:ext cx="6519333" cy="758185"/>
          </a:xfrm>
        </p:spPr>
        <p:txBody>
          <a:bodyPr/>
          <a:lstStyle/>
          <a:p>
            <a:r>
              <a:rPr lang="en-AU" dirty="0"/>
              <a:t>Click to edit heading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name (Edit in View &gt; Header and Footer)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920001"/>
            <a:ext cx="6519333" cy="3983567"/>
          </a:xfrm>
        </p:spPr>
        <p:txBody>
          <a:bodyPr/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738533" y="3780016"/>
            <a:ext cx="3996267" cy="349249"/>
          </a:xfrm>
        </p:spPr>
        <p:txBody>
          <a:bodyPr>
            <a:normAutofit/>
          </a:bodyPr>
          <a:lstStyle>
            <a:lvl1pPr marL="0" indent="0">
              <a:buNone/>
              <a:defRPr sz="1333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Image label – delete if not required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738533" y="1107723"/>
            <a:ext cx="3996267" cy="266488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55FF-5974-CF12-6D31-BBADFA97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02CF-61B5-B46B-4237-663A80F3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8EEA-4E8B-A155-340C-1DCFF81E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EE12-8E15-B7B7-ED78-B2B12DF2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86C2-D188-686F-BE51-4F8E9C8C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98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C548-038C-56E5-01C7-69C1ECF1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0106B-9107-3A61-1681-05B3C1A0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DCA9-059E-5253-58C7-E249D132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FB42-353F-DFA5-99AD-48AE07D0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1BAF-B11E-A815-9E47-60AC2A1B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54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71AB-C669-9257-A839-B529A961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68F8-1500-9F8A-DF4D-8EF4CE39B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61C6F-0D68-1F3F-0C79-775114468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CE26B-81B9-72DB-2F1F-9872BB21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AF79-A667-A326-F51C-E895BD9F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D27BB-C6E2-2127-8BA2-3016EB48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98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8B00-5183-0609-7F58-39679670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DF60D-4FBF-AFC9-0059-7EBF54A5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0B417-E563-5B65-DBB6-00B40F115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BE05C-588C-89FA-F8E6-0F84C7C29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276DA-521F-FC12-CB58-12A78C58A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3646C-3BAD-F1EC-5B8A-A23037FB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B4396-15FD-E016-E907-67A10BA2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E8681-C999-5286-650F-D959980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73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7AB0-6143-801A-BF27-87832B83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EF589-A72D-34B3-8C6A-8CF873AF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EE119-F2EE-9144-3D79-83B26AA7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70703-E0F8-F474-249D-68423100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54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1CBC4-F6B6-29FC-C0B4-7BCDA3B9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752A3-6A59-8627-C7FE-D43DFA76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D3951-D6B3-87BA-F720-5587696F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1922-1D83-C9A9-7325-A750A188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7126-F393-7550-9452-E46937F1A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C3DB0-0CE5-F1FA-0091-9DFB8AC0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2DD5-DA45-F89D-BC07-73DA52B6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C12F8-96F6-754D-46ED-1601FE18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C70A7-632A-D5E5-617E-457D933E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109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54BE-324A-6F01-46C5-7E211AB1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A4EA6-998A-8A2E-DA07-825AB3280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17EA-B61B-2EFC-5D5F-87ACC323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C46A5-9BC7-63CB-E209-6D81B459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34720-9ECA-7DEC-0AA8-1DC4FF2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CD206-83B7-0A36-7AC2-CE71A864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25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27D69-7BB5-8D02-06B0-68682A57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90D5-4CCB-AEA2-4DDA-B11FD4C2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D6F4-8102-E42D-D68D-489408F1A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0501-9A75-415E-A6C5-B5D956769FEC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323B-0BA8-82A6-D190-4745F8F34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859E-58AD-5B8C-F331-BD9E172C5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0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10787" y="-588"/>
            <a:ext cx="8473376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4267" dirty="0">
                <a:solidFill>
                  <a:schemeClr val="bg1"/>
                </a:solidFill>
              </a:rPr>
              <a:t>Portable on-farm device for RSD</a:t>
            </a:r>
            <a:endParaRPr lang="en-US" sz="4267" baseline="30000" dirty="0">
              <a:solidFill>
                <a:schemeClr val="bg1"/>
              </a:solidFill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16D6590-F192-48BE-95CC-12A9ED59B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93" y="6491818"/>
            <a:ext cx="1484195" cy="366183"/>
          </a:xfrm>
        </p:spPr>
        <p:txBody>
          <a:bodyPr/>
          <a:lstStyle/>
          <a:p>
            <a:r>
              <a:rPr lang="en-AU" sz="1067" dirty="0">
                <a:solidFill>
                  <a:schemeClr val="accent6">
                    <a:lumMod val="75000"/>
                  </a:schemeClr>
                </a:solidFill>
              </a:rPr>
              <a:t>https://shiddiky.com</a:t>
            </a:r>
          </a:p>
        </p:txBody>
      </p:sp>
      <p:pic>
        <p:nvPicPr>
          <p:cNvPr id="11" name="Picture 10" descr="A picture containing text, electronics, projector&#10;&#10;Description automatically generated">
            <a:extLst>
              <a:ext uri="{FF2B5EF4-FFF2-40B4-BE49-F238E27FC236}">
                <a16:creationId xmlns:a16="http://schemas.microsoft.com/office/drawing/2014/main" id="{D2E00608-4085-A2E4-734B-FB7259FA8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3" r="1111" b="24579"/>
          <a:stretch/>
        </p:blipFill>
        <p:spPr>
          <a:xfrm>
            <a:off x="1696370" y="3771621"/>
            <a:ext cx="5132268" cy="2774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A233A3-9260-A3A5-AA40-99C550674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" t="18182" r="841" b="37643"/>
          <a:stretch/>
        </p:blipFill>
        <p:spPr>
          <a:xfrm>
            <a:off x="7111255" y="2330567"/>
            <a:ext cx="5000905" cy="23841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0FEFBA-6F37-AF99-806E-8C337D6FC2EF}"/>
              </a:ext>
            </a:extLst>
          </p:cNvPr>
          <p:cNvSpPr/>
          <p:nvPr/>
        </p:nvSpPr>
        <p:spPr>
          <a:xfrm>
            <a:off x="5396073" y="1187262"/>
            <a:ext cx="61454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“One device to get diagnostic results for RSD, Leaf Scald and other sugarcane diseases”</a:t>
            </a:r>
          </a:p>
        </p:txBody>
      </p:sp>
      <p:pic>
        <p:nvPicPr>
          <p:cNvPr id="7" name="Picture 6" descr="A ladybug on a flower&#10;&#10;Description automatically generated with low confidence">
            <a:extLst>
              <a:ext uri="{FF2B5EF4-FFF2-40B4-BE49-F238E27FC236}">
                <a16:creationId xmlns:a16="http://schemas.microsoft.com/office/drawing/2014/main" id="{12D2A86E-D3B5-EF11-9F69-D5B16EEEA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6" y="729842"/>
            <a:ext cx="5599023" cy="5599023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A0F1A3D7-9EDF-3B45-08FA-7C22553988F6}"/>
              </a:ext>
            </a:extLst>
          </p:cNvPr>
          <p:cNvSpPr/>
          <p:nvPr/>
        </p:nvSpPr>
        <p:spPr>
          <a:xfrm>
            <a:off x="4001549" y="3129094"/>
            <a:ext cx="491918" cy="81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DD1CD8-B6BE-A09D-FEBC-1483D8EDEE43}"/>
              </a:ext>
            </a:extLst>
          </p:cNvPr>
          <p:cNvSpPr/>
          <p:nvPr/>
        </p:nvSpPr>
        <p:spPr>
          <a:xfrm>
            <a:off x="3477234" y="4876946"/>
            <a:ext cx="1600019" cy="14519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A8A3DD-591D-6B33-F0CB-EE91DDFCB095}"/>
              </a:ext>
            </a:extLst>
          </p:cNvPr>
          <p:cNvCxnSpPr>
            <a:cxnSpLocks/>
          </p:cNvCxnSpPr>
          <p:nvPr/>
        </p:nvCxnSpPr>
        <p:spPr>
          <a:xfrm flipV="1">
            <a:off x="4932727" y="2310847"/>
            <a:ext cx="2178528" cy="28566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B6D3D-4B56-EE74-85F8-3E8936F60206}"/>
              </a:ext>
            </a:extLst>
          </p:cNvPr>
          <p:cNvCxnSpPr>
            <a:cxnSpLocks/>
          </p:cNvCxnSpPr>
          <p:nvPr/>
        </p:nvCxnSpPr>
        <p:spPr>
          <a:xfrm flipV="1">
            <a:off x="5077253" y="4734440"/>
            <a:ext cx="2034002" cy="9362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10786" y="8995"/>
            <a:ext cx="8473376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4267" dirty="0">
                <a:solidFill>
                  <a:schemeClr val="bg1"/>
                </a:solidFill>
              </a:rPr>
              <a:t>Potential Redesign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16D6590-F192-48BE-95CC-12A9ED59B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93" y="6491818"/>
            <a:ext cx="1484195" cy="366183"/>
          </a:xfrm>
        </p:spPr>
        <p:txBody>
          <a:bodyPr/>
          <a:lstStyle/>
          <a:p>
            <a:r>
              <a:rPr lang="en-AU" sz="1067" dirty="0">
                <a:solidFill>
                  <a:schemeClr val="accent6">
                    <a:lumMod val="75000"/>
                  </a:schemeClr>
                </a:solidFill>
              </a:rPr>
              <a:t>https://shiddiky.com</a:t>
            </a:r>
          </a:p>
        </p:txBody>
      </p:sp>
      <p:pic>
        <p:nvPicPr>
          <p:cNvPr id="69" name="Picture 68" descr="Diagram&#10;&#10;Description automatically generated">
            <a:extLst>
              <a:ext uri="{FF2B5EF4-FFF2-40B4-BE49-F238E27FC236}">
                <a16:creationId xmlns:a16="http://schemas.microsoft.com/office/drawing/2014/main" id="{25707CA6-0A5C-E44B-F0CF-1964BEAB5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6" y="1065402"/>
            <a:ext cx="3807221" cy="3502404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53D397-E7EB-49F8-EBF5-ECB554E5DF55}"/>
              </a:ext>
            </a:extLst>
          </p:cNvPr>
          <p:cNvCxnSpPr>
            <a:cxnSpLocks/>
          </p:cNvCxnSpPr>
          <p:nvPr/>
        </p:nvCxnSpPr>
        <p:spPr>
          <a:xfrm>
            <a:off x="2081639" y="1905700"/>
            <a:ext cx="28426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BA18F4-F0C6-5567-B611-E8CB23DE1ED5}"/>
              </a:ext>
            </a:extLst>
          </p:cNvPr>
          <p:cNvCxnSpPr>
            <a:cxnSpLocks/>
          </p:cNvCxnSpPr>
          <p:nvPr/>
        </p:nvCxnSpPr>
        <p:spPr>
          <a:xfrm>
            <a:off x="2633966" y="2234269"/>
            <a:ext cx="22903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25DDA4B-A4A5-ABC3-3354-A2CF146853DE}"/>
              </a:ext>
            </a:extLst>
          </p:cNvPr>
          <p:cNvCxnSpPr>
            <a:cxnSpLocks/>
          </p:cNvCxnSpPr>
          <p:nvPr/>
        </p:nvCxnSpPr>
        <p:spPr>
          <a:xfrm>
            <a:off x="3088370" y="2403447"/>
            <a:ext cx="1835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0AC582-983B-AA8B-DB4D-A93A16E7C77C}"/>
              </a:ext>
            </a:extLst>
          </p:cNvPr>
          <p:cNvCxnSpPr>
            <a:cxnSpLocks/>
          </p:cNvCxnSpPr>
          <p:nvPr/>
        </p:nvCxnSpPr>
        <p:spPr>
          <a:xfrm>
            <a:off x="3928667" y="2706849"/>
            <a:ext cx="995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4CF9339-BD58-0392-9979-58929AFE0D79}"/>
              </a:ext>
            </a:extLst>
          </p:cNvPr>
          <p:cNvSpPr txBox="1"/>
          <p:nvPr/>
        </p:nvSpPr>
        <p:spPr>
          <a:xfrm>
            <a:off x="4957680" y="1721034"/>
            <a:ext cx="186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 tube</a:t>
            </a:r>
            <a:endParaRPr lang="en-A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EF5D97-F48C-B6D3-E4D8-D49223264104}"/>
              </a:ext>
            </a:extLst>
          </p:cNvPr>
          <p:cNvSpPr txBox="1"/>
          <p:nvPr/>
        </p:nvSpPr>
        <p:spPr>
          <a:xfrm>
            <a:off x="4924337" y="2006366"/>
            <a:ext cx="186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tube</a:t>
            </a:r>
            <a:endParaRPr lang="en-AU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E6ED76-13E9-731F-D2FF-5508B7655AD0}"/>
              </a:ext>
            </a:extLst>
          </p:cNvPr>
          <p:cNvSpPr txBox="1"/>
          <p:nvPr/>
        </p:nvSpPr>
        <p:spPr>
          <a:xfrm>
            <a:off x="4924338" y="2236851"/>
            <a:ext cx="186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LEDs</a:t>
            </a:r>
            <a:endParaRPr lang="en-AU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ACFEED-B615-5354-6259-AE77D85A182A}"/>
              </a:ext>
            </a:extLst>
          </p:cNvPr>
          <p:cNvSpPr txBox="1"/>
          <p:nvPr/>
        </p:nvSpPr>
        <p:spPr>
          <a:xfrm>
            <a:off x="4924336" y="2518471"/>
            <a:ext cx="186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Touch screen</a:t>
            </a:r>
            <a:endParaRPr lang="en-A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EFA2BF-5D94-26F8-C461-E50C6AE6D126}"/>
              </a:ext>
            </a:extLst>
          </p:cNvPr>
          <p:cNvSpPr txBox="1"/>
          <p:nvPr/>
        </p:nvSpPr>
        <p:spPr>
          <a:xfrm>
            <a:off x="7282352" y="948811"/>
            <a:ext cx="3521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Handheld, but supported so can be put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shaped to fit hand: shaped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Possibly 150x100mm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touch screens: 77x52mm</a:t>
            </a:r>
          </a:p>
        </p:txBody>
      </p:sp>
      <p:pic>
        <p:nvPicPr>
          <p:cNvPr id="79" name="Picture 4" descr="S0883990 Dymo | Dymo LetraTag LT-100H Handheld Label Printer With ABC  Keyboard | 456-6223 | RS Components">
            <a:extLst>
              <a:ext uri="{FF2B5EF4-FFF2-40B4-BE49-F238E27FC236}">
                <a16:creationId xmlns:a16="http://schemas.microsoft.com/office/drawing/2014/main" id="{11C8162B-83B7-6D84-10E3-C2677B050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425" y="3758269"/>
            <a:ext cx="2522631" cy="281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D8636A4-F4CA-ED8F-B64E-ABFCCF1D24F6}"/>
              </a:ext>
            </a:extLst>
          </p:cNvPr>
          <p:cNvSpPr txBox="1"/>
          <p:nvPr/>
        </p:nvSpPr>
        <p:spPr>
          <a:xfrm>
            <a:off x="7194713" y="3244334"/>
            <a:ext cx="310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Modelled after label maker</a:t>
            </a:r>
            <a:endParaRPr lang="en-AU" dirty="0">
              <a:solidFill>
                <a:srgbClr val="0070C0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F4F63C3-9C31-A397-E9F9-FD83CBD9A375}"/>
              </a:ext>
            </a:extLst>
          </p:cNvPr>
          <p:cNvCxnSpPr>
            <a:cxnSpLocks/>
          </p:cNvCxnSpPr>
          <p:nvPr/>
        </p:nvCxnSpPr>
        <p:spPr>
          <a:xfrm flipH="1">
            <a:off x="7055141" y="4983061"/>
            <a:ext cx="11073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25172E-0B0D-6F85-EDED-E3F43110116A}"/>
              </a:ext>
            </a:extLst>
          </p:cNvPr>
          <p:cNvCxnSpPr>
            <a:cxnSpLocks/>
          </p:cNvCxnSpPr>
          <p:nvPr/>
        </p:nvCxnSpPr>
        <p:spPr>
          <a:xfrm>
            <a:off x="9304951" y="4243432"/>
            <a:ext cx="995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EDAE3C-3CEE-94BC-7DB6-925247CC01E1}"/>
              </a:ext>
            </a:extLst>
          </p:cNvPr>
          <p:cNvSpPr txBox="1"/>
          <p:nvPr/>
        </p:nvSpPr>
        <p:spPr>
          <a:xfrm>
            <a:off x="4957680" y="4742361"/>
            <a:ext cx="252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Shaped for hand but sturdy on table</a:t>
            </a:r>
            <a:endParaRPr lang="en-A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32AA82-0474-0431-B266-001290572A29}"/>
              </a:ext>
            </a:extLst>
          </p:cNvPr>
          <p:cNvSpPr txBox="1"/>
          <p:nvPr/>
        </p:nvSpPr>
        <p:spPr>
          <a:xfrm>
            <a:off x="10300623" y="3921475"/>
            <a:ext cx="175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Easily add slant for improved screen visibility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482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sect&#10;&#10;Description automatically generated">
            <a:extLst>
              <a:ext uri="{FF2B5EF4-FFF2-40B4-BE49-F238E27FC236}">
                <a16:creationId xmlns:a16="http://schemas.microsoft.com/office/drawing/2014/main" id="{F8DA4D46-8A89-797B-B627-F004F54A5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0609" r="17028" b="29909"/>
          <a:stretch/>
        </p:blipFill>
        <p:spPr>
          <a:xfrm>
            <a:off x="6991841" y="883908"/>
            <a:ext cx="1784673" cy="236288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10786" y="8995"/>
            <a:ext cx="8473376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4267" dirty="0">
                <a:solidFill>
                  <a:schemeClr val="bg1"/>
                </a:solidFill>
              </a:rPr>
              <a:t>Proof of concept Heating Block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16D6590-F192-48BE-95CC-12A9ED59B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93" y="6491818"/>
            <a:ext cx="1484195" cy="366183"/>
          </a:xfrm>
        </p:spPr>
        <p:txBody>
          <a:bodyPr/>
          <a:lstStyle/>
          <a:p>
            <a:r>
              <a:rPr lang="en-AU" sz="1067" dirty="0">
                <a:solidFill>
                  <a:schemeClr val="accent6">
                    <a:lumMod val="75000"/>
                  </a:schemeClr>
                </a:solidFill>
              </a:rPr>
              <a:t>https://shiddiky.com</a:t>
            </a:r>
          </a:p>
        </p:txBody>
      </p:sp>
      <p:pic>
        <p:nvPicPr>
          <p:cNvPr id="42" name="Picture 4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6B81157-DF6B-7D85-76EB-F61825A7F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07" r="901" b="19192"/>
          <a:stretch/>
        </p:blipFill>
        <p:spPr>
          <a:xfrm>
            <a:off x="670633" y="1047207"/>
            <a:ext cx="4193309" cy="5444611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6C8926-D058-E872-D159-93904939A68C}"/>
              </a:ext>
            </a:extLst>
          </p:cNvPr>
          <p:cNvCxnSpPr>
            <a:cxnSpLocks/>
          </p:cNvCxnSpPr>
          <p:nvPr/>
        </p:nvCxnSpPr>
        <p:spPr>
          <a:xfrm>
            <a:off x="3939800" y="6137528"/>
            <a:ext cx="12753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E81A5E-4ADB-57C6-61F3-05C29A632A3A}"/>
              </a:ext>
            </a:extLst>
          </p:cNvPr>
          <p:cNvSpPr txBox="1"/>
          <p:nvPr/>
        </p:nvSpPr>
        <p:spPr>
          <a:xfrm>
            <a:off x="5215156" y="5952862"/>
            <a:ext cx="215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and temp LCD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75E06B-EC69-4E52-FA9D-8895F0FA2C44}"/>
              </a:ext>
            </a:extLst>
          </p:cNvPr>
          <p:cNvCxnSpPr>
            <a:cxnSpLocks/>
          </p:cNvCxnSpPr>
          <p:nvPr/>
        </p:nvCxnSpPr>
        <p:spPr>
          <a:xfrm>
            <a:off x="1725424" y="2970797"/>
            <a:ext cx="3489732" cy="567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CF15FA9-059C-CC57-3B3B-861E7CE50956}"/>
              </a:ext>
            </a:extLst>
          </p:cNvPr>
          <p:cNvSpPr txBox="1"/>
          <p:nvPr/>
        </p:nvSpPr>
        <p:spPr>
          <a:xfrm>
            <a:off x="5174779" y="3308904"/>
            <a:ext cx="158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 divider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C3327D-12E0-6F67-25C3-1B258203DE14}"/>
              </a:ext>
            </a:extLst>
          </p:cNvPr>
          <p:cNvCxnSpPr>
            <a:cxnSpLocks/>
          </p:cNvCxnSpPr>
          <p:nvPr/>
        </p:nvCxnSpPr>
        <p:spPr>
          <a:xfrm>
            <a:off x="2898707" y="2847239"/>
            <a:ext cx="22926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BFFF1CA-CC64-91F9-BE29-87F5F44EEE0C}"/>
              </a:ext>
            </a:extLst>
          </p:cNvPr>
          <p:cNvSpPr txBox="1"/>
          <p:nvPr/>
        </p:nvSpPr>
        <p:spPr>
          <a:xfrm>
            <a:off x="5134401" y="2524073"/>
            <a:ext cx="158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range out of range LEDs</a:t>
            </a:r>
            <a:endParaRPr lang="en-AU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E9362B-B18F-4BA5-FD15-7656BFEEBF12}"/>
              </a:ext>
            </a:extLst>
          </p:cNvPr>
          <p:cNvCxnSpPr>
            <a:cxnSpLocks/>
          </p:cNvCxnSpPr>
          <p:nvPr/>
        </p:nvCxnSpPr>
        <p:spPr>
          <a:xfrm>
            <a:off x="2323981" y="2177518"/>
            <a:ext cx="2810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5BFB59-8ABB-33C4-FFDA-4FB8F20339FE}"/>
              </a:ext>
            </a:extLst>
          </p:cNvPr>
          <p:cNvSpPr txBox="1"/>
          <p:nvPr/>
        </p:nvSpPr>
        <p:spPr>
          <a:xfrm>
            <a:off x="5134401" y="1811707"/>
            <a:ext cx="158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Switching MOSFET</a:t>
            </a:r>
            <a:endParaRPr lang="en-AU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C3342F-D190-0C4E-2381-567B5C026EDB}"/>
              </a:ext>
            </a:extLst>
          </p:cNvPr>
          <p:cNvCxnSpPr>
            <a:cxnSpLocks/>
          </p:cNvCxnSpPr>
          <p:nvPr/>
        </p:nvCxnSpPr>
        <p:spPr>
          <a:xfrm>
            <a:off x="4443413" y="4502134"/>
            <a:ext cx="7479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92425A4-DB88-57F7-353F-B316E743C634}"/>
              </a:ext>
            </a:extLst>
          </p:cNvPr>
          <p:cNvSpPr txBox="1"/>
          <p:nvPr/>
        </p:nvSpPr>
        <p:spPr>
          <a:xfrm>
            <a:off x="5146583" y="4297967"/>
            <a:ext cx="158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1ACC11-5EBB-3C7A-3361-CF1F9623BD8E}"/>
              </a:ext>
            </a:extLst>
          </p:cNvPr>
          <p:cNvCxnSpPr>
            <a:cxnSpLocks/>
          </p:cNvCxnSpPr>
          <p:nvPr/>
        </p:nvCxnSpPr>
        <p:spPr>
          <a:xfrm>
            <a:off x="8045934" y="2711681"/>
            <a:ext cx="14009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846040-D7EB-E83D-9727-A6AF33724BF8}"/>
              </a:ext>
            </a:extLst>
          </p:cNvPr>
          <p:cNvSpPr txBox="1"/>
          <p:nvPr/>
        </p:nvSpPr>
        <p:spPr>
          <a:xfrm>
            <a:off x="9446895" y="2505602"/>
            <a:ext cx="158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Thermistor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FF8E5A-668C-393F-4685-847C55578D7B}"/>
              </a:ext>
            </a:extLst>
          </p:cNvPr>
          <p:cNvSpPr txBox="1"/>
          <p:nvPr/>
        </p:nvSpPr>
        <p:spPr>
          <a:xfrm>
            <a:off x="9434934" y="1661830"/>
            <a:ext cx="231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Nichrome Wire</a:t>
            </a:r>
            <a:endParaRPr lang="en-AU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E43222B-EF6C-7717-59FA-D75F6E65771A}"/>
              </a:ext>
            </a:extLst>
          </p:cNvPr>
          <p:cNvCxnSpPr>
            <a:cxnSpLocks/>
          </p:cNvCxnSpPr>
          <p:nvPr/>
        </p:nvCxnSpPr>
        <p:spPr>
          <a:xfrm flipV="1">
            <a:off x="8138213" y="1841673"/>
            <a:ext cx="1308682" cy="1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A343C9-92AE-5993-8307-1C644FE2598A}"/>
              </a:ext>
            </a:extLst>
          </p:cNvPr>
          <p:cNvCxnSpPr>
            <a:cxnSpLocks/>
          </p:cNvCxnSpPr>
          <p:nvPr/>
        </p:nvCxnSpPr>
        <p:spPr>
          <a:xfrm>
            <a:off x="8239245" y="2249218"/>
            <a:ext cx="12076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E49014A-EF6E-34CA-B787-BAAF7B602D6E}"/>
              </a:ext>
            </a:extLst>
          </p:cNvPr>
          <p:cNvSpPr txBox="1"/>
          <p:nvPr/>
        </p:nvSpPr>
        <p:spPr>
          <a:xfrm>
            <a:off x="9446895" y="2049364"/>
            <a:ext cx="178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PDMS mold</a:t>
            </a:r>
            <a:endParaRPr lang="en-AU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9796A85-2871-73B3-0F71-409D9D18CB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10505" r="741" b="31831"/>
          <a:stretch/>
        </p:blipFill>
        <p:spPr>
          <a:xfrm>
            <a:off x="8239245" y="3579882"/>
            <a:ext cx="2709876" cy="281995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E471FCF-58F1-982A-0BB9-4F43DEED4EA5}"/>
              </a:ext>
            </a:extLst>
          </p:cNvPr>
          <p:cNvSpPr txBox="1"/>
          <p:nvPr/>
        </p:nvSpPr>
        <p:spPr>
          <a:xfrm>
            <a:off x="8315780" y="6363599"/>
            <a:ext cx="270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under operation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96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10786" y="8995"/>
            <a:ext cx="8473376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4267" dirty="0">
                <a:solidFill>
                  <a:schemeClr val="bg1"/>
                </a:solidFill>
              </a:rPr>
              <a:t>Eppendorf </a:t>
            </a:r>
            <a:r>
              <a:rPr lang="en-US" sz="4267" dirty="0" err="1">
                <a:solidFill>
                  <a:schemeClr val="bg1"/>
                </a:solidFill>
              </a:rPr>
              <a:t>Heatblock</a:t>
            </a:r>
            <a:r>
              <a:rPr lang="en-US" sz="4267" dirty="0">
                <a:solidFill>
                  <a:schemeClr val="bg1"/>
                </a:solidFill>
              </a:rPr>
              <a:t> LAMP data</a:t>
            </a:r>
            <a:endParaRPr lang="en-US" sz="4267" baseline="30000" dirty="0">
              <a:solidFill>
                <a:schemeClr val="bg1"/>
              </a:solidFill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16D6590-F192-48BE-95CC-12A9ED59B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93" y="6491818"/>
            <a:ext cx="1484195" cy="366183"/>
          </a:xfrm>
        </p:spPr>
        <p:txBody>
          <a:bodyPr/>
          <a:lstStyle/>
          <a:p>
            <a:r>
              <a:rPr lang="en-AU" sz="1067" dirty="0">
                <a:solidFill>
                  <a:schemeClr val="accent6">
                    <a:lumMod val="75000"/>
                  </a:schemeClr>
                </a:solidFill>
              </a:rPr>
              <a:t>https://shiddiky.com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85C57-D858-2197-50C4-F787A7B09B54}"/>
              </a:ext>
            </a:extLst>
          </p:cNvPr>
          <p:cNvSpPr txBox="1"/>
          <p:nvPr/>
        </p:nvSpPr>
        <p:spPr>
          <a:xfrm>
            <a:off x="1094348" y="5141895"/>
            <a:ext cx="11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1:</a:t>
            </a:r>
            <a:r>
              <a:rPr lang="en-US" dirty="0">
                <a:solidFill>
                  <a:srgbClr val="0070C0"/>
                </a:solidFill>
              </a:rPr>
              <a:t> Before</a:t>
            </a:r>
          </a:p>
        </p:txBody>
      </p:sp>
      <p:pic>
        <p:nvPicPr>
          <p:cNvPr id="16" name="Picture 15" descr="A picture containing text, dirty&#10;&#10;Description automatically generated">
            <a:extLst>
              <a:ext uri="{FF2B5EF4-FFF2-40B4-BE49-F238E27FC236}">
                <a16:creationId xmlns:a16="http://schemas.microsoft.com/office/drawing/2014/main" id="{D9ADD151-6FFC-28A3-3901-0FAF2E399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5" t="20006" r="24937" b="28551"/>
          <a:stretch/>
        </p:blipFill>
        <p:spPr>
          <a:xfrm>
            <a:off x="842942" y="1921316"/>
            <a:ext cx="1657467" cy="3239487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8AD8B67-A95D-ED11-0D91-3DB0FD901F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5" t="17715" r="37330" b="37687"/>
          <a:stretch/>
        </p:blipFill>
        <p:spPr>
          <a:xfrm>
            <a:off x="2909042" y="1921315"/>
            <a:ext cx="1723947" cy="32394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6599F7-9E5A-EBB2-2B8E-6DA1CA9AF705}"/>
              </a:ext>
            </a:extLst>
          </p:cNvPr>
          <p:cNvSpPr txBox="1"/>
          <p:nvPr/>
        </p:nvSpPr>
        <p:spPr>
          <a:xfrm>
            <a:off x="803259" y="1921315"/>
            <a:ext cx="45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en-AU" sz="1600" dirty="0">
              <a:solidFill>
                <a:srgbClr val="FF0000"/>
              </a:solidFill>
            </a:endParaRPr>
          </a:p>
        </p:txBody>
      </p:sp>
      <p:pic>
        <p:nvPicPr>
          <p:cNvPr id="19" name="Picture 18" descr="A picture containing indoor&#10;&#10;Description automatically generated">
            <a:extLst>
              <a:ext uri="{FF2B5EF4-FFF2-40B4-BE49-F238E27FC236}">
                <a16:creationId xmlns:a16="http://schemas.microsoft.com/office/drawing/2014/main" id="{AB5CD541-DF6B-B57B-3DB4-136F5DC164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10324" r="32120" b="28300"/>
          <a:stretch/>
        </p:blipFill>
        <p:spPr>
          <a:xfrm>
            <a:off x="4899578" y="1921315"/>
            <a:ext cx="1672422" cy="32929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41DA32-7618-D1E6-4C55-F89BE7A77A4F}"/>
              </a:ext>
            </a:extLst>
          </p:cNvPr>
          <p:cNvSpPr txBox="1"/>
          <p:nvPr/>
        </p:nvSpPr>
        <p:spPr>
          <a:xfrm>
            <a:off x="4858746" y="1884121"/>
            <a:ext cx="45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9D0978-7F16-2809-ADB4-B791DB126407}"/>
              </a:ext>
            </a:extLst>
          </p:cNvPr>
          <p:cNvSpPr txBox="1"/>
          <p:nvPr/>
        </p:nvSpPr>
        <p:spPr>
          <a:xfrm>
            <a:off x="2909042" y="1884121"/>
            <a:ext cx="45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E2764-6022-5B12-DBF3-D2ECF6791A4F}"/>
              </a:ext>
            </a:extLst>
          </p:cNvPr>
          <p:cNvSpPr txBox="1"/>
          <p:nvPr/>
        </p:nvSpPr>
        <p:spPr>
          <a:xfrm>
            <a:off x="3267532" y="5141895"/>
            <a:ext cx="147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2:</a:t>
            </a:r>
            <a:r>
              <a:rPr lang="en-US" dirty="0">
                <a:solidFill>
                  <a:srgbClr val="0070C0"/>
                </a:solidFill>
              </a:rPr>
              <a:t> 25µL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344E-8B54-D55B-9488-455856069A48}"/>
              </a:ext>
            </a:extLst>
          </p:cNvPr>
          <p:cNvSpPr txBox="1"/>
          <p:nvPr/>
        </p:nvSpPr>
        <p:spPr>
          <a:xfrm>
            <a:off x="5236644" y="5214272"/>
            <a:ext cx="99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3:</a:t>
            </a:r>
            <a:r>
              <a:rPr lang="en-US" dirty="0">
                <a:solidFill>
                  <a:srgbClr val="0070C0"/>
                </a:solidFill>
              </a:rPr>
              <a:t> 50µL</a:t>
            </a:r>
          </a:p>
          <a:p>
            <a:endParaRPr lang="en-AU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B53C5AB-E519-F6CC-0AFC-E670A6959A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0" t="15618" r="57471"/>
          <a:stretch/>
        </p:blipFill>
        <p:spPr>
          <a:xfrm>
            <a:off x="8085917" y="1897491"/>
            <a:ext cx="2758941" cy="37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8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10786" y="8995"/>
            <a:ext cx="8473376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4267" dirty="0">
                <a:solidFill>
                  <a:schemeClr val="bg1"/>
                </a:solidFill>
              </a:rPr>
              <a:t>Eppendorf </a:t>
            </a:r>
            <a:r>
              <a:rPr lang="en-US" sz="4267" dirty="0" err="1">
                <a:solidFill>
                  <a:schemeClr val="bg1"/>
                </a:solidFill>
              </a:rPr>
              <a:t>Heatblock</a:t>
            </a:r>
            <a:r>
              <a:rPr lang="en-US" sz="4267" dirty="0">
                <a:solidFill>
                  <a:schemeClr val="bg1"/>
                </a:solidFill>
              </a:rPr>
              <a:t> LAMP data</a:t>
            </a:r>
            <a:endParaRPr lang="en-US" sz="4267" baseline="30000" dirty="0">
              <a:solidFill>
                <a:schemeClr val="bg1"/>
              </a:solidFill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16D6590-F192-48BE-95CC-12A9ED59B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93" y="6491818"/>
            <a:ext cx="1484195" cy="366183"/>
          </a:xfrm>
        </p:spPr>
        <p:txBody>
          <a:bodyPr/>
          <a:lstStyle/>
          <a:p>
            <a:r>
              <a:rPr lang="en-AU" sz="1067" dirty="0">
                <a:solidFill>
                  <a:schemeClr val="accent6">
                    <a:lumMod val="75000"/>
                  </a:schemeClr>
                </a:solidFill>
              </a:rPr>
              <a:t>https://shiddiky.com</a:t>
            </a:r>
          </a:p>
        </p:txBody>
      </p:sp>
      <p:pic>
        <p:nvPicPr>
          <p:cNvPr id="5" name="Picture 4" descr="A picture containing indoor, plastic&#10;&#10;Description automatically generated">
            <a:extLst>
              <a:ext uri="{FF2B5EF4-FFF2-40B4-BE49-F238E27FC236}">
                <a16:creationId xmlns:a16="http://schemas.microsoft.com/office/drawing/2014/main" id="{EA3F4BEB-F718-3509-B31A-6E6A6DCC5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" t="11982" r="722" b="39247"/>
          <a:stretch/>
        </p:blipFill>
        <p:spPr>
          <a:xfrm>
            <a:off x="1129004" y="1479252"/>
            <a:ext cx="3741575" cy="33446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734AFE9-BAB9-3EB9-0501-0FAE1C34DD9D}"/>
              </a:ext>
            </a:extLst>
          </p:cNvPr>
          <p:cNvSpPr txBox="1"/>
          <p:nvPr/>
        </p:nvSpPr>
        <p:spPr>
          <a:xfrm>
            <a:off x="1129004" y="1479252"/>
            <a:ext cx="45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EED11-08E7-EB54-A0B7-B1F76F074E6E}"/>
              </a:ext>
            </a:extLst>
          </p:cNvPr>
          <p:cNvSpPr txBox="1"/>
          <p:nvPr/>
        </p:nvSpPr>
        <p:spPr>
          <a:xfrm>
            <a:off x="3263605" y="1455685"/>
            <a:ext cx="45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en-A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8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10786" y="8995"/>
            <a:ext cx="8473376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4267" dirty="0">
                <a:solidFill>
                  <a:schemeClr val="bg1"/>
                </a:solidFill>
              </a:rPr>
              <a:t>Magnetic Isolation of </a:t>
            </a:r>
            <a:r>
              <a:rPr lang="en-US" sz="4267" dirty="0" err="1">
                <a:solidFill>
                  <a:schemeClr val="bg1"/>
                </a:solidFill>
              </a:rPr>
              <a:t>Lxx</a:t>
            </a:r>
            <a:endParaRPr lang="en-US" sz="4267" baseline="30000" dirty="0">
              <a:solidFill>
                <a:schemeClr val="bg1"/>
              </a:solidFill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16D6590-F192-48BE-95CC-12A9ED59B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93" y="6491818"/>
            <a:ext cx="1484195" cy="366183"/>
          </a:xfrm>
        </p:spPr>
        <p:txBody>
          <a:bodyPr/>
          <a:lstStyle/>
          <a:p>
            <a:r>
              <a:rPr lang="en-AU" sz="1067" dirty="0">
                <a:solidFill>
                  <a:schemeClr val="accent6">
                    <a:lumMod val="75000"/>
                  </a:schemeClr>
                </a:solidFill>
              </a:rPr>
              <a:t>https://shiddiky.com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E8FDE26-B65C-7014-335D-E879B8EE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1" y="2853724"/>
            <a:ext cx="4752279" cy="3638094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8C2823-4FCC-F23F-DD93-3BC9774FF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7" b="15520"/>
          <a:stretch/>
        </p:blipFill>
        <p:spPr>
          <a:xfrm>
            <a:off x="2240285" y="723572"/>
            <a:ext cx="7130925" cy="19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6638</TotalTime>
  <Words>158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Strachan</dc:creator>
  <cp:lastModifiedBy>Simon Strachan</cp:lastModifiedBy>
  <cp:revision>11</cp:revision>
  <dcterms:created xsi:type="dcterms:W3CDTF">2022-06-02T01:37:35Z</dcterms:created>
  <dcterms:modified xsi:type="dcterms:W3CDTF">2022-06-16T07:22:42Z</dcterms:modified>
</cp:coreProperties>
</file>