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8" r:id="rId5"/>
    <p:sldId id="256" r:id="rId6"/>
    <p:sldId id="261" r:id="rId7"/>
    <p:sldId id="25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66A7-73F1-CFED-F5FC-C1BD3AD9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32BE8-2909-4C54-71C9-60C52224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9B81-6301-EC48-4B4B-E22683E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94BB-EDFC-4B66-1B90-69EFE90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FF98C-E022-E877-1E35-607093C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B4AA-D620-C672-EBAB-B8D11345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2891F-5293-7846-D723-A87A37747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BF5D-2EBA-5082-6683-67450783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ABF9-3A2F-4C4A-DB1B-50E4D51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498A-2841-7253-9E9C-E5CD9F9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1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85938-4B30-D23C-089F-0D87D905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2A5B9-A940-E533-7893-8F582FF8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2B49-BF31-2C2B-5338-468D798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9CA-553A-EC72-B22E-2AB81CB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ECE5-1A76-FD10-5879-F6610E9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5FF-5974-CF12-6D31-BBADFA97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02CF-61B5-B46B-4237-663A80F3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8EEA-4E8B-A155-340C-1DCFF81E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EE12-8E15-B7B7-ED78-B2B12DF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86C2-D188-686F-BE51-4F8E9C8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9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548-038C-56E5-01C7-69C1ECF1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106B-9107-3A61-1681-05B3C1A0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DCA9-059E-5253-58C7-E249D13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B42-353F-DFA5-99AD-48AE07D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1BAF-B11E-A815-9E47-60AC2A1B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54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1AB-C669-9257-A839-B529A96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68F8-1500-9F8A-DF4D-8EF4CE39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1C6F-0D68-1F3F-0C79-77511446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E26B-81B9-72DB-2F1F-9872BB21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AF79-A667-A326-F51C-E895BD9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27BB-C6E2-2127-8BA2-3016EB48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9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B00-5183-0609-7F58-3967967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F60D-4FBF-AFC9-0059-7EBF54A5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B417-E563-5B65-DBB6-00B40F11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BE05C-588C-89FA-F8E6-0F84C7C29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276DA-521F-FC12-CB58-12A78C58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3646C-3BAD-F1EC-5B8A-A23037FB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B4396-15FD-E016-E907-67A10BA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E8681-C999-5286-650F-D959980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AB0-6143-801A-BF27-87832B8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F589-A72D-34B3-8C6A-8CF873AF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E119-F2EE-9144-3D79-83B26AA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70703-E0F8-F474-249D-68423100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5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1CBC4-F6B6-29FC-C0B4-7BCDA3B9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752A3-6A59-8627-C7FE-D43DFA76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D3951-D6B3-87BA-F720-5587696F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1922-1D83-C9A9-7325-A750A188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7126-F393-7550-9452-E46937F1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3DB0-0CE5-F1FA-0091-9DFB8AC0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2DD5-DA45-F89D-BC07-73DA52B6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12F8-96F6-754D-46ED-1601FE18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70A7-632A-D5E5-617E-457D933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0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4BE-324A-6F01-46C5-7E211AB1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4EA6-998A-8A2E-DA07-825AB328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17EA-B61B-2EFC-5D5F-87ACC323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46A5-9BC7-63CB-E209-6D81B45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4720-9ECA-7DEC-0AA8-1DC4FF2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D206-83B7-0A36-7AC2-CE71A864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25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7D69-7BB5-8D02-06B0-68682A57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90D5-4CCB-AEA2-4DDA-B11FD4C2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D6F4-8102-E42D-D68D-489408F1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0501-9A75-415E-A6C5-B5D956769FEC}" type="datetimeFigureOut">
              <a:rPr lang="en-AU" smtClean="0"/>
              <a:t>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323B-0BA8-82A6-D190-4745F8F34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859E-58AD-5B8C-F331-BD9E172C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64A1-0B6F-4B46-B29B-D101975DD2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0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384810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Aluminium</a:t>
            </a:r>
            <a:r>
              <a:rPr lang="en-US" sz="2800" dirty="0">
                <a:solidFill>
                  <a:srgbClr val="0070C0"/>
                </a:solidFill>
              </a:rPr>
              <a:t> Current Experiment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D00404E-9D8E-3B2B-E899-582E4B97C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21284" r="22165" b="26361"/>
          <a:stretch/>
        </p:blipFill>
        <p:spPr>
          <a:xfrm>
            <a:off x="1493877" y="1443653"/>
            <a:ext cx="2508308" cy="359048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90AB0E-6706-A233-E3C0-77F17C2A9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40" y="1194060"/>
            <a:ext cx="5561268" cy="4257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6198998" y="5275838"/>
            <a:ext cx="347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1500mA</a:t>
            </a:r>
            <a:r>
              <a:rPr lang="en-US" dirty="0">
                <a:solidFill>
                  <a:srgbClr val="0070C0"/>
                </a:solidFill>
              </a:rPr>
              <a:t>: 2mins</a:t>
            </a:r>
            <a:endParaRPr lang="en-AU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1000mA</a:t>
            </a:r>
            <a:r>
              <a:rPr lang="en-US" dirty="0">
                <a:solidFill>
                  <a:srgbClr val="0070C0"/>
                </a:solidFill>
              </a:rPr>
              <a:t>: 3mins 48sec</a:t>
            </a:r>
          </a:p>
          <a:p>
            <a:r>
              <a:rPr lang="en-US" b="1" dirty="0">
                <a:solidFill>
                  <a:srgbClr val="0070C0"/>
                </a:solidFill>
              </a:rPr>
              <a:t>500mA</a:t>
            </a:r>
            <a:r>
              <a:rPr lang="en-US" dirty="0">
                <a:solidFill>
                  <a:srgbClr val="0070C0"/>
                </a:solidFill>
              </a:rPr>
              <a:t>: 10mins only reached 23°C</a:t>
            </a:r>
          </a:p>
        </p:txBody>
      </p:sp>
    </p:spTree>
    <p:extLst>
      <p:ext uri="{BB962C8B-B14F-4D97-AF65-F5344CB8AC3E}">
        <p14:creationId xmlns:p14="http://schemas.microsoft.com/office/powerpoint/2010/main" val="45052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12753-4148-54B2-6443-180F4B3E9161}"/>
              </a:ext>
            </a:extLst>
          </p:cNvPr>
          <p:cNvSpPr txBox="1"/>
          <p:nvPr/>
        </p:nvSpPr>
        <p:spPr>
          <a:xfrm>
            <a:off x="459412" y="217030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Moving forward: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F99AB-D78F-56B7-6671-0E6FAB6A6D9C}"/>
              </a:ext>
            </a:extLst>
          </p:cNvPr>
          <p:cNvSpPr txBox="1"/>
          <p:nvPr/>
        </p:nvSpPr>
        <p:spPr>
          <a:xfrm>
            <a:off x="1018945" y="1523704"/>
            <a:ext cx="9316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Obtain heatsink adhesive to stick thermistor on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Redesign </a:t>
            </a:r>
            <a:r>
              <a:rPr lang="en-US" sz="2400" dirty="0" err="1">
                <a:solidFill>
                  <a:srgbClr val="0070C0"/>
                </a:solidFill>
              </a:rPr>
              <a:t>Aluminium</a:t>
            </a:r>
            <a:r>
              <a:rPr lang="en-US" sz="2400" dirty="0">
                <a:solidFill>
                  <a:srgbClr val="0070C0"/>
                </a:solidFill>
              </a:rPr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Run PID experiment on PDMS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Optimise</a:t>
            </a:r>
            <a:r>
              <a:rPr lang="en-US" sz="2400" dirty="0">
                <a:solidFill>
                  <a:srgbClr val="0070C0"/>
                </a:solidFill>
              </a:rPr>
              <a:t> PID settings on </a:t>
            </a:r>
            <a:r>
              <a:rPr lang="en-US" sz="2400" dirty="0" err="1">
                <a:solidFill>
                  <a:srgbClr val="0070C0"/>
                </a:solidFill>
              </a:rPr>
              <a:t>Aluminium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Run PDMS size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Develop a comprehensive LAMP experiment for </a:t>
            </a:r>
            <a:r>
              <a:rPr lang="en-US" sz="2400" dirty="0" err="1">
                <a:solidFill>
                  <a:srgbClr val="0070C0"/>
                </a:solidFill>
              </a:rPr>
              <a:t>aluminium</a:t>
            </a:r>
            <a:r>
              <a:rPr lang="en-US" sz="2400" dirty="0">
                <a:solidFill>
                  <a:srgbClr val="0070C0"/>
                </a:solidFill>
              </a:rPr>
              <a:t>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Solder device onto a prototype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Incorporate fluorescence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Once LAMP is confirmed use fluorescence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5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384810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Time taken to 65°C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B275454-E949-0C2B-13F1-EEAE7FDC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3" y="1290080"/>
            <a:ext cx="6379647" cy="4883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96C4A-C5CB-3899-0F1F-9D7A1E8F629C}"/>
              </a:ext>
            </a:extLst>
          </p:cNvPr>
          <p:cNvSpPr txBox="1"/>
          <p:nvPr/>
        </p:nvSpPr>
        <p:spPr>
          <a:xfrm>
            <a:off x="7461688" y="2431970"/>
            <a:ext cx="3452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2000mA</a:t>
            </a:r>
            <a:r>
              <a:rPr lang="en-US" dirty="0">
                <a:solidFill>
                  <a:srgbClr val="0070C0"/>
                </a:solidFill>
              </a:rPr>
              <a:t>: 8mins 20sec </a:t>
            </a:r>
          </a:p>
          <a:p>
            <a:r>
              <a:rPr lang="en-US" b="1" dirty="0">
                <a:solidFill>
                  <a:srgbClr val="0070C0"/>
                </a:solidFill>
              </a:rPr>
              <a:t>1500mA</a:t>
            </a:r>
            <a:r>
              <a:rPr lang="en-US" dirty="0">
                <a:solidFill>
                  <a:srgbClr val="0070C0"/>
                </a:solidFill>
              </a:rPr>
              <a:t>: 17mins 26sec</a:t>
            </a:r>
          </a:p>
          <a:p>
            <a:r>
              <a:rPr lang="en-US" b="1" dirty="0">
                <a:solidFill>
                  <a:srgbClr val="0070C0"/>
                </a:solidFill>
              </a:rPr>
              <a:t>1000mA</a:t>
            </a:r>
            <a:r>
              <a:rPr lang="en-US" dirty="0">
                <a:solidFill>
                  <a:srgbClr val="0070C0"/>
                </a:solidFill>
              </a:rPr>
              <a:t>: 41mins 10sec it had only reached 54°C</a:t>
            </a:r>
          </a:p>
        </p:txBody>
      </p:sp>
    </p:spTree>
    <p:extLst>
      <p:ext uri="{BB962C8B-B14F-4D97-AF65-F5344CB8AC3E}">
        <p14:creationId xmlns:p14="http://schemas.microsoft.com/office/powerpoint/2010/main" val="40983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384810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PDMS Current Experiment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6501002" y="5339043"/>
            <a:ext cx="347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2000mA</a:t>
            </a:r>
            <a:r>
              <a:rPr lang="en-US" dirty="0">
                <a:solidFill>
                  <a:srgbClr val="0070C0"/>
                </a:solidFill>
              </a:rPr>
              <a:t>: 1min 35s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1500mA</a:t>
            </a:r>
            <a:r>
              <a:rPr lang="en-US" dirty="0">
                <a:solidFill>
                  <a:srgbClr val="0070C0"/>
                </a:solidFill>
              </a:rPr>
              <a:t>: 2mins 21s</a:t>
            </a:r>
          </a:p>
          <a:p>
            <a:r>
              <a:rPr lang="en-US" b="1" dirty="0">
                <a:solidFill>
                  <a:srgbClr val="0070C0"/>
                </a:solidFill>
              </a:rPr>
              <a:t>1000mA</a:t>
            </a:r>
            <a:r>
              <a:rPr lang="en-US" dirty="0">
                <a:solidFill>
                  <a:srgbClr val="0070C0"/>
                </a:solidFill>
              </a:rPr>
              <a:t>: 10mins 17s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308AE-2DB3-CE8D-6CC7-09854274F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8837" r="30034" b="27242"/>
          <a:stretch/>
        </p:blipFill>
        <p:spPr>
          <a:xfrm>
            <a:off x="1367405" y="1292384"/>
            <a:ext cx="2680610" cy="404665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A4B93BC-8BE4-D856-DFE3-3B5CC414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17" y="1082180"/>
            <a:ext cx="5560549" cy="42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384810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PDMS vs </a:t>
            </a:r>
            <a:r>
              <a:rPr lang="en-US" sz="2800" dirty="0" err="1">
                <a:solidFill>
                  <a:srgbClr val="0070C0"/>
                </a:solidFill>
              </a:rPr>
              <a:t>Aluminium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D102-0A4B-BF43-16AC-4D04492CD2AE}"/>
              </a:ext>
            </a:extLst>
          </p:cNvPr>
          <p:cNvSpPr txBox="1"/>
          <p:nvPr/>
        </p:nvSpPr>
        <p:spPr>
          <a:xfrm>
            <a:off x="8162022" y="2782669"/>
            <a:ext cx="347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PDMS</a:t>
            </a:r>
            <a:r>
              <a:rPr lang="en-US" dirty="0">
                <a:solidFill>
                  <a:srgbClr val="0070C0"/>
                </a:solidFill>
              </a:rPr>
              <a:t>: 1min 35s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Aluminium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70C0"/>
                </a:solidFill>
              </a:rPr>
              <a:t>8min 20s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ED9074A-5D94-8953-BE07-84DD8A94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7" y="1163564"/>
            <a:ext cx="6266487" cy="47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59624DD-65E9-4715-E523-09D03097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14" y="510160"/>
            <a:ext cx="6207911" cy="4752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2D6AD-1F38-B9B6-F075-5585BBE4EECD}"/>
              </a:ext>
            </a:extLst>
          </p:cNvPr>
          <p:cNvSpPr txBox="1"/>
          <p:nvPr/>
        </p:nvSpPr>
        <p:spPr>
          <a:xfrm>
            <a:off x="3845452" y="5587532"/>
            <a:ext cx="257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Average variation 0.9°C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09935FA-31DE-77FB-3032-61E03144C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12151" b="25578"/>
          <a:stretch/>
        </p:blipFill>
        <p:spPr>
          <a:xfrm>
            <a:off x="1419482" y="1345062"/>
            <a:ext cx="3371232" cy="3275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Variation in Thermistors</a:t>
            </a:r>
            <a:endParaRPr lang="en-A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2D6AD-1F38-B9B6-F075-5585BBE4EECD}"/>
              </a:ext>
            </a:extLst>
          </p:cNvPr>
          <p:cNvSpPr txBox="1"/>
          <p:nvPr/>
        </p:nvSpPr>
        <p:spPr>
          <a:xfrm>
            <a:off x="7226798" y="3023408"/>
            <a:ext cx="332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Slightly less than 1°C difference in all cases up to 25°C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Variation in Thermistors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6256-178D-E7A4-B687-69A00E23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86"/>
          <a:stretch/>
        </p:blipFill>
        <p:spPr>
          <a:xfrm>
            <a:off x="1928229" y="790584"/>
            <a:ext cx="4615182" cy="56018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8D761F-4D40-0AED-E8EC-12C3244DBF41}"/>
              </a:ext>
            </a:extLst>
          </p:cNvPr>
          <p:cNvSpPr/>
          <p:nvPr/>
        </p:nvSpPr>
        <p:spPr>
          <a:xfrm>
            <a:off x="1928229" y="1174521"/>
            <a:ext cx="932416" cy="517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28B4A-8A30-9D66-9870-72D80F36C5A3}"/>
              </a:ext>
            </a:extLst>
          </p:cNvPr>
          <p:cNvSpPr/>
          <p:nvPr/>
        </p:nvSpPr>
        <p:spPr>
          <a:xfrm>
            <a:off x="3342654" y="1174520"/>
            <a:ext cx="932416" cy="517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F454F-1289-671E-C91F-65312C02B842}"/>
              </a:ext>
            </a:extLst>
          </p:cNvPr>
          <p:cNvSpPr/>
          <p:nvPr/>
        </p:nvSpPr>
        <p:spPr>
          <a:xfrm>
            <a:off x="4707489" y="1174520"/>
            <a:ext cx="932416" cy="517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8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B2D6AD-1F38-B9B6-F075-5585BBE4EECD}"/>
              </a:ext>
            </a:extLst>
          </p:cNvPr>
          <p:cNvSpPr txBox="1"/>
          <p:nvPr/>
        </p:nvSpPr>
        <p:spPr>
          <a:xfrm>
            <a:off x="7906307" y="2538772"/>
            <a:ext cx="26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Around 65°C </a:t>
            </a:r>
          </a:p>
          <a:p>
            <a:r>
              <a:rPr lang="en-US" dirty="0">
                <a:solidFill>
                  <a:srgbClr val="0070C0"/>
                </a:solidFill>
              </a:rPr>
              <a:t>Best case: 5°C</a:t>
            </a:r>
          </a:p>
          <a:p>
            <a:r>
              <a:rPr lang="en-US" dirty="0">
                <a:solidFill>
                  <a:srgbClr val="0070C0"/>
                </a:solidFill>
              </a:rPr>
              <a:t>Average case: 5.5°C</a:t>
            </a:r>
          </a:p>
          <a:p>
            <a:r>
              <a:rPr lang="en-US" dirty="0">
                <a:solidFill>
                  <a:srgbClr val="0070C0"/>
                </a:solidFill>
              </a:rPr>
              <a:t>Worst case:7.2°C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Variation in Thermistors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5906273-F63C-72D4-B009-082DC6F32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80" y="1282934"/>
            <a:ext cx="6000353" cy="45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Aluminium</a:t>
            </a:r>
            <a:r>
              <a:rPr lang="en-US" sz="2800" dirty="0">
                <a:solidFill>
                  <a:srgbClr val="0070C0"/>
                </a:solidFill>
              </a:rPr>
              <a:t> PID experiment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E83B18-1911-F23C-3DE6-55D7425A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58" y="1077385"/>
            <a:ext cx="6755708" cy="51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F6D30E-E2B7-872B-97D0-101E8F867B6F}"/>
              </a:ext>
            </a:extLst>
          </p:cNvPr>
          <p:cNvSpPr txBox="1"/>
          <p:nvPr/>
        </p:nvSpPr>
        <p:spPr>
          <a:xfrm>
            <a:off x="459412" y="183474"/>
            <a:ext cx="5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LAMP experiment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9E55B007-E157-B3D4-4E2B-93235F182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8" t="25171" r="8628" b="41904"/>
          <a:stretch/>
        </p:blipFill>
        <p:spPr>
          <a:xfrm>
            <a:off x="730216" y="905068"/>
            <a:ext cx="3175289" cy="2258009"/>
          </a:xfrm>
          <a:prstGeom prst="rect">
            <a:avLst/>
          </a:prstGeom>
        </p:spPr>
      </p:pic>
      <p:pic>
        <p:nvPicPr>
          <p:cNvPr id="5" name="Picture 4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7B5C0DED-81E8-9510-1B01-E78D42A79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" t="22494" r="11539" b="44581"/>
          <a:stretch/>
        </p:blipFill>
        <p:spPr>
          <a:xfrm>
            <a:off x="730216" y="3840320"/>
            <a:ext cx="3175289" cy="2258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F69B8-B0D4-3EBE-5270-E9368C8815AB}"/>
              </a:ext>
            </a:extLst>
          </p:cNvPr>
          <p:cNvSpPr txBox="1"/>
          <p:nvPr/>
        </p:nvSpPr>
        <p:spPr>
          <a:xfrm>
            <a:off x="4116550" y="4784658"/>
            <a:ext cx="24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Colourimetric</a:t>
            </a:r>
            <a:r>
              <a:rPr lang="en-US" dirty="0">
                <a:solidFill>
                  <a:srgbClr val="0070C0"/>
                </a:solidFill>
              </a:rPr>
              <a:t> after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FCB1F-44A2-BB94-C6E7-4AE25B060F4C}"/>
              </a:ext>
            </a:extLst>
          </p:cNvPr>
          <p:cNvSpPr txBox="1"/>
          <p:nvPr/>
        </p:nvSpPr>
        <p:spPr>
          <a:xfrm>
            <a:off x="4116550" y="2186472"/>
            <a:ext cx="24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Colourimetric</a:t>
            </a:r>
            <a:r>
              <a:rPr lang="en-US" dirty="0">
                <a:solidFill>
                  <a:srgbClr val="0070C0"/>
                </a:solidFill>
              </a:rPr>
              <a:t> before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CEE2D5-EA45-A51E-3C54-7E7DB0EBDBAF}"/>
              </a:ext>
            </a:extLst>
          </p:cNvPr>
          <p:cNvSpPr/>
          <p:nvPr/>
        </p:nvSpPr>
        <p:spPr>
          <a:xfrm>
            <a:off x="1912690" y="3206200"/>
            <a:ext cx="587229" cy="59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60D5D1-9E13-3142-EFF2-9F97B93BC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7" y="976440"/>
            <a:ext cx="2686305" cy="5121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190438-CC47-5B94-21FD-9B4C9D338390}"/>
              </a:ext>
            </a:extLst>
          </p:cNvPr>
          <p:cNvSpPr txBox="1"/>
          <p:nvPr/>
        </p:nvSpPr>
        <p:spPr>
          <a:xfrm>
            <a:off x="7582602" y="1088812"/>
            <a:ext cx="86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Ladder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D4644-E77C-4737-CF81-43BA8AB14DD8}"/>
              </a:ext>
            </a:extLst>
          </p:cNvPr>
          <p:cNvSpPr txBox="1"/>
          <p:nvPr/>
        </p:nvSpPr>
        <p:spPr>
          <a:xfrm>
            <a:off x="8112507" y="1088811"/>
            <a:ext cx="86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Sample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3AED3D-33AE-2AD1-2359-1F7EF624BFDC}"/>
              </a:ext>
            </a:extLst>
          </p:cNvPr>
          <p:cNvSpPr/>
          <p:nvPr/>
        </p:nvSpPr>
        <p:spPr>
          <a:xfrm>
            <a:off x="8246378" y="1333850"/>
            <a:ext cx="420231" cy="4547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6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183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7</cp:revision>
  <dcterms:created xsi:type="dcterms:W3CDTF">2022-06-02T01:37:35Z</dcterms:created>
  <dcterms:modified xsi:type="dcterms:W3CDTF">2022-06-06T12:25:01Z</dcterms:modified>
</cp:coreProperties>
</file>