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66A7-73F1-CFED-F5FC-C1BD3AD94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32BE8-2909-4C54-71C9-60C522243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9B81-6301-EC48-4B4B-E22683E2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94BB-EDFC-4B66-1B90-69EFE90B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F98C-E022-E877-1E35-607093C6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0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B4AA-D620-C672-EBAB-B8D11345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2891F-5293-7846-D723-A87A37747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BF5D-2EBA-5082-6683-67450783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ABF9-3A2F-4C4A-DB1B-50E4D51D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498A-2841-7253-9E9C-E5CD9F9D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1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85938-4B30-D23C-089F-0D87D9054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2A5B9-A940-E533-7893-8F582FF8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2B49-BF31-2C2B-5338-468D7980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79CA-553A-EC72-B22E-2AB81CB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ECE5-1A76-FD10-5879-F6610E9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55FF-5974-CF12-6D31-BBADFA97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02CF-61B5-B46B-4237-663A80F3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8EEA-4E8B-A155-340C-1DCFF81E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EE12-8E15-B7B7-ED78-B2B12DF2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86C2-D188-686F-BE51-4F8E9C8C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98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C548-038C-56E5-01C7-69C1ECF1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0106B-9107-3A61-1681-05B3C1A0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DCA9-059E-5253-58C7-E249D132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FB42-353F-DFA5-99AD-48AE07D0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1BAF-B11E-A815-9E47-60AC2A1B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54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71AB-C669-9257-A839-B529A961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68F8-1500-9F8A-DF4D-8EF4CE39B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61C6F-0D68-1F3F-0C79-775114468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CE26B-81B9-72DB-2F1F-9872BB21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AF79-A667-A326-F51C-E895BD9F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D27BB-C6E2-2127-8BA2-3016EB48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98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8B00-5183-0609-7F58-3967967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DF60D-4FBF-AFC9-0059-7EBF54A5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B417-E563-5B65-DBB6-00B40F115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BE05C-588C-89FA-F8E6-0F84C7C29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276DA-521F-FC12-CB58-12A78C58A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3646C-3BAD-F1EC-5B8A-A23037FB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B4396-15FD-E016-E907-67A10BA2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E8681-C999-5286-650F-D959980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7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AB0-6143-801A-BF27-87832B83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EF589-A72D-34B3-8C6A-8CF873AF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EE119-F2EE-9144-3D79-83B26AA7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70703-E0F8-F474-249D-68423100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5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1CBC4-F6B6-29FC-C0B4-7BCDA3B9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752A3-6A59-8627-C7FE-D43DFA7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D3951-D6B3-87BA-F720-5587696F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1922-1D83-C9A9-7325-A750A188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7126-F393-7550-9452-E46937F1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C3DB0-0CE5-F1FA-0091-9DFB8AC0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2DD5-DA45-F89D-BC07-73DA52B6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C12F8-96F6-754D-46ED-1601FE18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70A7-632A-D5E5-617E-457D933E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109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54BE-324A-6F01-46C5-7E211AB1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A4EA6-998A-8A2E-DA07-825AB3280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17EA-B61B-2EFC-5D5F-87ACC323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46A5-9BC7-63CB-E209-6D81B459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4720-9ECA-7DEC-0AA8-1DC4FF2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CD206-83B7-0A36-7AC2-CE71A864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25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27D69-7BB5-8D02-06B0-68682A57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90D5-4CCB-AEA2-4DDA-B11FD4C2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D6F4-8102-E42D-D68D-489408F1A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0501-9A75-415E-A6C5-B5D956769FEC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323B-0BA8-82A6-D190-4745F8F34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859E-58AD-5B8C-F331-BD9E172C5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0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543302" y="184755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LAMP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BD102-0A4B-BF43-16AC-4D04492CD2AE}"/>
              </a:ext>
            </a:extLst>
          </p:cNvPr>
          <p:cNvSpPr txBox="1"/>
          <p:nvPr/>
        </p:nvSpPr>
        <p:spPr>
          <a:xfrm>
            <a:off x="5629169" y="4421295"/>
            <a:ext cx="440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1-3:</a:t>
            </a:r>
            <a:r>
              <a:rPr lang="en-US" dirty="0">
                <a:solidFill>
                  <a:srgbClr val="0070C0"/>
                </a:solidFill>
              </a:rPr>
              <a:t> 1µl of heat lysis DNA in 24µL of LAMP master at 20,30,40mins respectively</a:t>
            </a:r>
          </a:p>
          <a:p>
            <a:r>
              <a:rPr lang="en-US" b="1" dirty="0">
                <a:solidFill>
                  <a:srgbClr val="0070C0"/>
                </a:solidFill>
              </a:rPr>
              <a:t>4-6:</a:t>
            </a:r>
            <a:r>
              <a:rPr lang="en-US" dirty="0">
                <a:solidFill>
                  <a:srgbClr val="0070C0"/>
                </a:solidFill>
              </a:rPr>
              <a:t> 1µl of purified DNA in 24µL of LAMP master at 20,30,40mins respectively</a:t>
            </a:r>
          </a:p>
          <a:p>
            <a:r>
              <a:rPr lang="en-US" b="1" dirty="0">
                <a:solidFill>
                  <a:srgbClr val="0070C0"/>
                </a:solidFill>
              </a:rPr>
              <a:t>7-8:</a:t>
            </a:r>
            <a:r>
              <a:rPr lang="en-US" dirty="0">
                <a:solidFill>
                  <a:srgbClr val="0070C0"/>
                </a:solidFill>
              </a:rPr>
              <a:t> 2µl of purified DNA in 48µL of LAMP master at 30mins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 descr="A picture containing text, dirty&#10;&#10;Description automatically generated">
            <a:extLst>
              <a:ext uri="{FF2B5EF4-FFF2-40B4-BE49-F238E27FC236}">
                <a16:creationId xmlns:a16="http://schemas.microsoft.com/office/drawing/2014/main" id="{F451BC6A-7B15-EACA-79CE-D68890459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5" t="20006" r="24937" b="28551"/>
          <a:stretch/>
        </p:blipFill>
        <p:spPr>
          <a:xfrm>
            <a:off x="850905" y="884761"/>
            <a:ext cx="1493600" cy="291921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A4961252-AAAA-9EBC-D0FC-E75BAE380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9" t="16462" r="35374" b="33060"/>
          <a:stretch/>
        </p:blipFill>
        <p:spPr>
          <a:xfrm>
            <a:off x="2235404" y="884761"/>
            <a:ext cx="1568220" cy="2992211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17FED90-3603-4D99-6172-9F150CE657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5" t="17715" r="37330" b="37687"/>
          <a:stretch/>
        </p:blipFill>
        <p:spPr>
          <a:xfrm>
            <a:off x="3654839" y="884761"/>
            <a:ext cx="1553508" cy="2919213"/>
          </a:xfrm>
          <a:prstGeom prst="rect">
            <a:avLst/>
          </a:prstGeom>
        </p:spPr>
      </p:pic>
      <p:pic>
        <p:nvPicPr>
          <p:cNvPr id="16" name="Picture 15" descr="A close-up of a cigarette&#10;&#10;Description automatically generated with low confidence">
            <a:extLst>
              <a:ext uri="{FF2B5EF4-FFF2-40B4-BE49-F238E27FC236}">
                <a16:creationId xmlns:a16="http://schemas.microsoft.com/office/drawing/2014/main" id="{79F14F17-2FD5-FC67-26C1-15C5E6948E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t="15290" r="24794" b="29932"/>
          <a:stretch/>
        </p:blipFill>
        <p:spPr>
          <a:xfrm>
            <a:off x="850905" y="3803974"/>
            <a:ext cx="1533283" cy="289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687409-FCB1-78B7-2568-9C1CC7A730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2" t="12517" r="33677" b="29021"/>
          <a:stretch/>
        </p:blipFill>
        <p:spPr>
          <a:xfrm>
            <a:off x="2384189" y="3803974"/>
            <a:ext cx="1341560" cy="2898225"/>
          </a:xfrm>
          <a:prstGeom prst="rect">
            <a:avLst/>
          </a:prstGeom>
        </p:spPr>
      </p:pic>
      <p:pic>
        <p:nvPicPr>
          <p:cNvPr id="20" name="Picture 19" descr="A picture containing tableware, cup&#10;&#10;Description automatically generated">
            <a:extLst>
              <a:ext uri="{FF2B5EF4-FFF2-40B4-BE49-F238E27FC236}">
                <a16:creationId xmlns:a16="http://schemas.microsoft.com/office/drawing/2014/main" id="{64FD7937-CFDA-166B-3556-1F0099EA13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0" t="11858" r="24837" b="36025"/>
          <a:stretch/>
        </p:blipFill>
        <p:spPr>
          <a:xfrm>
            <a:off x="3725749" y="3803974"/>
            <a:ext cx="1429945" cy="2898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A977F3-7F7D-2086-D7EF-35B954F9D3FE}"/>
              </a:ext>
            </a:extLst>
          </p:cNvPr>
          <p:cNvSpPr txBox="1"/>
          <p:nvPr/>
        </p:nvSpPr>
        <p:spPr>
          <a:xfrm>
            <a:off x="811221" y="884761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F6FB6E-500A-DCAC-98B8-9A2E474388CA}"/>
              </a:ext>
            </a:extLst>
          </p:cNvPr>
          <p:cNvSpPr txBox="1"/>
          <p:nvPr/>
        </p:nvSpPr>
        <p:spPr>
          <a:xfrm>
            <a:off x="2299984" y="884761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488D22-99A2-6E2D-3ED9-DB4CB0DCEB7A}"/>
              </a:ext>
            </a:extLst>
          </p:cNvPr>
          <p:cNvSpPr txBox="1"/>
          <p:nvPr/>
        </p:nvSpPr>
        <p:spPr>
          <a:xfrm>
            <a:off x="3788747" y="884761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52D38-F59A-6409-160D-EFCB51D19ED4}"/>
              </a:ext>
            </a:extLst>
          </p:cNvPr>
          <p:cNvSpPr txBox="1"/>
          <p:nvPr/>
        </p:nvSpPr>
        <p:spPr>
          <a:xfrm>
            <a:off x="855742" y="3803974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6FB65B-B551-FA87-7E30-F14987C5AA60}"/>
              </a:ext>
            </a:extLst>
          </p:cNvPr>
          <p:cNvSpPr txBox="1"/>
          <p:nvPr/>
        </p:nvSpPr>
        <p:spPr>
          <a:xfrm>
            <a:off x="2344505" y="3803974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5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7A731-F21F-7505-09A6-1594F4D62F74}"/>
              </a:ext>
            </a:extLst>
          </p:cNvPr>
          <p:cNvSpPr txBox="1"/>
          <p:nvPr/>
        </p:nvSpPr>
        <p:spPr>
          <a:xfrm>
            <a:off x="3761219" y="3801058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6</a:t>
            </a:r>
            <a:endParaRPr lang="en-AU" sz="2000" dirty="0">
              <a:solidFill>
                <a:srgbClr val="FF0000"/>
              </a:solidFill>
            </a:endParaRPr>
          </a:p>
        </p:txBody>
      </p:sp>
      <p:pic>
        <p:nvPicPr>
          <p:cNvPr id="28" name="Picture 27" descr="A picture containing indoor&#10;&#10;Description automatically generated">
            <a:extLst>
              <a:ext uri="{FF2B5EF4-FFF2-40B4-BE49-F238E27FC236}">
                <a16:creationId xmlns:a16="http://schemas.microsoft.com/office/drawing/2014/main" id="{CA2B80B3-E4FC-8071-CA84-EE91778AE9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10324" r="32120" b="28300"/>
          <a:stretch/>
        </p:blipFill>
        <p:spPr>
          <a:xfrm>
            <a:off x="5797625" y="884761"/>
            <a:ext cx="1507077" cy="2967397"/>
          </a:xfrm>
          <a:prstGeom prst="rect">
            <a:avLst/>
          </a:prstGeom>
        </p:spPr>
      </p:pic>
      <p:pic>
        <p:nvPicPr>
          <p:cNvPr id="30" name="Picture 29" descr="A close-up of a syringe with a label&#10;&#10;Description automatically generated with low confidence">
            <a:extLst>
              <a:ext uri="{FF2B5EF4-FFF2-40B4-BE49-F238E27FC236}">
                <a16:creationId xmlns:a16="http://schemas.microsoft.com/office/drawing/2014/main" id="{88DBF1EE-9C3F-5055-2B2F-355BAA187F7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15647" r="25537" b="29931"/>
          <a:stretch/>
        </p:blipFill>
        <p:spPr>
          <a:xfrm>
            <a:off x="7242915" y="884761"/>
            <a:ext cx="1448226" cy="29707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EC1C2B-2D77-CAB1-83B2-587B25F1501F}"/>
              </a:ext>
            </a:extLst>
          </p:cNvPr>
          <p:cNvSpPr txBox="1"/>
          <p:nvPr/>
        </p:nvSpPr>
        <p:spPr>
          <a:xfrm>
            <a:off x="5805162" y="860937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9E72DB-6F17-A8A9-92BE-F713D359146A}"/>
              </a:ext>
            </a:extLst>
          </p:cNvPr>
          <p:cNvSpPr txBox="1"/>
          <p:nvPr/>
        </p:nvSpPr>
        <p:spPr>
          <a:xfrm>
            <a:off x="7249404" y="876468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8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543302" y="184755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LAMP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BD102-0A4B-BF43-16AC-4D04492CD2AE}"/>
              </a:ext>
            </a:extLst>
          </p:cNvPr>
          <p:cNvSpPr txBox="1"/>
          <p:nvPr/>
        </p:nvSpPr>
        <p:spPr>
          <a:xfrm>
            <a:off x="8281191" y="2303245"/>
            <a:ext cx="3076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</a:t>
            </a:r>
            <a:r>
              <a:rPr lang="en-US" dirty="0">
                <a:solidFill>
                  <a:srgbClr val="0070C0"/>
                </a:solidFill>
              </a:rPr>
              <a:t> 1µl of purified DNA in 24µL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2:</a:t>
            </a:r>
            <a:r>
              <a:rPr lang="en-US" dirty="0">
                <a:solidFill>
                  <a:srgbClr val="0070C0"/>
                </a:solidFill>
              </a:rPr>
              <a:t> 1µl of heat lysis DNA in 24µL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3:</a:t>
            </a:r>
            <a:r>
              <a:rPr lang="en-US" dirty="0">
                <a:solidFill>
                  <a:srgbClr val="0070C0"/>
                </a:solidFill>
              </a:rPr>
              <a:t> 2µl of heat lysis DNA in 48µL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4:</a:t>
            </a:r>
            <a:r>
              <a:rPr lang="en-US" dirty="0">
                <a:solidFill>
                  <a:srgbClr val="0070C0"/>
                </a:solidFill>
              </a:rPr>
              <a:t> 2µl of heat lysis DNA in 48µL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5-7:</a:t>
            </a:r>
            <a:r>
              <a:rPr lang="en-US" dirty="0">
                <a:solidFill>
                  <a:srgbClr val="0070C0"/>
                </a:solidFill>
              </a:rPr>
              <a:t> Fluorescent LAMP mix</a:t>
            </a:r>
          </a:p>
          <a:p>
            <a:r>
              <a:rPr lang="en-US" b="1" dirty="0">
                <a:solidFill>
                  <a:srgbClr val="0070C0"/>
                </a:solidFill>
              </a:rPr>
              <a:t>8-10:</a:t>
            </a:r>
            <a:r>
              <a:rPr lang="en-US" dirty="0">
                <a:solidFill>
                  <a:srgbClr val="0070C0"/>
                </a:solidFill>
              </a:rPr>
              <a:t> Colorimetric LAMP mix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6610B-0C08-25DD-3154-F6CC6B39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7" y="796954"/>
            <a:ext cx="7972094" cy="52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7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109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Strachan</dc:creator>
  <cp:lastModifiedBy>Simon Strachan</cp:lastModifiedBy>
  <cp:revision>9</cp:revision>
  <dcterms:created xsi:type="dcterms:W3CDTF">2022-06-02T01:37:35Z</dcterms:created>
  <dcterms:modified xsi:type="dcterms:W3CDTF">2022-06-09T02:01:58Z</dcterms:modified>
</cp:coreProperties>
</file>