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66" r:id="rId4"/>
    <p:sldId id="262" r:id="rId5"/>
    <p:sldId id="263" r:id="rId6"/>
    <p:sldId id="264" r:id="rId7"/>
    <p:sldId id="265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5E960-77DE-460A-8272-9D6A9D70CF70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DBA77-AC47-41C5-97DD-77B538E58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6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13AD-7BC3-1868-FDF9-0B02C0BC3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231C3-B1DB-B90B-178D-7E3DC7F90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577B2-B6CD-8664-9708-36537CCB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BC9B-5793-4F41-84A2-9317546FAB29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C16C-24FD-3151-CDA5-31ECF5B4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5201-65A7-919F-0318-21BAC423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4ED9-14D0-4112-B30D-59796CA6D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75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85E-DB95-0E01-9F2F-FD753356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5EEB-3623-BADB-6EFF-473C3E3E2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C210-34E0-99F4-9E2A-7E221491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BC9B-5793-4F41-84A2-9317546FAB29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4038-EF18-6374-E228-84023834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97162-6375-B630-939A-6F0B8669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4ED9-14D0-4112-B30D-59796CA6D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25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EB7F5-C478-0432-58D3-FA913D13D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F3477-01BD-7D28-9CB7-C69D9F3B8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33A60-CA63-A72C-F8C5-F1CE1BB8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BC9B-5793-4F41-84A2-9317546FAB29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6745-EB16-7849-02E8-8A9A68AE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7EF56-A458-9D31-C172-02011018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4ED9-14D0-4112-B30D-59796CA6D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51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36E2-D2A1-B530-4563-89214F2D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57AAE-8DF4-6FC2-1BB3-B3F6E44BA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D88D-8EE5-5C53-AFC6-CEE7044B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BC9B-5793-4F41-84A2-9317546FAB29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9A7CD-BF80-578B-D8D3-1E451789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C774-0288-91A4-AF07-E27BB16D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4ED9-14D0-4112-B30D-59796CA6D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07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3D53-D127-B91D-2E77-F5B4F70B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5619B-75C5-B7C1-A2BB-0D6A6E20C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0C0E4-E0A2-F62D-F9B6-90ECEC6B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BC9B-5793-4F41-84A2-9317546FAB29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C3286-C534-8594-BACE-A9B3B937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2ABA7-263E-AA3D-0E98-8E06C2A6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4ED9-14D0-4112-B30D-59796CA6D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59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FB54-6776-A39E-80EE-AEF66155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2FE9-F4B0-F10F-402A-F09CD4E07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649B2-7674-491C-41CF-74B8D4C56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CCA8E-3C9C-27C6-3A13-E572E5F4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BC9B-5793-4F41-84A2-9317546FAB29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A6849-8337-B8D3-396B-DB7D69AE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1831C-9324-0BA2-731E-DBED3192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4ED9-14D0-4112-B30D-59796CA6D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84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6DB-3D5C-8033-F0DD-CE06FA20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F9B17-A321-6165-C0D7-EB093F000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AA3EC-CE8F-5DCD-141F-981BA0556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25FD2-9ED3-B9B8-109A-A780D6CA3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806E4-84CC-6D01-2A54-DE0D5958E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50E2A-B4CE-5666-8D52-71907F66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BC9B-5793-4F41-84A2-9317546FAB29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43C68-2136-A274-DE37-906C869F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3D664-52AE-F34E-EB93-5CC0D129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4ED9-14D0-4112-B30D-59796CA6D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47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8F9F-63F6-8C5A-1D16-D3984FEC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CAEE7-878E-DDB3-D5A6-2306B223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BC9B-5793-4F41-84A2-9317546FAB29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7BCCD-9EB6-606E-8E6A-C5F55BE7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91986-B89F-7511-A46D-24CC2D2C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4ED9-14D0-4112-B30D-59796CA6D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53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ABBF1-080A-9EC9-F704-E9699372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BC9B-5793-4F41-84A2-9317546FAB29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41C88-906B-B767-B09C-7B01A3F3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A37F2-04FD-B8AA-3BAA-2FDA0E26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4ED9-14D0-4112-B30D-59796CA6D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07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07C2-2B8F-8380-3F75-BA2FF59A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C790-764C-FDBD-2814-D6EEF5ADF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7562E-141F-4CA4-1E4D-CEBC04618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1783E-4773-DC26-AEEA-7B60FCA6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BC9B-5793-4F41-84A2-9317546FAB29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F6AC8-3EB5-BD10-2890-36C4C871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F517A-A4EF-7452-E402-C928ADF5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4ED9-14D0-4112-B30D-59796CA6D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19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2368-952C-4386-E671-92D08179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5DB70-571D-5D69-BAB0-C68B7872C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933B7-451D-8CF8-FB2D-2B3A0621B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34181-87BF-A5B0-823F-D15514EE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BC9B-5793-4F41-84A2-9317546FAB29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FBE33-7BE2-15B4-DD7D-08D1EF00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549F6-1F6F-5E16-0962-4D96C00B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4ED9-14D0-4112-B30D-59796CA6D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024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76EC4-041C-01FF-6D18-56D7A9A2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B9E87-5A80-70FA-0711-D431F6546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92E1-E672-E5D8-468F-4F7463F96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DBC9B-5793-4F41-84A2-9317546FAB29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865E1-2608-6BD2-2789-5A4357A58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93F75-0E8C-8D15-4C1A-DA5355840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54ED9-14D0-4112-B30D-59796CA6D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FD79D17-737F-F226-7DC8-96A14F37C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3" y="906011"/>
            <a:ext cx="3175965" cy="4894188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7FE0056-6CA2-1774-E7E3-5D9DC1885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80" y="1045040"/>
            <a:ext cx="3508323" cy="4755159"/>
          </a:xfrm>
          <a:prstGeom prst="rect">
            <a:avLst/>
          </a:prstGeom>
        </p:spPr>
      </p:pic>
      <p:pic>
        <p:nvPicPr>
          <p:cNvPr id="3" name="Picture 2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C0E6E5C2-EDE9-A996-91ED-FA3B6AF8B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796" y="1770077"/>
            <a:ext cx="3943967" cy="3061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EDEE4C-60DB-E334-A9D8-93FF30658ABD}"/>
              </a:ext>
            </a:extLst>
          </p:cNvPr>
          <p:cNvSpPr txBox="1"/>
          <p:nvPr/>
        </p:nvSpPr>
        <p:spPr>
          <a:xfrm>
            <a:off x="525057" y="503803"/>
            <a:ext cx="186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Heating block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CD340-65A7-619B-52C4-9AA9E5751C5F}"/>
              </a:ext>
            </a:extLst>
          </p:cNvPr>
          <p:cNvSpPr txBox="1"/>
          <p:nvPr/>
        </p:nvSpPr>
        <p:spPr>
          <a:xfrm>
            <a:off x="4033380" y="688469"/>
            <a:ext cx="186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LCD block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9BEE0-D498-EECA-80D6-10832B6A8C93}"/>
              </a:ext>
            </a:extLst>
          </p:cNvPr>
          <p:cNvSpPr txBox="1"/>
          <p:nvPr/>
        </p:nvSpPr>
        <p:spPr>
          <a:xfrm>
            <a:off x="7885796" y="1334660"/>
            <a:ext cx="260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Fluorescence block</a:t>
            </a:r>
            <a:endParaRPr lang="en-A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9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2021B99-3683-07C2-D34C-C76E35402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6" y="1065402"/>
            <a:ext cx="3807221" cy="350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6C43F2-4C8A-90E2-227B-09F738AB9B7A}"/>
              </a:ext>
            </a:extLst>
          </p:cNvPr>
          <p:cNvCxnSpPr>
            <a:cxnSpLocks/>
          </p:cNvCxnSpPr>
          <p:nvPr/>
        </p:nvCxnSpPr>
        <p:spPr>
          <a:xfrm>
            <a:off x="2081639" y="1905700"/>
            <a:ext cx="28426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BBE9E6-A703-2FF5-2857-2EDE1C13F823}"/>
              </a:ext>
            </a:extLst>
          </p:cNvPr>
          <p:cNvCxnSpPr>
            <a:cxnSpLocks/>
          </p:cNvCxnSpPr>
          <p:nvPr/>
        </p:nvCxnSpPr>
        <p:spPr>
          <a:xfrm>
            <a:off x="2633966" y="2234269"/>
            <a:ext cx="22903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C85D45-8817-6B4A-57D7-6606C7226947}"/>
              </a:ext>
            </a:extLst>
          </p:cNvPr>
          <p:cNvCxnSpPr>
            <a:cxnSpLocks/>
          </p:cNvCxnSpPr>
          <p:nvPr/>
        </p:nvCxnSpPr>
        <p:spPr>
          <a:xfrm>
            <a:off x="3088370" y="2403447"/>
            <a:ext cx="18359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79D58B-51DE-7FD5-C05A-1C9F395D7684}"/>
              </a:ext>
            </a:extLst>
          </p:cNvPr>
          <p:cNvCxnSpPr>
            <a:cxnSpLocks/>
          </p:cNvCxnSpPr>
          <p:nvPr/>
        </p:nvCxnSpPr>
        <p:spPr>
          <a:xfrm>
            <a:off x="3928667" y="2706849"/>
            <a:ext cx="9956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1CE9EE-878D-F2E3-7E1F-7A57176B12F2}"/>
              </a:ext>
            </a:extLst>
          </p:cNvPr>
          <p:cNvSpPr txBox="1"/>
          <p:nvPr/>
        </p:nvSpPr>
        <p:spPr>
          <a:xfrm>
            <a:off x="4957680" y="1721034"/>
            <a:ext cx="186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Heating tube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4AE3DC-D9DA-2E77-D685-A6AF3D6D5256}"/>
              </a:ext>
            </a:extLst>
          </p:cNvPr>
          <p:cNvSpPr txBox="1"/>
          <p:nvPr/>
        </p:nvSpPr>
        <p:spPr>
          <a:xfrm>
            <a:off x="4924337" y="2006366"/>
            <a:ext cx="186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Detection tube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FD2DE-3BAE-8FD7-1DF0-147E524DEDA1}"/>
              </a:ext>
            </a:extLst>
          </p:cNvPr>
          <p:cNvSpPr txBox="1"/>
          <p:nvPr/>
        </p:nvSpPr>
        <p:spPr>
          <a:xfrm>
            <a:off x="4924338" y="2236851"/>
            <a:ext cx="186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75ECE6-3D47-0D13-CC6A-ACDDDBC40EDE}"/>
              </a:ext>
            </a:extLst>
          </p:cNvPr>
          <p:cNvSpPr txBox="1"/>
          <p:nvPr/>
        </p:nvSpPr>
        <p:spPr>
          <a:xfrm>
            <a:off x="4924336" y="2518471"/>
            <a:ext cx="186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Touch screen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7AEBC-3466-8AB7-86AE-869AEAF4DECC}"/>
              </a:ext>
            </a:extLst>
          </p:cNvPr>
          <p:cNvSpPr txBox="1"/>
          <p:nvPr/>
        </p:nvSpPr>
        <p:spPr>
          <a:xfrm>
            <a:off x="7282352" y="948811"/>
            <a:ext cx="3521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Handheld, but supported so can be put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Bottom shaped to fit hand: shaped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Possibly 150x100mm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touch screens: 77x52mm</a:t>
            </a:r>
          </a:p>
        </p:txBody>
      </p:sp>
      <p:pic>
        <p:nvPicPr>
          <p:cNvPr id="1028" name="Picture 4" descr="S0883990 Dymo | Dymo LetraTag LT-100H Handheld Label Printer With ABC  Keyboard | 456-6223 | RS Components">
            <a:extLst>
              <a:ext uri="{FF2B5EF4-FFF2-40B4-BE49-F238E27FC236}">
                <a16:creationId xmlns:a16="http://schemas.microsoft.com/office/drawing/2014/main" id="{20E830C4-3B50-C341-B0CA-0AD08041E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425" y="3758269"/>
            <a:ext cx="2522631" cy="281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2C1F26-FC1E-3AB0-CBEC-8720E18AF5BA}"/>
              </a:ext>
            </a:extLst>
          </p:cNvPr>
          <p:cNvSpPr txBox="1"/>
          <p:nvPr/>
        </p:nvSpPr>
        <p:spPr>
          <a:xfrm>
            <a:off x="7194713" y="3244334"/>
            <a:ext cx="310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Modelled after label maker</a:t>
            </a:r>
            <a:endParaRPr lang="en-AU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762909-6095-0B53-B22A-F57258BDEAFA}"/>
              </a:ext>
            </a:extLst>
          </p:cNvPr>
          <p:cNvCxnSpPr>
            <a:cxnSpLocks/>
          </p:cNvCxnSpPr>
          <p:nvPr/>
        </p:nvCxnSpPr>
        <p:spPr>
          <a:xfrm flipH="1">
            <a:off x="7055141" y="4983061"/>
            <a:ext cx="11073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AA3853-CE17-9A39-7EF3-08D7C667B9E7}"/>
              </a:ext>
            </a:extLst>
          </p:cNvPr>
          <p:cNvCxnSpPr>
            <a:cxnSpLocks/>
          </p:cNvCxnSpPr>
          <p:nvPr/>
        </p:nvCxnSpPr>
        <p:spPr>
          <a:xfrm>
            <a:off x="9304951" y="4243432"/>
            <a:ext cx="9956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F0AD7A-2636-5327-617D-BCF3A14BBF00}"/>
              </a:ext>
            </a:extLst>
          </p:cNvPr>
          <p:cNvSpPr txBox="1"/>
          <p:nvPr/>
        </p:nvSpPr>
        <p:spPr>
          <a:xfrm>
            <a:off x="4957680" y="4742361"/>
            <a:ext cx="252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Shaped for hand but sturdy on table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5AF85-DD05-282C-8E15-4AD466B550F7}"/>
              </a:ext>
            </a:extLst>
          </p:cNvPr>
          <p:cNvSpPr txBox="1"/>
          <p:nvPr/>
        </p:nvSpPr>
        <p:spPr>
          <a:xfrm>
            <a:off x="10300623" y="3921475"/>
            <a:ext cx="175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Easily add slant for improved screen visibility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89A89D-3D2C-D79F-7C03-7AAE3B44B2B3}"/>
              </a:ext>
            </a:extLst>
          </p:cNvPr>
          <p:cNvSpPr txBox="1"/>
          <p:nvPr/>
        </p:nvSpPr>
        <p:spPr>
          <a:xfrm>
            <a:off x="459412" y="269531"/>
            <a:ext cx="337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Potential redesign</a:t>
            </a:r>
            <a:endParaRPr lang="en-A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0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B83C08-A87A-A123-99BB-DB10BD09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0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1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9B4E09-1C6B-3470-B4A7-F925F1501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807" r="901" b="19192"/>
          <a:stretch/>
        </p:blipFill>
        <p:spPr>
          <a:xfrm>
            <a:off x="578354" y="706694"/>
            <a:ext cx="4193309" cy="5444611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B919C97-6C93-8993-5417-7C52AB107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" t="23434" r="7158" b="38990"/>
          <a:stretch/>
        </p:blipFill>
        <p:spPr>
          <a:xfrm>
            <a:off x="6776225" y="909065"/>
            <a:ext cx="3184073" cy="2552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45EE5D-73C1-06BE-FDDE-E9CED55AF899}"/>
              </a:ext>
            </a:extLst>
          </p:cNvPr>
          <p:cNvSpPr txBox="1"/>
          <p:nvPr/>
        </p:nvSpPr>
        <p:spPr>
          <a:xfrm>
            <a:off x="459412" y="183474"/>
            <a:ext cx="5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Proof of concept Heating Block</a:t>
            </a:r>
            <a:endParaRPr lang="en-AU" sz="28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D23D4F-924D-0DAF-F0C1-A17C3693FE20}"/>
              </a:ext>
            </a:extLst>
          </p:cNvPr>
          <p:cNvCxnSpPr>
            <a:cxnSpLocks/>
          </p:cNvCxnSpPr>
          <p:nvPr/>
        </p:nvCxnSpPr>
        <p:spPr>
          <a:xfrm>
            <a:off x="3847521" y="5797015"/>
            <a:ext cx="12753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DFC776-FD16-5CA1-0127-8D29482DE337}"/>
              </a:ext>
            </a:extLst>
          </p:cNvPr>
          <p:cNvSpPr txBox="1"/>
          <p:nvPr/>
        </p:nvSpPr>
        <p:spPr>
          <a:xfrm>
            <a:off x="5122877" y="5612349"/>
            <a:ext cx="215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and temp LCD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9320D3-7521-61C8-3CAC-804026F0CE2B}"/>
              </a:ext>
            </a:extLst>
          </p:cNvPr>
          <p:cNvCxnSpPr>
            <a:cxnSpLocks/>
          </p:cNvCxnSpPr>
          <p:nvPr/>
        </p:nvCxnSpPr>
        <p:spPr>
          <a:xfrm>
            <a:off x="1633145" y="2630284"/>
            <a:ext cx="3489732" cy="5670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EF63FE-298A-4F91-505E-331347D08B1A}"/>
              </a:ext>
            </a:extLst>
          </p:cNvPr>
          <p:cNvSpPr txBox="1"/>
          <p:nvPr/>
        </p:nvSpPr>
        <p:spPr>
          <a:xfrm>
            <a:off x="5082500" y="2968391"/>
            <a:ext cx="158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 divider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9B715C-93F4-FA3D-555C-D686C0643F21}"/>
              </a:ext>
            </a:extLst>
          </p:cNvPr>
          <p:cNvCxnSpPr>
            <a:cxnSpLocks/>
          </p:cNvCxnSpPr>
          <p:nvPr/>
        </p:nvCxnSpPr>
        <p:spPr>
          <a:xfrm>
            <a:off x="2806428" y="2506726"/>
            <a:ext cx="22926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A81677-E6B5-AD2A-C78C-6779666E9975}"/>
              </a:ext>
            </a:extLst>
          </p:cNvPr>
          <p:cNvSpPr txBox="1"/>
          <p:nvPr/>
        </p:nvSpPr>
        <p:spPr>
          <a:xfrm>
            <a:off x="5042122" y="2183560"/>
            <a:ext cx="158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range out of range LEDs</a:t>
            </a:r>
            <a:endParaRPr lang="en-AU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0E48C2-46BE-9430-B84F-A623F67F6BE4}"/>
              </a:ext>
            </a:extLst>
          </p:cNvPr>
          <p:cNvCxnSpPr>
            <a:cxnSpLocks/>
          </p:cNvCxnSpPr>
          <p:nvPr/>
        </p:nvCxnSpPr>
        <p:spPr>
          <a:xfrm>
            <a:off x="2231702" y="1837005"/>
            <a:ext cx="28104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B947C0-F634-093F-67B1-0305BA946279}"/>
              </a:ext>
            </a:extLst>
          </p:cNvPr>
          <p:cNvSpPr txBox="1"/>
          <p:nvPr/>
        </p:nvSpPr>
        <p:spPr>
          <a:xfrm>
            <a:off x="5042122" y="1471194"/>
            <a:ext cx="158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Switching MOSFET</a:t>
            </a:r>
            <a:endParaRPr lang="en-AU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C5353B-194D-3802-C95F-235BD6D839FB}"/>
              </a:ext>
            </a:extLst>
          </p:cNvPr>
          <p:cNvCxnSpPr>
            <a:cxnSpLocks/>
          </p:cNvCxnSpPr>
          <p:nvPr/>
        </p:nvCxnSpPr>
        <p:spPr>
          <a:xfrm>
            <a:off x="4351134" y="4161621"/>
            <a:ext cx="7479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0C9648-3835-25C7-7980-1EBCB1F52281}"/>
              </a:ext>
            </a:extLst>
          </p:cNvPr>
          <p:cNvSpPr txBox="1"/>
          <p:nvPr/>
        </p:nvSpPr>
        <p:spPr>
          <a:xfrm>
            <a:off x="5054304" y="3957454"/>
            <a:ext cx="158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</a:t>
            </a:r>
            <a:endParaRPr lang="en-A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507393-1C32-FA9C-1319-5786DD3CB060}"/>
              </a:ext>
            </a:extLst>
          </p:cNvPr>
          <p:cNvCxnSpPr>
            <a:cxnSpLocks/>
          </p:cNvCxnSpPr>
          <p:nvPr/>
        </p:nvCxnSpPr>
        <p:spPr>
          <a:xfrm>
            <a:off x="7845067" y="2522408"/>
            <a:ext cx="477762" cy="1121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2E44BB-97F5-048C-3953-93C6DF904BF4}"/>
              </a:ext>
            </a:extLst>
          </p:cNvPr>
          <p:cNvSpPr txBox="1"/>
          <p:nvPr/>
        </p:nvSpPr>
        <p:spPr>
          <a:xfrm>
            <a:off x="7806762" y="3561958"/>
            <a:ext cx="158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Thermistor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E27953-E3D8-0EB1-46C3-DE80B00AD2FF}"/>
              </a:ext>
            </a:extLst>
          </p:cNvPr>
          <p:cNvSpPr txBox="1"/>
          <p:nvPr/>
        </p:nvSpPr>
        <p:spPr>
          <a:xfrm>
            <a:off x="7475332" y="395659"/>
            <a:ext cx="231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15cm Nichrome Wire</a:t>
            </a:r>
            <a:endParaRPr lang="en-AU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82ADBF-8FBB-46C4-80AD-5FA38958AE00}"/>
              </a:ext>
            </a:extLst>
          </p:cNvPr>
          <p:cNvCxnSpPr>
            <a:cxnSpLocks/>
          </p:cNvCxnSpPr>
          <p:nvPr/>
        </p:nvCxnSpPr>
        <p:spPr>
          <a:xfrm flipV="1">
            <a:off x="8566842" y="706694"/>
            <a:ext cx="66823" cy="1530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73B1E1-F539-B26E-8411-FAAC4A80103D}"/>
              </a:ext>
            </a:extLst>
          </p:cNvPr>
          <p:cNvCxnSpPr>
            <a:cxnSpLocks/>
          </p:cNvCxnSpPr>
          <p:nvPr/>
        </p:nvCxnSpPr>
        <p:spPr>
          <a:xfrm>
            <a:off x="9136839" y="2317946"/>
            <a:ext cx="1074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5C4A040-96FB-243D-374A-07E158DEF815}"/>
              </a:ext>
            </a:extLst>
          </p:cNvPr>
          <p:cNvSpPr txBox="1"/>
          <p:nvPr/>
        </p:nvSpPr>
        <p:spPr>
          <a:xfrm>
            <a:off x="10190193" y="1994780"/>
            <a:ext cx="1070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PDMS mold</a:t>
            </a:r>
            <a:endParaRPr lang="en-AU" dirty="0"/>
          </a:p>
        </p:txBody>
      </p:sp>
      <p:pic>
        <p:nvPicPr>
          <p:cNvPr id="43" name="Picture 42" descr="A picture containing keyboard, computer, indoor, electronics&#10;&#10;Description automatically generated">
            <a:extLst>
              <a:ext uri="{FF2B5EF4-FFF2-40B4-BE49-F238E27FC236}">
                <a16:creationId xmlns:a16="http://schemas.microsoft.com/office/drawing/2014/main" id="{BA909598-AC4E-35CB-8E9A-629A28B35E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" t="18784" r="11411" b="39317"/>
          <a:stretch/>
        </p:blipFill>
        <p:spPr>
          <a:xfrm>
            <a:off x="7274609" y="4022863"/>
            <a:ext cx="2615447" cy="2354677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EDD57D1-F847-727D-E725-346E6621D4C4}"/>
              </a:ext>
            </a:extLst>
          </p:cNvPr>
          <p:cNvCxnSpPr>
            <a:cxnSpLocks/>
          </p:cNvCxnSpPr>
          <p:nvPr/>
        </p:nvCxnSpPr>
        <p:spPr>
          <a:xfrm>
            <a:off x="9582854" y="4810875"/>
            <a:ext cx="8614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A650667-5148-E89E-2642-0FB528EA7280}"/>
              </a:ext>
            </a:extLst>
          </p:cNvPr>
          <p:cNvSpPr txBox="1"/>
          <p:nvPr/>
        </p:nvSpPr>
        <p:spPr>
          <a:xfrm>
            <a:off x="10414245" y="4395429"/>
            <a:ext cx="1389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8x 1.5V AA batteries = 12V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366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96BB446-7298-A3EF-260C-146B0184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57" y="0"/>
            <a:ext cx="4566816" cy="349611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F094211-ED01-71D1-B27A-D99F152F1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05" y="0"/>
            <a:ext cx="4566816" cy="3496114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20EC3CE-BD7A-2920-8D08-FDECA4565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57" y="3359469"/>
            <a:ext cx="4566817" cy="34961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354CEA-66AD-781F-BCD1-7BD86C44C3F5}"/>
              </a:ext>
            </a:extLst>
          </p:cNvPr>
          <p:cNvSpPr txBox="1"/>
          <p:nvPr/>
        </p:nvSpPr>
        <p:spPr>
          <a:xfrm>
            <a:off x="352708" y="351642"/>
            <a:ext cx="119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 PID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6AAE11-8D5F-0C11-B379-80DF6254B9AE}"/>
              </a:ext>
            </a:extLst>
          </p:cNvPr>
          <p:cNvSpPr txBox="1"/>
          <p:nvPr/>
        </p:nvSpPr>
        <p:spPr>
          <a:xfrm>
            <a:off x="6095998" y="351642"/>
            <a:ext cx="1195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Kp</a:t>
            </a:r>
            <a:r>
              <a:rPr lang="en-US" dirty="0">
                <a:solidFill>
                  <a:srgbClr val="0070C0"/>
                </a:solidFill>
              </a:rPr>
              <a:t> = 50</a:t>
            </a:r>
          </a:p>
          <a:p>
            <a:r>
              <a:rPr lang="en-US" dirty="0">
                <a:solidFill>
                  <a:srgbClr val="0070C0"/>
                </a:solidFill>
              </a:rPr>
              <a:t>Ki = 50</a:t>
            </a:r>
          </a:p>
          <a:p>
            <a:r>
              <a:rPr lang="en-US" dirty="0" err="1">
                <a:solidFill>
                  <a:srgbClr val="0070C0"/>
                </a:solidFill>
              </a:rPr>
              <a:t>Kd</a:t>
            </a:r>
            <a:r>
              <a:rPr lang="en-US" dirty="0">
                <a:solidFill>
                  <a:srgbClr val="0070C0"/>
                </a:solidFill>
              </a:rPr>
              <a:t> = 0.5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F156F3-C2D0-B326-9086-008A609B1BF6}"/>
              </a:ext>
            </a:extLst>
          </p:cNvPr>
          <p:cNvSpPr txBox="1"/>
          <p:nvPr/>
        </p:nvSpPr>
        <p:spPr>
          <a:xfrm>
            <a:off x="352709" y="3496112"/>
            <a:ext cx="1195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Kp</a:t>
            </a:r>
            <a:r>
              <a:rPr lang="en-US" dirty="0">
                <a:solidFill>
                  <a:srgbClr val="0070C0"/>
                </a:solidFill>
              </a:rPr>
              <a:t> = 350</a:t>
            </a:r>
          </a:p>
          <a:p>
            <a:r>
              <a:rPr lang="en-US" dirty="0">
                <a:solidFill>
                  <a:srgbClr val="0070C0"/>
                </a:solidFill>
              </a:rPr>
              <a:t>Ki = 300</a:t>
            </a:r>
          </a:p>
          <a:p>
            <a:r>
              <a:rPr lang="en-US" dirty="0" err="1">
                <a:solidFill>
                  <a:srgbClr val="0070C0"/>
                </a:solidFill>
              </a:rPr>
              <a:t>Kd</a:t>
            </a:r>
            <a:r>
              <a:rPr lang="en-US" dirty="0">
                <a:solidFill>
                  <a:srgbClr val="0070C0"/>
                </a:solidFill>
              </a:rPr>
              <a:t> = 50</a:t>
            </a:r>
            <a:endParaRPr lang="en-AU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D82471-92E8-CD31-2F75-826752DF57C7}"/>
              </a:ext>
            </a:extLst>
          </p:cNvPr>
          <p:cNvCxnSpPr>
            <a:cxnSpLocks/>
          </p:cNvCxnSpPr>
          <p:nvPr/>
        </p:nvCxnSpPr>
        <p:spPr>
          <a:xfrm>
            <a:off x="1663836" y="1156544"/>
            <a:ext cx="31113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3CBD42-98F2-5ECD-006A-DA7CDEF27B40}"/>
              </a:ext>
            </a:extLst>
          </p:cNvPr>
          <p:cNvCxnSpPr>
            <a:cxnSpLocks/>
          </p:cNvCxnSpPr>
          <p:nvPr/>
        </p:nvCxnSpPr>
        <p:spPr>
          <a:xfrm>
            <a:off x="1667971" y="4640378"/>
            <a:ext cx="31113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D3D383-3437-9A4E-7B95-1CC4282F8322}"/>
              </a:ext>
            </a:extLst>
          </p:cNvPr>
          <p:cNvCxnSpPr>
            <a:cxnSpLocks/>
          </p:cNvCxnSpPr>
          <p:nvPr/>
        </p:nvCxnSpPr>
        <p:spPr>
          <a:xfrm>
            <a:off x="7510599" y="1408163"/>
            <a:ext cx="31113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1E3E8852-4936-1211-2CE8-D1427072F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04" y="3377971"/>
            <a:ext cx="4566818" cy="34961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9D7BDC-5A62-A405-D7EA-0CBD5D9E94C9}"/>
              </a:ext>
            </a:extLst>
          </p:cNvPr>
          <p:cNvSpPr txBox="1"/>
          <p:nvPr/>
        </p:nvSpPr>
        <p:spPr>
          <a:xfrm>
            <a:off x="6095996" y="3444917"/>
            <a:ext cx="1195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Kp</a:t>
            </a:r>
            <a:r>
              <a:rPr lang="en-US" dirty="0">
                <a:solidFill>
                  <a:srgbClr val="0070C0"/>
                </a:solidFill>
              </a:rPr>
              <a:t> = 350</a:t>
            </a:r>
          </a:p>
          <a:p>
            <a:r>
              <a:rPr lang="en-US" dirty="0">
                <a:solidFill>
                  <a:srgbClr val="0070C0"/>
                </a:solidFill>
              </a:rPr>
              <a:t>Ki = 300</a:t>
            </a:r>
          </a:p>
          <a:p>
            <a:r>
              <a:rPr lang="en-US" dirty="0" err="1">
                <a:solidFill>
                  <a:srgbClr val="0070C0"/>
                </a:solidFill>
              </a:rPr>
              <a:t>Kd</a:t>
            </a:r>
            <a:r>
              <a:rPr lang="en-US" dirty="0">
                <a:solidFill>
                  <a:srgbClr val="0070C0"/>
                </a:solidFill>
              </a:rPr>
              <a:t> = 100</a:t>
            </a:r>
            <a:endParaRPr lang="en-A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0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4CED121-0428-C323-3D7E-50DAFD8AC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51" y="1266449"/>
            <a:ext cx="5326045" cy="4077338"/>
          </a:xfrm>
          <a:prstGeom prst="rect">
            <a:avLst/>
          </a:prstGeom>
        </p:spPr>
      </p:pic>
      <p:pic>
        <p:nvPicPr>
          <p:cNvPr id="6" name="Picture 5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DDBD7A1D-907B-812B-C995-49D951D1E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006" y="1314257"/>
            <a:ext cx="5326045" cy="407733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EC304F-E2E0-29C2-1196-B88559134B81}"/>
              </a:ext>
            </a:extLst>
          </p:cNvPr>
          <p:cNvCxnSpPr>
            <a:cxnSpLocks/>
          </p:cNvCxnSpPr>
          <p:nvPr/>
        </p:nvCxnSpPr>
        <p:spPr>
          <a:xfrm>
            <a:off x="1702155" y="2916177"/>
            <a:ext cx="3646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A1DC89-C714-8E19-C07B-EB29AB9150EA}"/>
              </a:ext>
            </a:extLst>
          </p:cNvPr>
          <p:cNvCxnSpPr>
            <a:cxnSpLocks/>
          </p:cNvCxnSpPr>
          <p:nvPr/>
        </p:nvCxnSpPr>
        <p:spPr>
          <a:xfrm>
            <a:off x="7079018" y="2963802"/>
            <a:ext cx="3646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6FE740-C85A-F3D1-B849-9125093354FD}"/>
              </a:ext>
            </a:extLst>
          </p:cNvPr>
          <p:cNvSpPr txBox="1"/>
          <p:nvPr/>
        </p:nvSpPr>
        <p:spPr>
          <a:xfrm>
            <a:off x="459412" y="269531"/>
            <a:ext cx="337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350300100 low bat</a:t>
            </a:r>
            <a:endParaRPr lang="en-A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63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1B09F1-651B-5328-D76E-62BD99508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59" y="1375647"/>
            <a:ext cx="5364405" cy="410670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455E326-12B5-9811-9750-7389E8819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95" y="1414128"/>
            <a:ext cx="5364405" cy="410670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1BC58B-3738-6E6B-885B-DA6881A15057}"/>
              </a:ext>
            </a:extLst>
          </p:cNvPr>
          <p:cNvCxnSpPr>
            <a:cxnSpLocks/>
          </p:cNvCxnSpPr>
          <p:nvPr/>
        </p:nvCxnSpPr>
        <p:spPr>
          <a:xfrm>
            <a:off x="1692630" y="3078102"/>
            <a:ext cx="3646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A85EDB-EDEA-06C2-71CB-8FA7F707D344}"/>
              </a:ext>
            </a:extLst>
          </p:cNvPr>
          <p:cNvCxnSpPr>
            <a:cxnSpLocks/>
          </p:cNvCxnSpPr>
          <p:nvPr/>
        </p:nvCxnSpPr>
        <p:spPr>
          <a:xfrm>
            <a:off x="6874230" y="3325751"/>
            <a:ext cx="3646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1676B3-8AA9-762E-D989-BAE32A611542}"/>
              </a:ext>
            </a:extLst>
          </p:cNvPr>
          <p:cNvSpPr txBox="1"/>
          <p:nvPr/>
        </p:nvSpPr>
        <p:spPr>
          <a:xfrm>
            <a:off x="459411" y="269531"/>
            <a:ext cx="4632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35030050 old and new bat</a:t>
            </a:r>
            <a:endParaRPr lang="en-A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9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0F1DA0D-D1DA-554D-4A06-39E3987C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7" y="1294002"/>
            <a:ext cx="5577703" cy="426999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5344EDC-37EF-C79F-F8F4-E70ACDA9D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4002"/>
            <a:ext cx="5457163" cy="41777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78A477-87AE-4229-42E5-9B30897DCB55}"/>
              </a:ext>
            </a:extLst>
          </p:cNvPr>
          <p:cNvSpPr txBox="1"/>
          <p:nvPr/>
        </p:nvSpPr>
        <p:spPr>
          <a:xfrm>
            <a:off x="694304" y="529589"/>
            <a:ext cx="600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Time it takes for varying currents</a:t>
            </a:r>
            <a:endParaRPr lang="en-AU" sz="28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965C0-EBF8-0D89-ED4A-6D153636D82A}"/>
              </a:ext>
            </a:extLst>
          </p:cNvPr>
          <p:cNvSpPr txBox="1"/>
          <p:nvPr/>
        </p:nvSpPr>
        <p:spPr>
          <a:xfrm>
            <a:off x="8459164" y="1943642"/>
            <a:ext cx="730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3min 17s</a:t>
            </a:r>
            <a:endParaRPr lang="en-AU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63CAA8-CD62-80DA-2699-8664026590F9}"/>
              </a:ext>
            </a:extLst>
          </p:cNvPr>
          <p:cNvSpPr txBox="1"/>
          <p:nvPr/>
        </p:nvSpPr>
        <p:spPr>
          <a:xfrm>
            <a:off x="9123292" y="1943642"/>
            <a:ext cx="730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4min 20s</a:t>
            </a:r>
            <a:endParaRPr lang="en-AU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2434D-DC7E-5CE3-48DC-010C1C53EB82}"/>
              </a:ext>
            </a:extLst>
          </p:cNvPr>
          <p:cNvSpPr txBox="1"/>
          <p:nvPr/>
        </p:nvSpPr>
        <p:spPr>
          <a:xfrm>
            <a:off x="10609542" y="2074447"/>
            <a:ext cx="730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6min 44s</a:t>
            </a:r>
            <a:endParaRPr lang="en-AU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4BC6B-18F4-0A23-5527-05BA1DAE4EA0}"/>
              </a:ext>
            </a:extLst>
          </p:cNvPr>
          <p:cNvSpPr txBox="1"/>
          <p:nvPr/>
        </p:nvSpPr>
        <p:spPr>
          <a:xfrm>
            <a:off x="3511058" y="1790036"/>
            <a:ext cx="730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3min 18s</a:t>
            </a:r>
            <a:endParaRPr lang="en-AU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4357E-6EB3-27D7-9232-0DD9FAF0260E}"/>
              </a:ext>
            </a:extLst>
          </p:cNvPr>
          <p:cNvSpPr txBox="1"/>
          <p:nvPr/>
        </p:nvSpPr>
        <p:spPr>
          <a:xfrm>
            <a:off x="5679966" y="1243450"/>
            <a:ext cx="121877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For 21cm:</a:t>
            </a:r>
          </a:p>
          <a:p>
            <a:r>
              <a:rPr lang="en-US" sz="1300" dirty="0"/>
              <a:t>4.68V</a:t>
            </a:r>
          </a:p>
          <a:p>
            <a:r>
              <a:rPr lang="en-US" sz="1300" dirty="0"/>
              <a:t>3.96V</a:t>
            </a:r>
          </a:p>
          <a:p>
            <a:r>
              <a:rPr lang="en-US" sz="1300" dirty="0"/>
              <a:t>3.17V</a:t>
            </a:r>
          </a:p>
          <a:p>
            <a:r>
              <a:rPr lang="en-US" sz="1300" dirty="0"/>
              <a:t>2.37V</a:t>
            </a:r>
            <a:endParaRPr lang="en-AU" sz="1300" dirty="0"/>
          </a:p>
        </p:txBody>
      </p:sp>
    </p:spTree>
    <p:extLst>
      <p:ext uri="{BB962C8B-B14F-4D97-AF65-F5344CB8AC3E}">
        <p14:creationId xmlns:p14="http://schemas.microsoft.com/office/powerpoint/2010/main" val="420910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E3EB01-C1FB-5EE0-EBB1-80C5F5B76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07" y="1035347"/>
            <a:ext cx="3515216" cy="50299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8E5C8A-9B6A-D13C-41B4-5A4D74FE7EB5}"/>
              </a:ext>
            </a:extLst>
          </p:cNvPr>
          <p:cNvCxnSpPr>
            <a:cxnSpLocks/>
          </p:cNvCxnSpPr>
          <p:nvPr/>
        </p:nvCxnSpPr>
        <p:spPr>
          <a:xfrm flipV="1">
            <a:off x="1266585" y="1501740"/>
            <a:ext cx="1535185" cy="645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418F34-D25A-7446-7156-FB69F0D58344}"/>
              </a:ext>
            </a:extLst>
          </p:cNvPr>
          <p:cNvCxnSpPr>
            <a:cxnSpLocks/>
          </p:cNvCxnSpPr>
          <p:nvPr/>
        </p:nvCxnSpPr>
        <p:spPr>
          <a:xfrm>
            <a:off x="2792491" y="1501740"/>
            <a:ext cx="12753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EA7083-DFD4-AD10-08CC-EEC70E0009C4}"/>
              </a:ext>
            </a:extLst>
          </p:cNvPr>
          <p:cNvSpPr txBox="1"/>
          <p:nvPr/>
        </p:nvSpPr>
        <p:spPr>
          <a:xfrm>
            <a:off x="4025672" y="1371291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Ø25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44C10D-70D0-2C01-A5A0-B78135C4797F}"/>
              </a:ext>
            </a:extLst>
          </p:cNvPr>
          <p:cNvCxnSpPr>
            <a:cxnSpLocks/>
          </p:cNvCxnSpPr>
          <p:nvPr/>
        </p:nvCxnSpPr>
        <p:spPr>
          <a:xfrm>
            <a:off x="3280451" y="2610374"/>
            <a:ext cx="787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C5FD3BB-20BE-F058-5316-E070F67C9909}"/>
              </a:ext>
            </a:extLst>
          </p:cNvPr>
          <p:cNvSpPr txBox="1"/>
          <p:nvPr/>
        </p:nvSpPr>
        <p:spPr>
          <a:xfrm>
            <a:off x="4050505" y="2425708"/>
            <a:ext cx="9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45mm</a:t>
            </a:r>
            <a:endParaRPr lang="en-AU" dirty="0"/>
          </a:p>
        </p:txBody>
      </p:sp>
      <p:pic>
        <p:nvPicPr>
          <p:cNvPr id="28" name="Picture 27" descr="A picture containing text&#10;&#10;Description automatically generated">
            <a:extLst>
              <a:ext uri="{FF2B5EF4-FFF2-40B4-BE49-F238E27FC236}">
                <a16:creationId xmlns:a16="http://schemas.microsoft.com/office/drawing/2014/main" id="{31BA67F4-C1CC-32E4-500B-186B865A7E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3" t="27523" r="25007" b="43853"/>
          <a:stretch/>
        </p:blipFill>
        <p:spPr>
          <a:xfrm>
            <a:off x="5100430" y="1035347"/>
            <a:ext cx="2361315" cy="266930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82C8BAE-CB40-2A09-2C44-FB430B2ADCD0}"/>
              </a:ext>
            </a:extLst>
          </p:cNvPr>
          <p:cNvSpPr txBox="1"/>
          <p:nvPr/>
        </p:nvSpPr>
        <p:spPr>
          <a:xfrm>
            <a:off x="459412" y="269531"/>
            <a:ext cx="337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PDMS Mold</a:t>
            </a:r>
            <a:endParaRPr lang="en-AU" sz="2800" dirty="0">
              <a:solidFill>
                <a:srgbClr val="0070C0"/>
              </a:solidFill>
            </a:endParaRPr>
          </a:p>
        </p:txBody>
      </p:sp>
      <p:sp>
        <p:nvSpPr>
          <p:cNvPr id="33" name="Arrow: Circular 32">
            <a:extLst>
              <a:ext uri="{FF2B5EF4-FFF2-40B4-BE49-F238E27FC236}">
                <a16:creationId xmlns:a16="http://schemas.microsoft.com/office/drawing/2014/main" id="{708B63CB-43C1-A1AD-F237-735F66D6503F}"/>
              </a:ext>
            </a:extLst>
          </p:cNvPr>
          <p:cNvSpPr/>
          <p:nvPr/>
        </p:nvSpPr>
        <p:spPr>
          <a:xfrm rot="20657209">
            <a:off x="3232862" y="59031"/>
            <a:ext cx="3243980" cy="2624520"/>
          </a:xfrm>
          <a:prstGeom prst="circularArrow">
            <a:avLst>
              <a:gd name="adj1" fmla="val 4996"/>
              <a:gd name="adj2" fmla="val 915817"/>
              <a:gd name="adj3" fmla="val 20541875"/>
              <a:gd name="adj4" fmla="val 12842742"/>
              <a:gd name="adj5" fmla="val 9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7AEBD6DF-4D5C-BD21-6BEA-8B36842A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58969"/>
              </p:ext>
            </p:extLst>
          </p:nvPr>
        </p:nvGraphicFramePr>
        <p:xfrm>
          <a:off x="4906908" y="4035079"/>
          <a:ext cx="5981350" cy="184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675">
                  <a:extLst>
                    <a:ext uri="{9D8B030D-6E8A-4147-A177-3AD203B41FA5}">
                      <a16:colId xmlns:a16="http://schemas.microsoft.com/office/drawing/2014/main" val="3821270925"/>
                    </a:ext>
                  </a:extLst>
                </a:gridCol>
                <a:gridCol w="2990675">
                  <a:extLst>
                    <a:ext uri="{9D8B030D-6E8A-4147-A177-3AD203B41FA5}">
                      <a16:colId xmlns:a16="http://schemas.microsoft.com/office/drawing/2014/main" val="735200371"/>
                    </a:ext>
                  </a:extLst>
                </a:gridCol>
              </a:tblGrid>
              <a:tr h="386057">
                <a:tc>
                  <a:txBody>
                    <a:bodyPr/>
                    <a:lstStyle/>
                    <a:p>
                      <a:r>
                        <a:rPr lang="en-US" sz="1400" dirty="0"/>
                        <a:t>Problem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Solution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016820"/>
                  </a:ext>
                </a:extLst>
              </a:tr>
              <a:tr h="612337">
                <a:tc>
                  <a:txBody>
                    <a:bodyPr/>
                    <a:lstStyle/>
                    <a:p>
                      <a:r>
                        <a:rPr lang="en-US" sz="1400" dirty="0"/>
                        <a:t>Poor mold due to short set time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Leave for ~48hrs room temp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9816"/>
                  </a:ext>
                </a:extLst>
              </a:tr>
              <a:tr h="386057">
                <a:tc>
                  <a:txBody>
                    <a:bodyPr/>
                    <a:lstStyle/>
                    <a:p>
                      <a:r>
                        <a:rPr lang="en-US" sz="1400" dirty="0"/>
                        <a:t>Difficult to get out of mold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Breakable mold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433256"/>
                  </a:ext>
                </a:extLst>
              </a:tr>
              <a:tr h="460294">
                <a:tc>
                  <a:txBody>
                    <a:bodyPr/>
                    <a:lstStyle/>
                    <a:p>
                      <a:r>
                        <a:rPr lang="en-US" sz="1400" dirty="0"/>
                        <a:t>Too big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Redesign and print mold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901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90F272F-0846-63F7-1B46-9C07435F5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474" y="1113459"/>
            <a:ext cx="2635042" cy="184785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BDFF19-19C7-76C0-70D2-2295506911B2}"/>
              </a:ext>
            </a:extLst>
          </p:cNvPr>
          <p:cNvCxnSpPr>
            <a:cxnSpLocks/>
          </p:cNvCxnSpPr>
          <p:nvPr/>
        </p:nvCxnSpPr>
        <p:spPr>
          <a:xfrm>
            <a:off x="9512172" y="2147693"/>
            <a:ext cx="1098857" cy="97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C62C5B-AF0A-B9D9-3799-42763509EC8C}"/>
              </a:ext>
            </a:extLst>
          </p:cNvPr>
          <p:cNvCxnSpPr>
            <a:cxnSpLocks/>
          </p:cNvCxnSpPr>
          <p:nvPr/>
        </p:nvCxnSpPr>
        <p:spPr>
          <a:xfrm>
            <a:off x="9329975" y="1897396"/>
            <a:ext cx="12810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B2DB6D-AF01-0453-307E-C61C593072B0}"/>
              </a:ext>
            </a:extLst>
          </p:cNvPr>
          <p:cNvSpPr txBox="1"/>
          <p:nvPr/>
        </p:nvSpPr>
        <p:spPr>
          <a:xfrm>
            <a:off x="10611029" y="1712730"/>
            <a:ext cx="13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Holds tube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9C076E-DC87-D2F3-FD68-AB8A6439E021}"/>
              </a:ext>
            </a:extLst>
          </p:cNvPr>
          <p:cNvSpPr txBox="1"/>
          <p:nvPr/>
        </p:nvSpPr>
        <p:spPr>
          <a:xfrm>
            <a:off x="10611028" y="2089643"/>
            <a:ext cx="13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Holds wire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91BA8F-8760-2B1F-56D4-B0B1A2097DE5}"/>
              </a:ext>
            </a:extLst>
          </p:cNvPr>
          <p:cNvSpPr txBox="1"/>
          <p:nvPr/>
        </p:nvSpPr>
        <p:spPr>
          <a:xfrm>
            <a:off x="7897583" y="792751"/>
            <a:ext cx="26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Mold cap for 2</a:t>
            </a:r>
            <a:r>
              <a:rPr lang="en-US" baseline="30000" dirty="0">
                <a:solidFill>
                  <a:srgbClr val="0070C0"/>
                </a:solidFill>
              </a:rPr>
              <a:t>nd</a:t>
            </a:r>
            <a:r>
              <a:rPr lang="en-US" dirty="0">
                <a:solidFill>
                  <a:srgbClr val="0070C0"/>
                </a:solidFill>
              </a:rPr>
              <a:t> iteration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926149-9810-2586-AC5C-6C860E3D4DB7}"/>
              </a:ext>
            </a:extLst>
          </p:cNvPr>
          <p:cNvSpPr txBox="1"/>
          <p:nvPr/>
        </p:nvSpPr>
        <p:spPr>
          <a:xfrm>
            <a:off x="381229" y="746395"/>
            <a:ext cx="26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Mold cap for 1</a:t>
            </a:r>
            <a:r>
              <a:rPr lang="en-US" baseline="30000" dirty="0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 iteration</a:t>
            </a:r>
            <a:endParaRPr lang="en-A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6DA25-F73E-FCC5-4545-2FF67DC7BA47}"/>
              </a:ext>
            </a:extLst>
          </p:cNvPr>
          <p:cNvSpPr txBox="1"/>
          <p:nvPr/>
        </p:nvSpPr>
        <p:spPr>
          <a:xfrm>
            <a:off x="459411" y="269531"/>
            <a:ext cx="3852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Aluminium</a:t>
            </a:r>
            <a:r>
              <a:rPr lang="en-US" sz="2800" dirty="0">
                <a:solidFill>
                  <a:srgbClr val="0070C0"/>
                </a:solidFill>
              </a:rPr>
              <a:t> block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04D42-96F1-2431-0D11-45DD1AAD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7" y="792751"/>
            <a:ext cx="8426016" cy="5992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253939-34C0-E752-1044-C0E55BC4D6DC}"/>
              </a:ext>
            </a:extLst>
          </p:cNvPr>
          <p:cNvSpPr txBox="1"/>
          <p:nvPr/>
        </p:nvSpPr>
        <p:spPr>
          <a:xfrm>
            <a:off x="9102056" y="1284806"/>
            <a:ext cx="3089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different PTC heating cartridges: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40W/12V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40W/24V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40W/24V (5mm longer)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575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7571</TotalTime>
  <Words>218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Strachan</dc:creator>
  <cp:lastModifiedBy>Simon Strachan</cp:lastModifiedBy>
  <cp:revision>6</cp:revision>
  <dcterms:created xsi:type="dcterms:W3CDTF">2022-05-16T01:54:29Z</dcterms:created>
  <dcterms:modified xsi:type="dcterms:W3CDTF">2022-05-23T07:35:23Z</dcterms:modified>
</cp:coreProperties>
</file>