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2390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5866-672E-47D2-8F06-35FB08217B9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601AE7-10CE-4108-8FE4-A9DD5AFACFCA}">
      <dgm:prSet/>
      <dgm:spPr/>
      <dgm:t>
        <a:bodyPr/>
        <a:lstStyle/>
        <a:p>
          <a:r>
            <a:rPr lang="de-DE"/>
            <a:t>Scrum-Tools</a:t>
          </a:r>
          <a:endParaRPr lang="en-US"/>
        </a:p>
      </dgm:t>
    </dgm:pt>
    <dgm:pt modelId="{6744F51B-1E10-4D3B-ACF5-AF79007F4F1D}" type="parTrans" cxnId="{4A359C63-14F5-4598-9BC3-194C2E1D0D8B}">
      <dgm:prSet/>
      <dgm:spPr/>
      <dgm:t>
        <a:bodyPr/>
        <a:lstStyle/>
        <a:p>
          <a:endParaRPr lang="en-US"/>
        </a:p>
      </dgm:t>
    </dgm:pt>
    <dgm:pt modelId="{CF82D039-0C92-4458-9D81-7B2C77B42A8D}" type="sibTrans" cxnId="{4A359C63-14F5-4598-9BC3-194C2E1D0D8B}">
      <dgm:prSet/>
      <dgm:spPr/>
      <dgm:t>
        <a:bodyPr/>
        <a:lstStyle/>
        <a:p>
          <a:endParaRPr lang="en-US"/>
        </a:p>
      </dgm:t>
    </dgm:pt>
    <dgm:pt modelId="{C5B0B60A-C24B-40C5-B18D-8A8EEA466956}">
      <dgm:prSet/>
      <dgm:spPr/>
      <dgm:t>
        <a:bodyPr/>
        <a:lstStyle/>
        <a:p>
          <a:r>
            <a:rPr lang="en-US" dirty="0" err="1"/>
            <a:t>Integrationen</a:t>
          </a:r>
          <a:endParaRPr lang="en-US" dirty="0"/>
        </a:p>
      </dgm:t>
    </dgm:pt>
    <dgm:pt modelId="{24C8C46B-D678-4B86-8475-03AF7CAA674B}" type="parTrans" cxnId="{732E6204-7503-41E7-B363-91E4AF2BB85D}">
      <dgm:prSet/>
      <dgm:spPr/>
      <dgm:t>
        <a:bodyPr/>
        <a:lstStyle/>
        <a:p>
          <a:endParaRPr lang="en-US"/>
        </a:p>
      </dgm:t>
    </dgm:pt>
    <dgm:pt modelId="{1C9DE049-6636-486C-BC60-47F35DC91141}" type="sibTrans" cxnId="{732E6204-7503-41E7-B363-91E4AF2BB85D}">
      <dgm:prSet/>
      <dgm:spPr/>
      <dgm:t>
        <a:bodyPr/>
        <a:lstStyle/>
        <a:p>
          <a:endParaRPr lang="en-US"/>
        </a:p>
      </dgm:t>
    </dgm:pt>
    <dgm:pt modelId="{608E61FB-6268-4C04-8E1E-F0EF18CB2BA7}">
      <dgm:prSet/>
      <dgm:spPr/>
      <dgm:t>
        <a:bodyPr/>
        <a:lstStyle/>
        <a:p>
          <a:r>
            <a:rPr lang="en-US" dirty="0" err="1"/>
            <a:t>Kosten</a:t>
          </a:r>
          <a:endParaRPr lang="en-US" dirty="0"/>
        </a:p>
      </dgm:t>
    </dgm:pt>
    <dgm:pt modelId="{55DDEB58-33C0-4994-BDB1-1493D9FE6339}" type="parTrans" cxnId="{F4A6F09D-EAAE-4D0C-8150-3DA854D0B466}">
      <dgm:prSet/>
      <dgm:spPr/>
      <dgm:t>
        <a:bodyPr/>
        <a:lstStyle/>
        <a:p>
          <a:endParaRPr lang="en-US"/>
        </a:p>
      </dgm:t>
    </dgm:pt>
    <dgm:pt modelId="{8DA13AC4-B9B1-47BE-A663-A1266AB19647}" type="sibTrans" cxnId="{F4A6F09D-EAAE-4D0C-8150-3DA854D0B466}">
      <dgm:prSet/>
      <dgm:spPr/>
      <dgm:t>
        <a:bodyPr/>
        <a:lstStyle/>
        <a:p>
          <a:endParaRPr lang="en-US"/>
        </a:p>
      </dgm:t>
    </dgm:pt>
    <dgm:pt modelId="{E2F10161-D6D6-489A-8FA2-C80C1DC4E4BA}">
      <dgm:prSet/>
      <dgm:spPr/>
      <dgm:t>
        <a:bodyPr/>
        <a:lstStyle/>
        <a:p>
          <a:r>
            <a:rPr lang="de-DE"/>
            <a:t>Screenshots</a:t>
          </a:r>
          <a:endParaRPr lang="en-US"/>
        </a:p>
      </dgm:t>
    </dgm:pt>
    <dgm:pt modelId="{7BA462F7-15EC-4E9F-A172-2B6E9C74A02D}" type="parTrans" cxnId="{885F6F31-DF4B-4872-9B96-CC42C34A33F6}">
      <dgm:prSet/>
      <dgm:spPr/>
      <dgm:t>
        <a:bodyPr/>
        <a:lstStyle/>
        <a:p>
          <a:endParaRPr lang="en-US"/>
        </a:p>
      </dgm:t>
    </dgm:pt>
    <dgm:pt modelId="{5C80BCD1-69A7-4333-9965-3A9EABE1D8F3}" type="sibTrans" cxnId="{885F6F31-DF4B-4872-9B96-CC42C34A33F6}">
      <dgm:prSet/>
      <dgm:spPr/>
      <dgm:t>
        <a:bodyPr/>
        <a:lstStyle/>
        <a:p>
          <a:endParaRPr lang="en-US"/>
        </a:p>
      </dgm:t>
    </dgm:pt>
    <dgm:pt modelId="{997DAD0B-3B39-4E52-BB65-BC5F886E7110}">
      <dgm:prSet/>
      <dgm:spPr/>
      <dgm:t>
        <a:bodyPr/>
        <a:lstStyle/>
        <a:p>
          <a:r>
            <a:rPr lang="de-DE"/>
            <a:t>Fazit</a:t>
          </a:r>
          <a:endParaRPr lang="en-US"/>
        </a:p>
      </dgm:t>
    </dgm:pt>
    <dgm:pt modelId="{FEB73A6C-4862-4EFD-8991-B868F30FD441}" type="parTrans" cxnId="{4055BE81-0EEE-4DE4-8E39-C2956BD38598}">
      <dgm:prSet/>
      <dgm:spPr/>
      <dgm:t>
        <a:bodyPr/>
        <a:lstStyle/>
        <a:p>
          <a:endParaRPr lang="en-US"/>
        </a:p>
      </dgm:t>
    </dgm:pt>
    <dgm:pt modelId="{C7663680-599A-49FD-8394-F22108BC7413}" type="sibTrans" cxnId="{4055BE81-0EEE-4DE4-8E39-C2956BD38598}">
      <dgm:prSet/>
      <dgm:spPr/>
      <dgm:t>
        <a:bodyPr/>
        <a:lstStyle/>
        <a:p>
          <a:endParaRPr lang="en-US"/>
        </a:p>
      </dgm:t>
    </dgm:pt>
    <dgm:pt modelId="{4D23A4AA-3E22-4AF4-99E5-03C46D51A109}" type="pres">
      <dgm:prSet presAssocID="{F6FE5866-672E-47D2-8F06-35FB08217B9F}" presName="outerComposite" presStyleCnt="0">
        <dgm:presLayoutVars>
          <dgm:chMax val="5"/>
          <dgm:dir/>
          <dgm:resizeHandles val="exact"/>
        </dgm:presLayoutVars>
      </dgm:prSet>
      <dgm:spPr/>
    </dgm:pt>
    <dgm:pt modelId="{46276301-53CB-499F-8CDF-BC468C7E1EFF}" type="pres">
      <dgm:prSet presAssocID="{F6FE5866-672E-47D2-8F06-35FB08217B9F}" presName="dummyMaxCanvas" presStyleCnt="0">
        <dgm:presLayoutVars/>
      </dgm:prSet>
      <dgm:spPr/>
    </dgm:pt>
    <dgm:pt modelId="{6058CF4F-79BC-4BFA-B621-9460FE3B2770}" type="pres">
      <dgm:prSet presAssocID="{F6FE5866-672E-47D2-8F06-35FB08217B9F}" presName="FiveNodes_1" presStyleLbl="node1" presStyleIdx="0" presStyleCnt="5">
        <dgm:presLayoutVars>
          <dgm:bulletEnabled val="1"/>
        </dgm:presLayoutVars>
      </dgm:prSet>
      <dgm:spPr/>
    </dgm:pt>
    <dgm:pt modelId="{34B12B9B-FE32-48E8-8B61-DAE3F76EFB58}" type="pres">
      <dgm:prSet presAssocID="{F6FE5866-672E-47D2-8F06-35FB08217B9F}" presName="FiveNodes_2" presStyleLbl="node1" presStyleIdx="1" presStyleCnt="5">
        <dgm:presLayoutVars>
          <dgm:bulletEnabled val="1"/>
        </dgm:presLayoutVars>
      </dgm:prSet>
      <dgm:spPr/>
    </dgm:pt>
    <dgm:pt modelId="{5D63537E-E89A-4862-AE2B-25D90A044D3D}" type="pres">
      <dgm:prSet presAssocID="{F6FE5866-672E-47D2-8F06-35FB08217B9F}" presName="FiveNodes_3" presStyleLbl="node1" presStyleIdx="2" presStyleCnt="5">
        <dgm:presLayoutVars>
          <dgm:bulletEnabled val="1"/>
        </dgm:presLayoutVars>
      </dgm:prSet>
      <dgm:spPr/>
    </dgm:pt>
    <dgm:pt modelId="{A40324C9-E347-4961-8FBC-B58D5C926AB7}" type="pres">
      <dgm:prSet presAssocID="{F6FE5866-672E-47D2-8F06-35FB08217B9F}" presName="FiveNodes_4" presStyleLbl="node1" presStyleIdx="3" presStyleCnt="5">
        <dgm:presLayoutVars>
          <dgm:bulletEnabled val="1"/>
        </dgm:presLayoutVars>
      </dgm:prSet>
      <dgm:spPr/>
    </dgm:pt>
    <dgm:pt modelId="{56C2130F-4398-456F-8A45-1D61DC8C58DD}" type="pres">
      <dgm:prSet presAssocID="{F6FE5866-672E-47D2-8F06-35FB08217B9F}" presName="FiveNodes_5" presStyleLbl="node1" presStyleIdx="4" presStyleCnt="5">
        <dgm:presLayoutVars>
          <dgm:bulletEnabled val="1"/>
        </dgm:presLayoutVars>
      </dgm:prSet>
      <dgm:spPr/>
    </dgm:pt>
    <dgm:pt modelId="{FF7CEDEE-3009-4DA7-977B-4D70C487A27A}" type="pres">
      <dgm:prSet presAssocID="{F6FE5866-672E-47D2-8F06-35FB08217B9F}" presName="FiveConn_1-2" presStyleLbl="fgAccFollowNode1" presStyleIdx="0" presStyleCnt="4">
        <dgm:presLayoutVars>
          <dgm:bulletEnabled val="1"/>
        </dgm:presLayoutVars>
      </dgm:prSet>
      <dgm:spPr/>
    </dgm:pt>
    <dgm:pt modelId="{BD546FB0-1AD8-422F-8C5D-CAC74161ED7B}" type="pres">
      <dgm:prSet presAssocID="{F6FE5866-672E-47D2-8F06-35FB08217B9F}" presName="FiveConn_2-3" presStyleLbl="fgAccFollowNode1" presStyleIdx="1" presStyleCnt="4">
        <dgm:presLayoutVars>
          <dgm:bulletEnabled val="1"/>
        </dgm:presLayoutVars>
      </dgm:prSet>
      <dgm:spPr/>
    </dgm:pt>
    <dgm:pt modelId="{513DAAFF-6174-4987-8A3A-9F5C2C0AB0B6}" type="pres">
      <dgm:prSet presAssocID="{F6FE5866-672E-47D2-8F06-35FB08217B9F}" presName="FiveConn_3-4" presStyleLbl="fgAccFollowNode1" presStyleIdx="2" presStyleCnt="4">
        <dgm:presLayoutVars>
          <dgm:bulletEnabled val="1"/>
        </dgm:presLayoutVars>
      </dgm:prSet>
      <dgm:spPr/>
    </dgm:pt>
    <dgm:pt modelId="{341A7313-1C53-4FAE-BDED-06780EDCC19F}" type="pres">
      <dgm:prSet presAssocID="{F6FE5866-672E-47D2-8F06-35FB08217B9F}" presName="FiveConn_4-5" presStyleLbl="fgAccFollowNode1" presStyleIdx="3" presStyleCnt="4">
        <dgm:presLayoutVars>
          <dgm:bulletEnabled val="1"/>
        </dgm:presLayoutVars>
      </dgm:prSet>
      <dgm:spPr/>
    </dgm:pt>
    <dgm:pt modelId="{DD4A5392-B25A-45C4-A3F1-BE712FA2EC57}" type="pres">
      <dgm:prSet presAssocID="{F6FE5866-672E-47D2-8F06-35FB08217B9F}" presName="FiveNodes_1_text" presStyleLbl="node1" presStyleIdx="4" presStyleCnt="5">
        <dgm:presLayoutVars>
          <dgm:bulletEnabled val="1"/>
        </dgm:presLayoutVars>
      </dgm:prSet>
      <dgm:spPr/>
    </dgm:pt>
    <dgm:pt modelId="{32DC0A55-2B4E-4B47-B696-7C343357A156}" type="pres">
      <dgm:prSet presAssocID="{F6FE5866-672E-47D2-8F06-35FB08217B9F}" presName="FiveNodes_2_text" presStyleLbl="node1" presStyleIdx="4" presStyleCnt="5">
        <dgm:presLayoutVars>
          <dgm:bulletEnabled val="1"/>
        </dgm:presLayoutVars>
      </dgm:prSet>
      <dgm:spPr/>
    </dgm:pt>
    <dgm:pt modelId="{FC191A5C-4305-4D4B-8C59-879A28083AF7}" type="pres">
      <dgm:prSet presAssocID="{F6FE5866-672E-47D2-8F06-35FB08217B9F}" presName="FiveNodes_3_text" presStyleLbl="node1" presStyleIdx="4" presStyleCnt="5">
        <dgm:presLayoutVars>
          <dgm:bulletEnabled val="1"/>
        </dgm:presLayoutVars>
      </dgm:prSet>
      <dgm:spPr/>
    </dgm:pt>
    <dgm:pt modelId="{A9CBF45C-6C81-4E59-9759-D847F97A3AC2}" type="pres">
      <dgm:prSet presAssocID="{F6FE5866-672E-47D2-8F06-35FB08217B9F}" presName="FiveNodes_4_text" presStyleLbl="node1" presStyleIdx="4" presStyleCnt="5">
        <dgm:presLayoutVars>
          <dgm:bulletEnabled val="1"/>
        </dgm:presLayoutVars>
      </dgm:prSet>
      <dgm:spPr/>
    </dgm:pt>
    <dgm:pt modelId="{A7E14AE2-C56E-465E-A267-0D0686785D09}" type="pres">
      <dgm:prSet presAssocID="{F6FE5866-672E-47D2-8F06-35FB08217B9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32E6204-7503-41E7-B363-91E4AF2BB85D}" srcId="{F6FE5866-672E-47D2-8F06-35FB08217B9F}" destId="{C5B0B60A-C24B-40C5-B18D-8A8EEA466956}" srcOrd="1" destOrd="0" parTransId="{24C8C46B-D678-4B86-8475-03AF7CAA674B}" sibTransId="{1C9DE049-6636-486C-BC60-47F35DC91141}"/>
    <dgm:cxn modelId="{2131E610-76A0-43CF-AFE6-74ECAC21973E}" type="presOf" srcId="{608E61FB-6268-4C04-8E1E-F0EF18CB2BA7}" destId="{FC191A5C-4305-4D4B-8C59-879A28083AF7}" srcOrd="1" destOrd="0" presId="urn:microsoft.com/office/officeart/2005/8/layout/vProcess5"/>
    <dgm:cxn modelId="{5A1C2A2F-D4ED-4B64-8C56-0406A4BA9EFF}" type="presOf" srcId="{E2F10161-D6D6-489A-8FA2-C80C1DC4E4BA}" destId="{A40324C9-E347-4961-8FBC-B58D5C926AB7}" srcOrd="0" destOrd="0" presId="urn:microsoft.com/office/officeart/2005/8/layout/vProcess5"/>
    <dgm:cxn modelId="{885F6F31-DF4B-4872-9B96-CC42C34A33F6}" srcId="{F6FE5866-672E-47D2-8F06-35FB08217B9F}" destId="{E2F10161-D6D6-489A-8FA2-C80C1DC4E4BA}" srcOrd="3" destOrd="0" parTransId="{7BA462F7-15EC-4E9F-A172-2B6E9C74A02D}" sibTransId="{5C80BCD1-69A7-4333-9965-3A9EABE1D8F3}"/>
    <dgm:cxn modelId="{4A359C63-14F5-4598-9BC3-194C2E1D0D8B}" srcId="{F6FE5866-672E-47D2-8F06-35FB08217B9F}" destId="{6B601AE7-10CE-4108-8FE4-A9DD5AFACFCA}" srcOrd="0" destOrd="0" parTransId="{6744F51B-1E10-4D3B-ACF5-AF79007F4F1D}" sibTransId="{CF82D039-0C92-4458-9D81-7B2C77B42A8D}"/>
    <dgm:cxn modelId="{69D78A6B-D0E8-4966-BD32-4B018EE8394B}" type="presOf" srcId="{6B601AE7-10CE-4108-8FE4-A9DD5AFACFCA}" destId="{DD4A5392-B25A-45C4-A3F1-BE712FA2EC57}" srcOrd="1" destOrd="0" presId="urn:microsoft.com/office/officeart/2005/8/layout/vProcess5"/>
    <dgm:cxn modelId="{D5E65850-95B2-47EA-BE26-089F4A10C8BC}" type="presOf" srcId="{5C80BCD1-69A7-4333-9965-3A9EABE1D8F3}" destId="{341A7313-1C53-4FAE-BDED-06780EDCC19F}" srcOrd="0" destOrd="0" presId="urn:microsoft.com/office/officeart/2005/8/layout/vProcess5"/>
    <dgm:cxn modelId="{96A1D452-77BA-43E7-AF6E-82CE3057851B}" type="presOf" srcId="{CF82D039-0C92-4458-9D81-7B2C77B42A8D}" destId="{FF7CEDEE-3009-4DA7-977B-4D70C487A27A}" srcOrd="0" destOrd="0" presId="urn:microsoft.com/office/officeart/2005/8/layout/vProcess5"/>
    <dgm:cxn modelId="{4055BE81-0EEE-4DE4-8E39-C2956BD38598}" srcId="{F6FE5866-672E-47D2-8F06-35FB08217B9F}" destId="{997DAD0B-3B39-4E52-BB65-BC5F886E7110}" srcOrd="4" destOrd="0" parTransId="{FEB73A6C-4862-4EFD-8991-B868F30FD441}" sibTransId="{C7663680-599A-49FD-8394-F22108BC7413}"/>
    <dgm:cxn modelId="{C8B50686-B244-4C29-A931-CCFB8CECC171}" type="presOf" srcId="{C5B0B60A-C24B-40C5-B18D-8A8EEA466956}" destId="{32DC0A55-2B4E-4B47-B696-7C343357A156}" srcOrd="1" destOrd="0" presId="urn:microsoft.com/office/officeart/2005/8/layout/vProcess5"/>
    <dgm:cxn modelId="{F4A6F09D-EAAE-4D0C-8150-3DA854D0B466}" srcId="{F6FE5866-672E-47D2-8F06-35FB08217B9F}" destId="{608E61FB-6268-4C04-8E1E-F0EF18CB2BA7}" srcOrd="2" destOrd="0" parTransId="{55DDEB58-33C0-4994-BDB1-1493D9FE6339}" sibTransId="{8DA13AC4-B9B1-47BE-A663-A1266AB19647}"/>
    <dgm:cxn modelId="{C48D8B9E-1DD0-4FE8-86CD-A584DE76F6C3}" type="presOf" srcId="{6B601AE7-10CE-4108-8FE4-A9DD5AFACFCA}" destId="{6058CF4F-79BC-4BFA-B621-9460FE3B2770}" srcOrd="0" destOrd="0" presId="urn:microsoft.com/office/officeart/2005/8/layout/vProcess5"/>
    <dgm:cxn modelId="{73C963BD-83FE-4F87-8605-D1900BCCB587}" type="presOf" srcId="{E2F10161-D6D6-489A-8FA2-C80C1DC4E4BA}" destId="{A9CBF45C-6C81-4E59-9759-D847F97A3AC2}" srcOrd="1" destOrd="0" presId="urn:microsoft.com/office/officeart/2005/8/layout/vProcess5"/>
    <dgm:cxn modelId="{28106ABD-9E5E-43A1-B0BF-0A3A0E97AF3B}" type="presOf" srcId="{997DAD0B-3B39-4E52-BB65-BC5F886E7110}" destId="{56C2130F-4398-456F-8A45-1D61DC8C58DD}" srcOrd="0" destOrd="0" presId="urn:microsoft.com/office/officeart/2005/8/layout/vProcess5"/>
    <dgm:cxn modelId="{616BF7E6-B7C5-43A6-8984-27FA437A7E03}" type="presOf" srcId="{997DAD0B-3B39-4E52-BB65-BC5F886E7110}" destId="{A7E14AE2-C56E-465E-A267-0D0686785D09}" srcOrd="1" destOrd="0" presId="urn:microsoft.com/office/officeart/2005/8/layout/vProcess5"/>
    <dgm:cxn modelId="{A9A701E7-6B0A-4381-9E02-546606712526}" type="presOf" srcId="{F6FE5866-672E-47D2-8F06-35FB08217B9F}" destId="{4D23A4AA-3E22-4AF4-99E5-03C46D51A109}" srcOrd="0" destOrd="0" presId="urn:microsoft.com/office/officeart/2005/8/layout/vProcess5"/>
    <dgm:cxn modelId="{C52055EE-35BB-4956-A71C-F9FF8E25725F}" type="presOf" srcId="{8DA13AC4-B9B1-47BE-A663-A1266AB19647}" destId="{513DAAFF-6174-4987-8A3A-9F5C2C0AB0B6}" srcOrd="0" destOrd="0" presId="urn:microsoft.com/office/officeart/2005/8/layout/vProcess5"/>
    <dgm:cxn modelId="{4D1FB5F1-EB16-438E-BB43-E1A221164E9B}" type="presOf" srcId="{C5B0B60A-C24B-40C5-B18D-8A8EEA466956}" destId="{34B12B9B-FE32-48E8-8B61-DAE3F76EFB58}" srcOrd="0" destOrd="0" presId="urn:microsoft.com/office/officeart/2005/8/layout/vProcess5"/>
    <dgm:cxn modelId="{A46D5BF6-748D-456C-86DC-77F57E9BD3D2}" type="presOf" srcId="{608E61FB-6268-4C04-8E1E-F0EF18CB2BA7}" destId="{5D63537E-E89A-4862-AE2B-25D90A044D3D}" srcOrd="0" destOrd="0" presId="urn:microsoft.com/office/officeart/2005/8/layout/vProcess5"/>
    <dgm:cxn modelId="{26B357FD-A590-4A45-9E26-6A80C27E4132}" type="presOf" srcId="{1C9DE049-6636-486C-BC60-47F35DC91141}" destId="{BD546FB0-1AD8-422F-8C5D-CAC74161ED7B}" srcOrd="0" destOrd="0" presId="urn:microsoft.com/office/officeart/2005/8/layout/vProcess5"/>
    <dgm:cxn modelId="{A188665F-D8E8-4FD6-A7E1-520D873C6889}" type="presParOf" srcId="{4D23A4AA-3E22-4AF4-99E5-03C46D51A109}" destId="{46276301-53CB-499F-8CDF-BC468C7E1EFF}" srcOrd="0" destOrd="0" presId="urn:microsoft.com/office/officeart/2005/8/layout/vProcess5"/>
    <dgm:cxn modelId="{0668C707-F091-4109-8894-1B6F1ECB2491}" type="presParOf" srcId="{4D23A4AA-3E22-4AF4-99E5-03C46D51A109}" destId="{6058CF4F-79BC-4BFA-B621-9460FE3B2770}" srcOrd="1" destOrd="0" presId="urn:microsoft.com/office/officeart/2005/8/layout/vProcess5"/>
    <dgm:cxn modelId="{563A088D-7E73-49F8-80AB-B9E1D4ACC956}" type="presParOf" srcId="{4D23A4AA-3E22-4AF4-99E5-03C46D51A109}" destId="{34B12B9B-FE32-48E8-8B61-DAE3F76EFB58}" srcOrd="2" destOrd="0" presId="urn:microsoft.com/office/officeart/2005/8/layout/vProcess5"/>
    <dgm:cxn modelId="{4A7A7E2E-2E44-4763-A5F2-34CF290427DB}" type="presParOf" srcId="{4D23A4AA-3E22-4AF4-99E5-03C46D51A109}" destId="{5D63537E-E89A-4862-AE2B-25D90A044D3D}" srcOrd="3" destOrd="0" presId="urn:microsoft.com/office/officeart/2005/8/layout/vProcess5"/>
    <dgm:cxn modelId="{5898B6EE-892B-4093-B9A2-CA0E4281256F}" type="presParOf" srcId="{4D23A4AA-3E22-4AF4-99E5-03C46D51A109}" destId="{A40324C9-E347-4961-8FBC-B58D5C926AB7}" srcOrd="4" destOrd="0" presId="urn:microsoft.com/office/officeart/2005/8/layout/vProcess5"/>
    <dgm:cxn modelId="{ADEB9DED-B329-4658-8D4B-E86C6929560D}" type="presParOf" srcId="{4D23A4AA-3E22-4AF4-99E5-03C46D51A109}" destId="{56C2130F-4398-456F-8A45-1D61DC8C58DD}" srcOrd="5" destOrd="0" presId="urn:microsoft.com/office/officeart/2005/8/layout/vProcess5"/>
    <dgm:cxn modelId="{76A266A2-C749-4E99-A431-0513AEC0FE82}" type="presParOf" srcId="{4D23A4AA-3E22-4AF4-99E5-03C46D51A109}" destId="{FF7CEDEE-3009-4DA7-977B-4D70C487A27A}" srcOrd="6" destOrd="0" presId="urn:microsoft.com/office/officeart/2005/8/layout/vProcess5"/>
    <dgm:cxn modelId="{243BD55C-34F2-4DB2-86B3-B0FE5085E1DA}" type="presParOf" srcId="{4D23A4AA-3E22-4AF4-99E5-03C46D51A109}" destId="{BD546FB0-1AD8-422F-8C5D-CAC74161ED7B}" srcOrd="7" destOrd="0" presId="urn:microsoft.com/office/officeart/2005/8/layout/vProcess5"/>
    <dgm:cxn modelId="{E93FF2F9-E54A-47D1-B479-A0DD7654BA2D}" type="presParOf" srcId="{4D23A4AA-3E22-4AF4-99E5-03C46D51A109}" destId="{513DAAFF-6174-4987-8A3A-9F5C2C0AB0B6}" srcOrd="8" destOrd="0" presId="urn:microsoft.com/office/officeart/2005/8/layout/vProcess5"/>
    <dgm:cxn modelId="{FFDAB75F-B203-4A72-8CDF-A04C3506B52C}" type="presParOf" srcId="{4D23A4AA-3E22-4AF4-99E5-03C46D51A109}" destId="{341A7313-1C53-4FAE-BDED-06780EDCC19F}" srcOrd="9" destOrd="0" presId="urn:microsoft.com/office/officeart/2005/8/layout/vProcess5"/>
    <dgm:cxn modelId="{72DFFEDC-FF80-4E34-A755-759796C15768}" type="presParOf" srcId="{4D23A4AA-3E22-4AF4-99E5-03C46D51A109}" destId="{DD4A5392-B25A-45C4-A3F1-BE712FA2EC57}" srcOrd="10" destOrd="0" presId="urn:microsoft.com/office/officeart/2005/8/layout/vProcess5"/>
    <dgm:cxn modelId="{866B16A6-DB2A-4E88-91DC-006668A17408}" type="presParOf" srcId="{4D23A4AA-3E22-4AF4-99E5-03C46D51A109}" destId="{32DC0A55-2B4E-4B47-B696-7C343357A156}" srcOrd="11" destOrd="0" presId="urn:microsoft.com/office/officeart/2005/8/layout/vProcess5"/>
    <dgm:cxn modelId="{5248AF8C-C07D-45FD-8CAD-0B196A1B9012}" type="presParOf" srcId="{4D23A4AA-3E22-4AF4-99E5-03C46D51A109}" destId="{FC191A5C-4305-4D4B-8C59-879A28083AF7}" srcOrd="12" destOrd="0" presId="urn:microsoft.com/office/officeart/2005/8/layout/vProcess5"/>
    <dgm:cxn modelId="{AE04533E-ABB1-4B9D-90AE-4FA09D508456}" type="presParOf" srcId="{4D23A4AA-3E22-4AF4-99E5-03C46D51A109}" destId="{A9CBF45C-6C81-4E59-9759-D847F97A3AC2}" srcOrd="13" destOrd="0" presId="urn:microsoft.com/office/officeart/2005/8/layout/vProcess5"/>
    <dgm:cxn modelId="{731E77F3-5E1E-4687-BEA8-513D5697D4CA}" type="presParOf" srcId="{4D23A4AA-3E22-4AF4-99E5-03C46D51A109}" destId="{A7E14AE2-C56E-465E-A267-0D0686785D0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8CF4F-79BC-4BFA-B621-9460FE3B2770}">
      <dsp:nvSpPr>
        <dsp:cNvPr id="0" name=""/>
        <dsp:cNvSpPr/>
      </dsp:nvSpPr>
      <dsp:spPr>
        <a:xfrm>
          <a:off x="0" y="0"/>
          <a:ext cx="8495432" cy="7540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Scrum-Tools</a:t>
          </a:r>
          <a:endParaRPr lang="en-US" sz="3300" kern="1200"/>
        </a:p>
      </dsp:txBody>
      <dsp:txXfrm>
        <a:off x="22086" y="22086"/>
        <a:ext cx="7593515" cy="709889"/>
      </dsp:txXfrm>
    </dsp:sp>
    <dsp:sp modelId="{34B12B9B-FE32-48E8-8B61-DAE3F76EFB58}">
      <dsp:nvSpPr>
        <dsp:cNvPr id="0" name=""/>
        <dsp:cNvSpPr/>
      </dsp:nvSpPr>
      <dsp:spPr>
        <a:xfrm>
          <a:off x="634399" y="858791"/>
          <a:ext cx="8495432" cy="7540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Integrationen</a:t>
          </a:r>
          <a:endParaRPr lang="en-US" sz="3300" kern="1200" dirty="0"/>
        </a:p>
      </dsp:txBody>
      <dsp:txXfrm>
        <a:off x="656485" y="880877"/>
        <a:ext cx="7326721" cy="709889"/>
      </dsp:txXfrm>
    </dsp:sp>
    <dsp:sp modelId="{5D63537E-E89A-4862-AE2B-25D90A044D3D}">
      <dsp:nvSpPr>
        <dsp:cNvPr id="0" name=""/>
        <dsp:cNvSpPr/>
      </dsp:nvSpPr>
      <dsp:spPr>
        <a:xfrm>
          <a:off x="1268798" y="1717583"/>
          <a:ext cx="8495432" cy="7540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 err="1"/>
            <a:t>Kosten</a:t>
          </a:r>
          <a:endParaRPr lang="en-US" sz="3300" kern="1200" dirty="0"/>
        </a:p>
      </dsp:txBody>
      <dsp:txXfrm>
        <a:off x="1290884" y="1739669"/>
        <a:ext cx="7326721" cy="709889"/>
      </dsp:txXfrm>
    </dsp:sp>
    <dsp:sp modelId="{A40324C9-E347-4961-8FBC-B58D5C926AB7}">
      <dsp:nvSpPr>
        <dsp:cNvPr id="0" name=""/>
        <dsp:cNvSpPr/>
      </dsp:nvSpPr>
      <dsp:spPr>
        <a:xfrm>
          <a:off x="1903197" y="2576375"/>
          <a:ext cx="8495432" cy="7540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Screenshots</a:t>
          </a:r>
          <a:endParaRPr lang="en-US" sz="3300" kern="1200"/>
        </a:p>
      </dsp:txBody>
      <dsp:txXfrm>
        <a:off x="1925283" y="2598461"/>
        <a:ext cx="7326721" cy="709889"/>
      </dsp:txXfrm>
    </dsp:sp>
    <dsp:sp modelId="{56C2130F-4398-456F-8A45-1D61DC8C58DD}">
      <dsp:nvSpPr>
        <dsp:cNvPr id="0" name=""/>
        <dsp:cNvSpPr/>
      </dsp:nvSpPr>
      <dsp:spPr>
        <a:xfrm>
          <a:off x="2537596" y="3435167"/>
          <a:ext cx="8495432" cy="75406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Fazit</a:t>
          </a:r>
          <a:endParaRPr lang="en-US" sz="3300" kern="1200"/>
        </a:p>
      </dsp:txBody>
      <dsp:txXfrm>
        <a:off x="2559682" y="3457253"/>
        <a:ext cx="7326721" cy="709889"/>
      </dsp:txXfrm>
    </dsp:sp>
    <dsp:sp modelId="{FF7CEDEE-3009-4DA7-977B-4D70C487A27A}">
      <dsp:nvSpPr>
        <dsp:cNvPr id="0" name=""/>
        <dsp:cNvSpPr/>
      </dsp:nvSpPr>
      <dsp:spPr>
        <a:xfrm>
          <a:off x="8005292" y="550883"/>
          <a:ext cx="490139" cy="49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115573" y="550883"/>
        <a:ext cx="269577" cy="368830"/>
      </dsp:txXfrm>
    </dsp:sp>
    <dsp:sp modelId="{BD546FB0-1AD8-422F-8C5D-CAC74161ED7B}">
      <dsp:nvSpPr>
        <dsp:cNvPr id="0" name=""/>
        <dsp:cNvSpPr/>
      </dsp:nvSpPr>
      <dsp:spPr>
        <a:xfrm>
          <a:off x="8639691" y="1409675"/>
          <a:ext cx="490139" cy="49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749972" y="1409675"/>
        <a:ext cx="269577" cy="368830"/>
      </dsp:txXfrm>
    </dsp:sp>
    <dsp:sp modelId="{513DAAFF-6174-4987-8A3A-9F5C2C0AB0B6}">
      <dsp:nvSpPr>
        <dsp:cNvPr id="0" name=""/>
        <dsp:cNvSpPr/>
      </dsp:nvSpPr>
      <dsp:spPr>
        <a:xfrm>
          <a:off x="9274090" y="2255899"/>
          <a:ext cx="490139" cy="49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384371" y="2255899"/>
        <a:ext cx="269577" cy="368830"/>
      </dsp:txXfrm>
    </dsp:sp>
    <dsp:sp modelId="{341A7313-1C53-4FAE-BDED-06780EDCC19F}">
      <dsp:nvSpPr>
        <dsp:cNvPr id="0" name=""/>
        <dsp:cNvSpPr/>
      </dsp:nvSpPr>
      <dsp:spPr>
        <a:xfrm>
          <a:off x="9908490" y="3123070"/>
          <a:ext cx="490139" cy="49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10018771" y="3123070"/>
        <a:ext cx="269577" cy="368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F36AF-150D-4B80-BFD2-50C7CAE74E4E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FC7B7-7157-40E0-9EAD-79C809304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4417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Fortgeschrittene Aufgabenverfolgung: Mit Jira kann man Aufgaben bis ins kleinste Detail verfolgen</a:t>
            </a:r>
          </a:p>
          <a:p>
            <a:r>
              <a:rPr lang="de-DE" dirty="0"/>
              <a:t>Agile Planung für Sprints: Bietet Tools für </a:t>
            </a:r>
            <a:r>
              <a:rPr lang="de-DE" dirty="0" err="1"/>
              <a:t>für</a:t>
            </a:r>
            <a:r>
              <a:rPr lang="de-DE" dirty="0"/>
              <a:t> die Planung von Sprints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FC7B7-7157-40E0-9EAD-79C809304EF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800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August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August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2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August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5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August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August 31,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8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August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5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August 31,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8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August 31,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August 31,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7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August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79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August 31,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3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August 31,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‹Nr.›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147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F1DA978-2FF0-4E09-976F-91C6D4AA5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488" y="125488"/>
            <a:ext cx="6346209" cy="6095235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8104" y="2550870"/>
            <a:ext cx="2501979" cy="6112279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579BBB12-9455-421B-86B2-0EA775202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835217-68C1-9C70-865C-619E0EE57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556" y="740563"/>
            <a:ext cx="4688488" cy="3232560"/>
          </a:xfrm>
        </p:spPr>
        <p:txBody>
          <a:bodyPr>
            <a:normAutofit/>
          </a:bodyPr>
          <a:lstStyle/>
          <a:p>
            <a:pPr algn="l"/>
            <a:r>
              <a:rPr lang="de-DE" dirty="0" err="1">
                <a:solidFill>
                  <a:schemeClr val="bg1"/>
                </a:solidFill>
                <a:latin typeface="Avenir Next LT Pro" panose="020B0504020202020204" pitchFamily="34" charset="0"/>
              </a:rPr>
              <a:t>Scrum</a:t>
            </a:r>
            <a:r>
              <a:rPr lang="de-DE" dirty="0">
                <a:solidFill>
                  <a:schemeClr val="bg1"/>
                </a:solidFill>
                <a:latin typeface="Avenir Next LT Pro" panose="020B0504020202020204" pitchFamily="34" charset="0"/>
              </a:rPr>
              <a:t>-Tools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051243-0CB1-39C5-6A60-2B95C5EAD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556" y="4484913"/>
            <a:ext cx="4688488" cy="1360853"/>
          </a:xfrm>
        </p:spPr>
        <p:txBody>
          <a:bodyPr>
            <a:normAutofit/>
          </a:bodyPr>
          <a:lstStyle/>
          <a:p>
            <a:pPr algn="l"/>
            <a:r>
              <a:rPr lang="de-DE" sz="1400" dirty="0">
                <a:solidFill>
                  <a:schemeClr val="bg1"/>
                </a:solidFill>
              </a:rPr>
              <a:t>Simon Streuli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ACB32EE-176C-C051-6ADE-0A6E3417A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108" y="1581292"/>
            <a:ext cx="5943128" cy="420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717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37381D-5DD6-AB2B-A696-ED699207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de-DE" sz="3200">
                <a:solidFill>
                  <a:schemeClr val="bg1"/>
                </a:solidFill>
              </a:rPr>
              <a:t>Inhaltsverzeichnis</a:t>
            </a:r>
          </a:p>
        </p:txBody>
      </p:sp>
      <p:graphicFrame>
        <p:nvGraphicFramePr>
          <p:cNvPr id="21" name="Inhaltsplatzhalter 3">
            <a:extLst>
              <a:ext uri="{FF2B5EF4-FFF2-40B4-BE49-F238E27FC236}">
                <a16:creationId xmlns:a16="http://schemas.microsoft.com/office/drawing/2014/main" id="{3EB92AF8-AB00-81C2-E629-AE8365F41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8115389"/>
              </p:ext>
            </p:extLst>
          </p:nvPr>
        </p:nvGraphicFramePr>
        <p:xfrm>
          <a:off x="579474" y="2062715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85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3DD0BA-9BCE-2BD8-B514-EF226760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712" y="132588"/>
            <a:ext cx="10241280" cy="1234440"/>
          </a:xfrm>
        </p:spPr>
        <p:txBody>
          <a:bodyPr/>
          <a:lstStyle/>
          <a:p>
            <a:r>
              <a:rPr lang="de-DE" dirty="0"/>
              <a:t>SCRUM TOOLS</a:t>
            </a:r>
          </a:p>
        </p:txBody>
      </p:sp>
      <p:pic>
        <p:nvPicPr>
          <p:cNvPr id="1028" name="Picture 4" descr="Jira-Produkte: als Team mehr erreichen | Atlassian">
            <a:extLst>
              <a:ext uri="{FF2B5EF4-FFF2-40B4-BE49-F238E27FC236}">
                <a16:creationId xmlns:a16="http://schemas.microsoft.com/office/drawing/2014/main" id="{0575F201-50A0-2DE3-7EFC-A36D4D53E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106" y="2001816"/>
            <a:ext cx="1182497" cy="39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FEC325-0EBC-4EAA-DFF5-A5CE45C1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502" y="1986885"/>
            <a:ext cx="1714995" cy="35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4BCD5770-3917-0503-1A3A-2D29EF99D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3" t="29757" r="20698" b="34456"/>
          <a:stretch/>
        </p:blipFill>
        <p:spPr bwMode="auto">
          <a:xfrm>
            <a:off x="8965695" y="1626144"/>
            <a:ext cx="2053610" cy="89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2956A36-8045-4CCC-E06A-5748D5D52DB0}"/>
              </a:ext>
            </a:extLst>
          </p:cNvPr>
          <p:cNvSpPr txBox="1"/>
          <p:nvPr/>
        </p:nvSpPr>
        <p:spPr>
          <a:xfrm>
            <a:off x="553706" y="3429000"/>
            <a:ext cx="3911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>
                <a:latin typeface="+mj-lt"/>
              </a:rPr>
              <a:t>Eigenschaften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de-DE" sz="1200" dirty="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>
                <a:latin typeface="+mj-lt"/>
              </a:rPr>
              <a:t>Fortgeschrittene Aufgabenverfolgung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>
                <a:latin typeface="+mj-lt"/>
              </a:rPr>
              <a:t>Agile Planung für Sprints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b="0" i="0" dirty="0">
                <a:effectLst/>
                <a:latin typeface="+mj-lt"/>
              </a:rPr>
              <a:t>Unterstützung für </a:t>
            </a:r>
            <a:r>
              <a:rPr lang="de-DE" sz="1200" b="0" i="0" dirty="0" err="1">
                <a:effectLst/>
                <a:latin typeface="+mj-lt"/>
              </a:rPr>
              <a:t>Epics</a:t>
            </a:r>
            <a:r>
              <a:rPr lang="de-DE" sz="1200" b="0" i="0" dirty="0">
                <a:effectLst/>
                <a:latin typeface="+mj-lt"/>
              </a:rPr>
              <a:t>, Stories und Aufgaben.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>
                <a:latin typeface="+mj-lt"/>
              </a:rPr>
              <a:t>Integration mit Entwicklertools (</a:t>
            </a:r>
            <a:r>
              <a:rPr lang="de-DE" sz="1200" dirty="0" err="1">
                <a:latin typeface="+mj-lt"/>
              </a:rPr>
              <a:t>git</a:t>
            </a:r>
            <a:r>
              <a:rPr lang="de-DE" sz="1200" dirty="0">
                <a:latin typeface="+mj-lt"/>
              </a:rPr>
              <a:t> über </a:t>
            </a:r>
            <a:r>
              <a:rPr lang="de-DE" sz="1200" dirty="0" err="1">
                <a:latin typeface="+mj-lt"/>
              </a:rPr>
              <a:t>Bitbucket</a:t>
            </a:r>
            <a:r>
              <a:rPr lang="de-DE" sz="1200" dirty="0">
                <a:latin typeface="+mj-lt"/>
              </a:rPr>
              <a:t>, </a:t>
            </a:r>
            <a:r>
              <a:rPr lang="de-DE" sz="1200" dirty="0" err="1">
                <a:latin typeface="+mj-lt"/>
              </a:rPr>
              <a:t>Confluence</a:t>
            </a:r>
            <a:r>
              <a:rPr lang="de-DE" sz="1200" dirty="0">
                <a:latin typeface="+mj-lt"/>
              </a:rPr>
              <a:t> für Dokumentationen) </a:t>
            </a:r>
          </a:p>
          <a:p>
            <a:endParaRPr lang="de-DE" sz="1200" dirty="0">
              <a:latin typeface="+mj-lt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8081786-B658-432D-3364-E0469DD566AB}"/>
              </a:ext>
            </a:extLst>
          </p:cNvPr>
          <p:cNvSpPr txBox="1"/>
          <p:nvPr/>
        </p:nvSpPr>
        <p:spPr>
          <a:xfrm>
            <a:off x="553706" y="2715857"/>
            <a:ext cx="3638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Von </a:t>
            </a:r>
            <a:r>
              <a:rPr lang="de-DE" sz="1200" b="1" dirty="0"/>
              <a:t>Atlassian</a:t>
            </a:r>
            <a:r>
              <a:rPr lang="de-DE" sz="1200" dirty="0"/>
              <a:t> entwickelt und erstmals im Jahr 2002 veröffentlicht.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72BC56-A1EB-FD50-8558-EAA71661C060}"/>
              </a:ext>
            </a:extLst>
          </p:cNvPr>
          <p:cNvSpPr txBox="1"/>
          <p:nvPr/>
        </p:nvSpPr>
        <p:spPr>
          <a:xfrm>
            <a:off x="4451883" y="2715176"/>
            <a:ext cx="3748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Von </a:t>
            </a:r>
            <a:r>
              <a:rPr lang="de-DE" sz="1200" b="1" dirty="0"/>
              <a:t>Fog Creek Software </a:t>
            </a:r>
            <a:r>
              <a:rPr lang="de-DE" sz="1200" dirty="0"/>
              <a:t>und später von </a:t>
            </a:r>
            <a:r>
              <a:rPr lang="de-DE" sz="1200" b="1" dirty="0"/>
              <a:t>Atlassian</a:t>
            </a:r>
            <a:r>
              <a:rPr lang="de-DE" sz="1200" dirty="0"/>
              <a:t> übernommen. Erstmals 2011 veröffentlicht.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8B50209-0126-45B6-CF31-623401529911}"/>
              </a:ext>
            </a:extLst>
          </p:cNvPr>
          <p:cNvSpPr txBox="1"/>
          <p:nvPr/>
        </p:nvSpPr>
        <p:spPr>
          <a:xfrm>
            <a:off x="4465121" y="3487133"/>
            <a:ext cx="39114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>
                <a:latin typeface="+mj-lt"/>
              </a:rPr>
              <a:t>Eigenschaften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de-DE" sz="1200" dirty="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>
                <a:latin typeface="+mj-lt"/>
              </a:rPr>
              <a:t>Visuelle </a:t>
            </a:r>
            <a:r>
              <a:rPr lang="de-DE" sz="1200" dirty="0" err="1">
                <a:latin typeface="+mj-lt"/>
              </a:rPr>
              <a:t>Aufgabneverfolgung</a:t>
            </a:r>
            <a:r>
              <a:rPr lang="de-DE" sz="1200" dirty="0">
                <a:latin typeface="+mj-lt"/>
              </a:rPr>
              <a:t> (Boards)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>
                <a:latin typeface="+mj-lt"/>
              </a:rPr>
              <a:t>Einfache Teamkollaboration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>
                <a:latin typeface="+mj-lt"/>
              </a:rPr>
              <a:t>Benutzerfreundliche Oberfläche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>
                <a:latin typeface="+mj-lt"/>
              </a:rPr>
              <a:t>Power-</a:t>
            </a:r>
            <a:r>
              <a:rPr lang="de-DE" sz="1200" dirty="0" err="1">
                <a:latin typeface="+mj-lt"/>
              </a:rPr>
              <a:t>Ups</a:t>
            </a:r>
            <a:r>
              <a:rPr lang="de-DE" sz="1200" dirty="0">
                <a:latin typeface="+mj-lt"/>
              </a:rPr>
              <a:t>-Integration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>
                <a:latin typeface="+mj-lt"/>
              </a:rPr>
              <a:t>Für kleinere Teams</a:t>
            </a:r>
          </a:p>
          <a:p>
            <a:endParaRPr lang="de-DE" sz="1200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9F7ABE8-8D19-79B6-F60D-019AB52BCE19}"/>
              </a:ext>
            </a:extLst>
          </p:cNvPr>
          <p:cNvSpPr txBox="1"/>
          <p:nvPr/>
        </p:nvSpPr>
        <p:spPr>
          <a:xfrm>
            <a:off x="8443356" y="2615628"/>
            <a:ext cx="3748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Wurde im Jahr 2008 von Dustin </a:t>
            </a:r>
            <a:r>
              <a:rPr lang="de-DE" sz="1200" dirty="0" err="1"/>
              <a:t>Moskovitz</a:t>
            </a:r>
            <a:r>
              <a:rPr lang="de-DE" sz="1200" dirty="0"/>
              <a:t> und Justin Rosenstein gegründet und veröffentlicht.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29E5753-A274-7463-9703-C1BFE992B9D5}"/>
              </a:ext>
            </a:extLst>
          </p:cNvPr>
          <p:cNvSpPr txBox="1"/>
          <p:nvPr/>
        </p:nvSpPr>
        <p:spPr>
          <a:xfrm>
            <a:off x="8443356" y="3487133"/>
            <a:ext cx="39114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1200" b="1" dirty="0">
                <a:latin typeface="+mj-lt"/>
              </a:rPr>
              <a:t>Eigenschaften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de-DE" sz="1200" dirty="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>
                <a:latin typeface="+mj-lt"/>
              </a:rPr>
              <a:t>Projektorganisation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 err="1">
                <a:latin typeface="+mj-lt"/>
              </a:rPr>
              <a:t>Aufgabenpriorisierung</a:t>
            </a:r>
            <a:endParaRPr lang="de-DE" sz="1200" dirty="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>
                <a:latin typeface="+mj-lt"/>
              </a:rPr>
              <a:t>Abhängigkeiten verfolgen: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200" dirty="0">
                <a:latin typeface="+mj-lt"/>
              </a:rPr>
              <a:t>Workflow-Automatisierung</a:t>
            </a:r>
          </a:p>
          <a:p>
            <a:endParaRPr lang="de-DE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4242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B9546-EDC9-CE39-E510-FEA810FC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14" y="216793"/>
            <a:ext cx="11207766" cy="1234440"/>
          </a:xfrm>
        </p:spPr>
        <p:txBody>
          <a:bodyPr/>
          <a:lstStyle/>
          <a:p>
            <a:r>
              <a:rPr lang="de-DE" dirty="0"/>
              <a:t>Integrationen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9016E-EED2-15EB-8797-226D9601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5" y="1756341"/>
            <a:ext cx="3588152" cy="2398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Jira</a:t>
            </a:r>
          </a:p>
          <a:p>
            <a:r>
              <a:rPr lang="de-DE" dirty="0" err="1"/>
              <a:t>Git</a:t>
            </a:r>
            <a:r>
              <a:rPr lang="de-DE" dirty="0"/>
              <a:t> über </a:t>
            </a:r>
            <a:r>
              <a:rPr lang="de-DE" dirty="0" err="1"/>
              <a:t>Bitbucket</a:t>
            </a:r>
            <a:endParaRPr lang="de-DE" dirty="0"/>
          </a:p>
          <a:p>
            <a:r>
              <a:rPr lang="de-DE" dirty="0"/>
              <a:t>Dokumentationen mit </a:t>
            </a:r>
            <a:r>
              <a:rPr lang="de-DE" dirty="0" err="1"/>
              <a:t>Confluence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A7DE57F-0C8E-CDE4-C066-B0A2CB54998E}"/>
              </a:ext>
            </a:extLst>
          </p:cNvPr>
          <p:cNvSpPr txBox="1">
            <a:spLocks/>
          </p:cNvSpPr>
          <p:nvPr/>
        </p:nvSpPr>
        <p:spPr>
          <a:xfrm>
            <a:off x="4191966" y="1730182"/>
            <a:ext cx="3786850" cy="34552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400" b="1" dirty="0" err="1"/>
              <a:t>Trello</a:t>
            </a:r>
            <a:endParaRPr lang="de-DE" sz="2400" b="1" dirty="0"/>
          </a:p>
          <a:p>
            <a:pPr marL="0" indent="0">
              <a:buNone/>
            </a:pPr>
            <a:r>
              <a:rPr lang="de-DE" dirty="0"/>
              <a:t>Integration von Entwicklertools über Power-</a:t>
            </a:r>
            <a:r>
              <a:rPr lang="de-DE" dirty="0" err="1"/>
              <a:t>Ups</a:t>
            </a:r>
            <a:r>
              <a:rPr lang="de-DE" dirty="0"/>
              <a:t>, jedoch weniger tiefgreifend als Jira</a:t>
            </a:r>
            <a:r>
              <a:rPr lang="de-DE" b="1" dirty="0"/>
              <a:t>.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7EC125D-A41F-44FF-0372-F9412FC671AB}"/>
              </a:ext>
            </a:extLst>
          </p:cNvPr>
          <p:cNvSpPr txBox="1">
            <a:spLocks/>
          </p:cNvSpPr>
          <p:nvPr/>
        </p:nvSpPr>
        <p:spPr>
          <a:xfrm>
            <a:off x="8295191" y="1756342"/>
            <a:ext cx="4213185" cy="167265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Asana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Integration mit beliebten Versionsverwaltungsplattformen und Terminplanungstools.</a:t>
            </a:r>
          </a:p>
        </p:txBody>
      </p:sp>
    </p:spTree>
    <p:extLst>
      <p:ext uri="{BB962C8B-B14F-4D97-AF65-F5344CB8AC3E}">
        <p14:creationId xmlns:p14="http://schemas.microsoft.com/office/powerpoint/2010/main" val="161093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789E-535A-ACFE-4397-6E423527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56" y="474561"/>
            <a:ext cx="10556884" cy="1185017"/>
          </a:xfrm>
        </p:spPr>
        <p:txBody>
          <a:bodyPr/>
          <a:lstStyle/>
          <a:p>
            <a:r>
              <a:rPr lang="de-DE" dirty="0"/>
              <a:t>Kosten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0B095997-60BB-CC40-1E7E-8899699C1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116"/>
              </p:ext>
            </p:extLst>
          </p:nvPr>
        </p:nvGraphicFramePr>
        <p:xfrm>
          <a:off x="659756" y="2182410"/>
          <a:ext cx="11111696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869">
                  <a:extLst>
                    <a:ext uri="{9D8B030D-6E8A-4147-A177-3AD203B41FA5}">
                      <a16:colId xmlns:a16="http://schemas.microsoft.com/office/drawing/2014/main" val="1360694302"/>
                    </a:ext>
                  </a:extLst>
                </a:gridCol>
                <a:gridCol w="3125164">
                  <a:extLst>
                    <a:ext uri="{9D8B030D-6E8A-4147-A177-3AD203B41FA5}">
                      <a16:colId xmlns:a16="http://schemas.microsoft.com/office/drawing/2014/main" val="852819025"/>
                    </a:ext>
                  </a:extLst>
                </a:gridCol>
                <a:gridCol w="2847372">
                  <a:extLst>
                    <a:ext uri="{9D8B030D-6E8A-4147-A177-3AD203B41FA5}">
                      <a16:colId xmlns:a16="http://schemas.microsoft.com/office/drawing/2014/main" val="563579338"/>
                    </a:ext>
                  </a:extLst>
                </a:gridCol>
                <a:gridCol w="3067291">
                  <a:extLst>
                    <a:ext uri="{9D8B030D-6E8A-4147-A177-3AD203B41FA5}">
                      <a16:colId xmlns:a16="http://schemas.microsoft.com/office/drawing/2014/main" val="3847857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Jira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Trello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Asana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75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Gratisversion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Für 10 User, 2GB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Für 10 User, 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Unlimited 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(10MB/</a:t>
                      </a:r>
                      <a:r>
                        <a:rPr lang="de-DE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Für 15 User, </a:t>
                      </a: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Unbegrenzter Speicherplatz (100 MB pro Datei)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6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Standardversion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7.75$ pro User im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5$ pro User im Monat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11$ pro User im Monat</a:t>
                      </a:r>
                    </a:p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89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Premiumversion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15.25$ pro User im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10$ pro User im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24$ pro User im Monat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44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Enterpriseversion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 Anfrage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17.50$ pro User im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Auf Anfrage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505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07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A71649-95BD-43F6-A79D-FECCDF65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41" y="2001913"/>
            <a:ext cx="10241280" cy="1234440"/>
          </a:xfrm>
        </p:spPr>
        <p:txBody>
          <a:bodyPr/>
          <a:lstStyle/>
          <a:p>
            <a:r>
              <a:rPr lang="de-DE" dirty="0"/>
              <a:t>ScreenShots</a:t>
            </a:r>
          </a:p>
        </p:txBody>
      </p:sp>
      <p:pic>
        <p:nvPicPr>
          <p:cNvPr id="2050" name="Picture 2" descr="Planungsfunktionen in Jira Software | Atlassian">
            <a:extLst>
              <a:ext uri="{FF2B5EF4-FFF2-40B4-BE49-F238E27FC236}">
                <a16:creationId xmlns:a16="http://schemas.microsoft.com/office/drawing/2014/main" id="{98C97248-78DC-9882-5AE2-2B355946B2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02" y="3621647"/>
            <a:ext cx="6501242" cy="334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Trello: Learn Features, Uses &amp; More | Trello">
            <a:extLst>
              <a:ext uri="{FF2B5EF4-FFF2-40B4-BE49-F238E27FC236}">
                <a16:creationId xmlns:a16="http://schemas.microsoft.com/office/drawing/2014/main" id="{09129097-EDED-19F3-62D5-85EB9F929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720" y="-14514"/>
            <a:ext cx="5366280" cy="334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as Asana-Tutorial für neue Mitarbeiter | Produkthandbuch •  Asana-Produkthandbuch">
            <a:extLst>
              <a:ext uri="{FF2B5EF4-FFF2-40B4-BE49-F238E27FC236}">
                <a16:creationId xmlns:a16="http://schemas.microsoft.com/office/drawing/2014/main" id="{3BC03D0B-D1E7-0B66-F592-306D8CD80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240" y="3782786"/>
            <a:ext cx="5690758" cy="3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37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FB3DDF-1372-1B07-0F75-87D51B91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" y="551688"/>
            <a:ext cx="10241280" cy="1234440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BDC02E-B6D9-59C3-684D-F0461303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880" y="2081784"/>
            <a:ext cx="10241280" cy="3959352"/>
          </a:xfrm>
        </p:spPr>
        <p:txBody>
          <a:bodyPr/>
          <a:lstStyle/>
          <a:p>
            <a:r>
              <a:rPr lang="de-DE" dirty="0"/>
              <a:t>Jira meiner Meinung am besten, aber auch am kompliziertesten</a:t>
            </a:r>
          </a:p>
          <a:p>
            <a:r>
              <a:rPr lang="de-DE" dirty="0" err="1"/>
              <a:t>Trello</a:t>
            </a:r>
            <a:r>
              <a:rPr lang="de-DE" dirty="0"/>
              <a:t> sehr gut für kleine Teams</a:t>
            </a:r>
          </a:p>
          <a:p>
            <a:r>
              <a:rPr lang="de-DE" dirty="0"/>
              <a:t>Asana auch gut, kenn ich zu wenig</a:t>
            </a:r>
          </a:p>
        </p:txBody>
      </p:sp>
    </p:spTree>
    <p:extLst>
      <p:ext uri="{BB962C8B-B14F-4D97-AF65-F5344CB8AC3E}">
        <p14:creationId xmlns:p14="http://schemas.microsoft.com/office/powerpoint/2010/main" val="46196714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Breitbild</PresentationFormat>
  <Paragraphs>67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GradientRiseVTI</vt:lpstr>
      <vt:lpstr>Scrum-Tools</vt:lpstr>
      <vt:lpstr>Inhaltsverzeichnis</vt:lpstr>
      <vt:lpstr>SCRUM TOOLS</vt:lpstr>
      <vt:lpstr>Integrationen</vt:lpstr>
      <vt:lpstr>Kosten</vt:lpstr>
      <vt:lpstr>ScreenShots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Scrum-Tools</dc:title>
  <dc:creator>Streuli Simon Laurenz</dc:creator>
  <cp:lastModifiedBy>Streuli Simon Laurenz</cp:lastModifiedBy>
  <cp:revision>9</cp:revision>
  <dcterms:created xsi:type="dcterms:W3CDTF">2023-08-31T08:23:48Z</dcterms:created>
  <dcterms:modified xsi:type="dcterms:W3CDTF">2023-09-01T07:08:02Z</dcterms:modified>
</cp:coreProperties>
</file>